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sz w:val="18"/>
          <w:szCs w:val="18"/>
        </w:rPr>
        <w:id w:val="-852798401"/>
        <w:docPartObj>
          <w:docPartGallery w:val="Cover Pages"/>
          <w:docPartUnique/>
        </w:docPartObj>
      </w:sdtPr>
      <w:sdtContent>
        <w:p w14:paraId="5BDAF10A" w14:textId="77777777" w:rsidR="0039067D" w:rsidRPr="003978DB" w:rsidRDefault="0039067D" w:rsidP="00270918">
          <w:pPr>
            <w:rPr>
              <w:sz w:val="18"/>
              <w:szCs w:val="18"/>
            </w:rPr>
          </w:pPr>
        </w:p>
        <w:p w14:paraId="22AA3E45" w14:textId="77777777" w:rsidR="0039067D" w:rsidRPr="003978DB" w:rsidRDefault="0039067D" w:rsidP="00270918">
          <w:pPr>
            <w:rPr>
              <w:sz w:val="18"/>
              <w:szCs w:val="18"/>
            </w:rPr>
          </w:pPr>
        </w:p>
        <w:p w14:paraId="088C693D" w14:textId="77777777" w:rsidR="0039067D" w:rsidRPr="003978DB" w:rsidRDefault="0039067D" w:rsidP="00270918">
          <w:pPr>
            <w:rPr>
              <w:sz w:val="18"/>
              <w:szCs w:val="18"/>
            </w:rPr>
          </w:pPr>
        </w:p>
        <w:p w14:paraId="6831BA55" w14:textId="77777777" w:rsidR="0039067D" w:rsidRPr="003978DB" w:rsidRDefault="0039067D" w:rsidP="00270918">
          <w:pPr>
            <w:rPr>
              <w:sz w:val="18"/>
              <w:szCs w:val="18"/>
            </w:rPr>
          </w:pPr>
        </w:p>
        <w:p w14:paraId="0C739CBE" w14:textId="77777777" w:rsidR="0039067D" w:rsidRPr="003978DB" w:rsidRDefault="0039067D" w:rsidP="00270918">
          <w:pPr>
            <w:rPr>
              <w:sz w:val="18"/>
              <w:szCs w:val="18"/>
            </w:rPr>
          </w:pPr>
        </w:p>
        <w:p w14:paraId="19E1FFEF" w14:textId="77777777" w:rsidR="0039067D" w:rsidRPr="003978DB" w:rsidRDefault="0039067D" w:rsidP="00270918">
          <w:pPr>
            <w:rPr>
              <w:sz w:val="18"/>
              <w:szCs w:val="18"/>
            </w:rPr>
          </w:pPr>
        </w:p>
        <w:p w14:paraId="21A32C1C" w14:textId="4A50D401" w:rsidR="00661FA5" w:rsidRPr="003978DB" w:rsidRDefault="00F66E10" w:rsidP="00270918">
          <w:pPr>
            <w:rPr>
              <w:sz w:val="18"/>
              <w:szCs w:val="18"/>
            </w:rPr>
          </w:pPr>
          <w:r w:rsidRPr="003978DB">
            <w:rPr>
              <w:noProof/>
              <w:sz w:val="18"/>
              <w:szCs w:val="18"/>
              <w:lang w:eastAsia="pl-PL"/>
            </w:rPr>
            <mc:AlternateContent>
              <mc:Choice Requires="wpg">
                <w:drawing>
                  <wp:anchor distT="0" distB="0" distL="114300" distR="114300" simplePos="0" relativeHeight="251658241" behindDoc="1" locked="0" layoutInCell="1" allowOverlap="1" wp14:anchorId="0BDFFD26" wp14:editId="147050EE">
                    <wp:simplePos x="0" y="0"/>
                    <wp:positionH relativeFrom="page">
                      <wp:align>center</wp:align>
                    </wp:positionH>
                    <wp:positionV relativeFrom="page">
                      <wp:align>center</wp:align>
                    </wp:positionV>
                    <wp:extent cx="6852920" cy="9142728"/>
                    <wp:effectExtent l="0" t="0" r="0" b="0"/>
                    <wp:wrapNone/>
                    <wp:docPr id="119" name="Grupa 119"/>
                    <wp:cNvGraphicFramePr/>
                    <a:graphic xmlns:a="http://schemas.openxmlformats.org/drawingml/2006/main">
                      <a:graphicData uri="http://schemas.microsoft.com/office/word/2010/wordprocessingGroup">
                        <wpg:wgp>
                          <wpg:cNvGrpSpPr/>
                          <wpg:grpSpPr>
                            <a:xfrm>
                              <a:off x="0" y="0"/>
                              <a:ext cx="6852920" cy="9142728"/>
                              <a:chOff x="0" y="2"/>
                              <a:chExt cx="6858000" cy="9271748"/>
                            </a:xfrm>
                          </wpg:grpSpPr>
                          <wps:wsp>
                            <wps:cNvPr id="120" name="Prostokąt 120"/>
                            <wps:cNvSpPr/>
                            <wps:spPr>
                              <a:xfrm>
                                <a:off x="0" y="7315200"/>
                                <a:ext cx="6858000" cy="143182"/>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21" name="Prostokąt 121"/>
                            <wps:cNvSpPr/>
                            <wps:spPr>
                              <a:xfrm>
                                <a:off x="0" y="7439025"/>
                                <a:ext cx="6858000" cy="183272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6FFA3D28" w14:textId="48B0134E" w:rsidR="007A1A23" w:rsidRPr="005812EC" w:rsidRDefault="00000000">
                                  <w:pPr>
                                    <w:pStyle w:val="Bezodstpw"/>
                                    <w:rPr>
                                      <w:rFonts w:ascii="Lato" w:hAnsi="Lato"/>
                                      <w:caps/>
                                      <w:color w:val="FFFFFF" w:themeColor="background1"/>
                                    </w:rPr>
                                  </w:pPr>
                                  <w:sdt>
                                    <w:sdtPr>
                                      <w:rPr>
                                        <w:rFonts w:ascii="Lato" w:hAnsi="Lato"/>
                                        <w:caps/>
                                        <w:color w:val="FFFFFF" w:themeColor="background1"/>
                                      </w:rPr>
                                      <w:alias w:val="Firma"/>
                                      <w:tag w:val=""/>
                                      <w:id w:val="922067218"/>
                                      <w:dataBinding w:prefixMappings="xmlns:ns0='http://schemas.openxmlformats.org/officeDocument/2006/extended-properties' " w:xpath="/ns0:Properties[1]/ns0:Company[1]" w:storeItemID="{6668398D-A668-4E3E-A5EB-62B293D839F1}"/>
                                      <w:text/>
                                    </w:sdtPr>
                                    <w:sdtContent>
                                      <w:r w:rsidR="005628DC">
                                        <w:rPr>
                                          <w:rFonts w:ascii="Lato" w:hAnsi="Lato"/>
                                          <w:caps/>
                                          <w:color w:val="FFFFFF" w:themeColor="background1"/>
                                        </w:rPr>
                                        <w:t>gmina jadów</w:t>
                                      </w:r>
                                    </w:sdtContent>
                                  </w:sdt>
                                  <w:r w:rsidR="007A1A23" w:rsidRPr="005812EC">
                                    <w:rPr>
                                      <w:rFonts w:ascii="Lato" w:hAnsi="Lato"/>
                                      <w:caps/>
                                      <w:color w:val="FFFFFF" w:themeColor="background1"/>
                                    </w:rPr>
                                    <w:t xml:space="preserve"> | </w:t>
                                  </w:r>
                                  <w:sdt>
                                    <w:sdtPr>
                                      <w:rPr>
                                        <w:rFonts w:ascii="Lato" w:hAnsi="Lato"/>
                                        <w:caps/>
                                        <w:color w:val="FFFFFF" w:themeColor="background1"/>
                                      </w:rPr>
                                      <w:alias w:val="Adres"/>
                                      <w:tag w:val=""/>
                                      <w:id w:val="2113163453"/>
                                      <w:dataBinding w:prefixMappings="xmlns:ns0='http://schemas.microsoft.com/office/2006/coverPageProps' " w:xpath="/ns0:CoverPageProperties[1]/ns0:CompanyAddress[1]" w:storeItemID="{55AF091B-3C7A-41E3-B477-F2FDAA23CFDA}"/>
                                      <w:text/>
                                    </w:sdtPr>
                                    <w:sdtContent>
                                      <w:r w:rsidR="00A35ACF">
                                        <w:rPr>
                                          <w:rFonts w:ascii="Lato" w:hAnsi="Lato"/>
                                          <w:caps/>
                                          <w:color w:val="FFFFFF" w:themeColor="background1"/>
                                        </w:rPr>
                                        <w:t>202</w:t>
                                      </w:r>
                                      <w:r w:rsidR="003C79EC">
                                        <w:rPr>
                                          <w:rFonts w:ascii="Lato" w:hAnsi="Lato"/>
                                          <w:caps/>
                                          <w:color w:val="FFFFFF" w:themeColor="background1"/>
                                        </w:rPr>
                                        <w:t>6</w:t>
                                      </w:r>
                                    </w:sdtContent>
                                  </w:sdt>
                                </w:p>
                              </w:txbxContent>
                            </wps:txbx>
                            <wps:bodyPr rot="0" spcFirstLastPara="0" vertOverflow="overflow" horzOverflow="overflow" vert="horz" wrap="square" lIns="457200" tIns="182880" rIns="457200" bIns="457200" numCol="1" spcCol="0" rtlCol="0" fromWordArt="0" anchor="b" anchorCtr="0" forceAA="0" compatLnSpc="1">
                              <a:prstTxWarp prst="textNoShape">
                                <a:avLst/>
                              </a:prstTxWarp>
                              <a:noAutofit/>
                            </wps:bodyPr>
                          </wps:wsp>
                          <wps:wsp>
                            <wps:cNvPr id="122" name="Pole tekstowe 122"/>
                            <wps:cNvSpPr txBox="1"/>
                            <wps:spPr>
                              <a:xfrm>
                                <a:off x="0" y="2"/>
                                <a:ext cx="6858000" cy="5387954"/>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ascii="Lato" w:eastAsiaTheme="majorEastAsia" w:hAnsi="Lato" w:cstheme="majorBidi"/>
                                      <w:color w:val="595959" w:themeColor="text1" w:themeTint="A6"/>
                                      <w:sz w:val="60"/>
                                      <w:szCs w:val="60"/>
                                    </w:rPr>
                                    <w:alias w:val="Tytuł"/>
                                    <w:tag w:val=""/>
                                    <w:id w:val="-1476986296"/>
                                    <w:dataBinding w:prefixMappings="xmlns:ns0='http://purl.org/dc/elements/1.1/' xmlns:ns1='http://schemas.openxmlformats.org/package/2006/metadata/core-properties' " w:xpath="/ns1:coreProperties[1]/ns0:title[1]" w:storeItemID="{6C3C8BC8-F283-45AE-878A-BAB7291924A1}"/>
                                    <w:text/>
                                  </w:sdtPr>
                                  <w:sdtContent>
                                    <w:p w14:paraId="6E0927BB" w14:textId="30C355AB" w:rsidR="007A1A23" w:rsidRPr="007672D4" w:rsidRDefault="00486B13" w:rsidP="00826EED">
                                      <w:pPr>
                                        <w:pStyle w:val="Bezodstpw"/>
                                        <w:pBdr>
                                          <w:bottom w:val="single" w:sz="6" w:space="4" w:color="7F7F7F" w:themeColor="text1" w:themeTint="80"/>
                                        </w:pBdr>
                                        <w:jc w:val="center"/>
                                        <w:rPr>
                                          <w:rFonts w:ascii="Lato" w:eastAsiaTheme="majorEastAsia" w:hAnsi="Lato" w:cstheme="majorBidi"/>
                                          <w:color w:val="595959" w:themeColor="text1" w:themeTint="A6"/>
                                          <w:sz w:val="108"/>
                                          <w:szCs w:val="108"/>
                                        </w:rPr>
                                      </w:pPr>
                                      <w:r>
                                        <w:rPr>
                                          <w:rFonts w:ascii="Lato" w:eastAsiaTheme="majorEastAsia" w:hAnsi="Lato" w:cstheme="majorBidi"/>
                                          <w:color w:val="595959" w:themeColor="text1" w:themeTint="A6"/>
                                          <w:sz w:val="60"/>
                                          <w:szCs w:val="60"/>
                                        </w:rPr>
                                        <w:t xml:space="preserve">Lokalny </w:t>
                                      </w:r>
                                      <w:r w:rsidR="003C79EC">
                                        <w:rPr>
                                          <w:rFonts w:ascii="Lato" w:eastAsiaTheme="majorEastAsia" w:hAnsi="Lato" w:cstheme="majorBidi"/>
                                          <w:color w:val="595959" w:themeColor="text1" w:themeTint="A6"/>
                                          <w:sz w:val="60"/>
                                          <w:szCs w:val="60"/>
                                        </w:rPr>
                                        <w:t>P</w:t>
                                      </w:r>
                                      <w:r>
                                        <w:rPr>
                                          <w:rFonts w:ascii="Lato" w:eastAsiaTheme="majorEastAsia" w:hAnsi="Lato" w:cstheme="majorBidi"/>
                                          <w:color w:val="595959" w:themeColor="text1" w:themeTint="A6"/>
                                          <w:sz w:val="60"/>
                                          <w:szCs w:val="60"/>
                                        </w:rPr>
                                        <w:t xml:space="preserve">lan </w:t>
                                      </w:r>
                                      <w:r w:rsidR="003C79EC">
                                        <w:rPr>
                                          <w:rFonts w:ascii="Lato" w:eastAsiaTheme="majorEastAsia" w:hAnsi="Lato" w:cstheme="majorBidi"/>
                                          <w:color w:val="595959" w:themeColor="text1" w:themeTint="A6"/>
                                          <w:sz w:val="60"/>
                                          <w:szCs w:val="60"/>
                                        </w:rPr>
                                        <w:t>D</w:t>
                                      </w:r>
                                      <w:r>
                                        <w:rPr>
                                          <w:rFonts w:ascii="Lato" w:eastAsiaTheme="majorEastAsia" w:hAnsi="Lato" w:cstheme="majorBidi"/>
                                          <w:color w:val="595959" w:themeColor="text1" w:themeTint="A6"/>
                                          <w:sz w:val="60"/>
                                          <w:szCs w:val="60"/>
                                        </w:rPr>
                                        <w:t xml:space="preserve">einstytucjonalizacji i </w:t>
                                      </w:r>
                                      <w:r w:rsidR="003C79EC">
                                        <w:rPr>
                                          <w:rFonts w:ascii="Lato" w:eastAsiaTheme="majorEastAsia" w:hAnsi="Lato" w:cstheme="majorBidi"/>
                                          <w:color w:val="595959" w:themeColor="text1" w:themeTint="A6"/>
                                          <w:sz w:val="60"/>
                                          <w:szCs w:val="60"/>
                                        </w:rPr>
                                        <w:t>R</w:t>
                                      </w:r>
                                      <w:r>
                                        <w:rPr>
                                          <w:rFonts w:ascii="Lato" w:eastAsiaTheme="majorEastAsia" w:hAnsi="Lato" w:cstheme="majorBidi"/>
                                          <w:color w:val="595959" w:themeColor="text1" w:themeTint="A6"/>
                                          <w:sz w:val="60"/>
                                          <w:szCs w:val="60"/>
                                        </w:rPr>
                                        <w:t xml:space="preserve">ozwoju </w:t>
                                      </w:r>
                                      <w:r w:rsidR="003C79EC">
                                        <w:rPr>
                                          <w:rFonts w:ascii="Lato" w:eastAsiaTheme="majorEastAsia" w:hAnsi="Lato" w:cstheme="majorBidi"/>
                                          <w:color w:val="595959" w:themeColor="text1" w:themeTint="A6"/>
                                          <w:sz w:val="60"/>
                                          <w:szCs w:val="60"/>
                                        </w:rPr>
                                        <w:t>U</w:t>
                                      </w:r>
                                      <w:r>
                                        <w:rPr>
                                          <w:rFonts w:ascii="Lato" w:eastAsiaTheme="majorEastAsia" w:hAnsi="Lato" w:cstheme="majorBidi"/>
                                          <w:color w:val="595959" w:themeColor="text1" w:themeTint="A6"/>
                                          <w:sz w:val="60"/>
                                          <w:szCs w:val="60"/>
                                        </w:rPr>
                                        <w:t xml:space="preserve">sług </w:t>
                                      </w:r>
                                      <w:r w:rsidR="003C79EC">
                                        <w:rPr>
                                          <w:rFonts w:ascii="Lato" w:eastAsiaTheme="majorEastAsia" w:hAnsi="Lato" w:cstheme="majorBidi"/>
                                          <w:color w:val="595959" w:themeColor="text1" w:themeTint="A6"/>
                                          <w:sz w:val="60"/>
                                          <w:szCs w:val="60"/>
                                        </w:rPr>
                                        <w:t>S</w:t>
                                      </w:r>
                                      <w:r>
                                        <w:rPr>
                                          <w:rFonts w:ascii="Lato" w:eastAsiaTheme="majorEastAsia" w:hAnsi="Lato" w:cstheme="majorBidi"/>
                                          <w:color w:val="595959" w:themeColor="text1" w:themeTint="A6"/>
                                          <w:sz w:val="60"/>
                                          <w:szCs w:val="60"/>
                                        </w:rPr>
                                        <w:t>połecznyc</w:t>
                                      </w:r>
                                      <w:r w:rsidR="001B610B">
                                        <w:rPr>
                                          <w:rFonts w:ascii="Lato" w:eastAsiaTheme="majorEastAsia" w:hAnsi="Lato" w:cstheme="majorBidi"/>
                                          <w:color w:val="595959" w:themeColor="text1" w:themeTint="A6"/>
                                          <w:sz w:val="60"/>
                                          <w:szCs w:val="60"/>
                                        </w:rPr>
                                        <w:t xml:space="preserve">h </w:t>
                                      </w:r>
                                      <w:r w:rsidR="003C79EC">
                                        <w:rPr>
                                          <w:rFonts w:ascii="Lato" w:eastAsiaTheme="majorEastAsia" w:hAnsi="Lato" w:cstheme="majorBidi"/>
                                          <w:color w:val="595959" w:themeColor="text1" w:themeTint="A6"/>
                                          <w:sz w:val="60"/>
                                          <w:szCs w:val="60"/>
                                        </w:rPr>
                                        <w:t>G</w:t>
                                      </w:r>
                                      <w:r w:rsidR="008334A4">
                                        <w:rPr>
                                          <w:rFonts w:ascii="Lato" w:eastAsiaTheme="majorEastAsia" w:hAnsi="Lato" w:cstheme="majorBidi"/>
                                          <w:color w:val="595959" w:themeColor="text1" w:themeTint="A6"/>
                                          <w:sz w:val="60"/>
                                          <w:szCs w:val="60"/>
                                        </w:rPr>
                                        <w:t>miny Jadów</w:t>
                                      </w:r>
                                      <w:r>
                                        <w:rPr>
                                          <w:rFonts w:ascii="Lato" w:eastAsiaTheme="majorEastAsia" w:hAnsi="Lato" w:cstheme="majorBidi"/>
                                          <w:color w:val="595959" w:themeColor="text1" w:themeTint="A6"/>
                                          <w:sz w:val="60"/>
                                          <w:szCs w:val="60"/>
                                        </w:rPr>
                                        <w:t xml:space="preserve"> na lata</w:t>
                                      </w:r>
                                      <w:r w:rsidR="001B610B">
                                        <w:rPr>
                                          <w:rFonts w:ascii="Lato" w:eastAsiaTheme="majorEastAsia" w:hAnsi="Lato" w:cstheme="majorBidi"/>
                                          <w:color w:val="595959" w:themeColor="text1" w:themeTint="A6"/>
                                          <w:sz w:val="60"/>
                                          <w:szCs w:val="60"/>
                                        </w:rPr>
                                        <w:t xml:space="preserve"> 202</w:t>
                                      </w:r>
                                      <w:r w:rsidR="007051C8">
                                        <w:rPr>
                                          <w:rFonts w:ascii="Lato" w:eastAsiaTheme="majorEastAsia" w:hAnsi="Lato" w:cstheme="majorBidi"/>
                                          <w:color w:val="595959" w:themeColor="text1" w:themeTint="A6"/>
                                          <w:sz w:val="60"/>
                                          <w:szCs w:val="60"/>
                                        </w:rPr>
                                        <w:t>6</w:t>
                                      </w:r>
                                      <w:r w:rsidR="001B610B">
                                        <w:rPr>
                                          <w:rFonts w:ascii="Lato" w:eastAsiaTheme="majorEastAsia" w:hAnsi="Lato" w:cstheme="majorBidi"/>
                                          <w:color w:val="595959" w:themeColor="text1" w:themeTint="A6"/>
                                          <w:sz w:val="60"/>
                                          <w:szCs w:val="60"/>
                                        </w:rPr>
                                        <w:t>-20</w:t>
                                      </w:r>
                                      <w:r w:rsidR="008C57B0">
                                        <w:rPr>
                                          <w:rFonts w:ascii="Lato" w:eastAsiaTheme="majorEastAsia" w:hAnsi="Lato" w:cstheme="majorBidi"/>
                                          <w:color w:val="595959" w:themeColor="text1" w:themeTint="A6"/>
                                          <w:sz w:val="60"/>
                                          <w:szCs w:val="60"/>
                                        </w:rPr>
                                        <w:t>30</w:t>
                                      </w:r>
                                    </w:p>
                                  </w:sdtContent>
                                </w:sdt>
                                <w:p w14:paraId="7046290B" w14:textId="472F35D0" w:rsidR="007A1A23" w:rsidRPr="007672D4" w:rsidRDefault="007A1A23" w:rsidP="00A257CF">
                                  <w:pPr>
                                    <w:pStyle w:val="Bezodstpw"/>
                                    <w:spacing w:before="240"/>
                                    <w:rPr>
                                      <w:rFonts w:ascii="Lato" w:hAnsi="Lato"/>
                                      <w:caps/>
                                      <w:color w:val="696464" w:themeColor="text2"/>
                                      <w:sz w:val="28"/>
                                      <w:szCs w:val="36"/>
                                    </w:rPr>
                                  </w:pPr>
                                </w:p>
                              </w:txbxContent>
                            </wps:txbx>
                            <wps:bodyPr rot="0" spcFirstLastPara="0" vertOverflow="overflow" horzOverflow="overflow" vert="horz" wrap="square" lIns="457200" tIns="457200" rIns="457200" bIns="457200" numCol="1" spcCol="0" rtlCol="0" fromWordArt="0" anchor="ctr" anchorCtr="0" forceAA="0" compatLnSpc="1">
                              <a:prstTxWarp prst="textNoShape">
                                <a:avLst/>
                              </a:prstTxWarp>
                              <a:noAutofit/>
                            </wps:bodyPr>
                          </wps:wsp>
                        </wpg:wgp>
                      </a:graphicData>
                    </a:graphic>
                    <wp14:sizeRelH relativeFrom="page">
                      <wp14:pctWidth>88200</wp14:pctWidth>
                    </wp14:sizeRelH>
                    <wp14:sizeRelV relativeFrom="page">
                      <wp14:pctHeight>90900</wp14:pctHeight>
                    </wp14:sizeRelV>
                  </wp:anchor>
                </w:drawing>
              </mc:Choice>
              <mc:Fallback>
                <w:pict>
                  <v:group w14:anchorId="0BDFFD26" id="Grupa 119" o:spid="_x0000_s1026" style="position:absolute;margin-left:0;margin-top:0;width:539.6pt;height:719.9pt;z-index:-251658239;mso-width-percent:882;mso-height-percent:909;mso-position-horizontal:center;mso-position-horizontal-relative:page;mso-position-vertical:center;mso-position-vertical-relative:page;mso-width-percent:882;mso-height-percent:909" coordorigin="" coordsize="68580,9271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wbzoxQMAAJsOAAAOAAAAZHJzL2Uyb0RvYy54bWzsV1Fv2zYQfh+w/0DofZEl27EiRCmydAkG&#10;BG2wdOgzTVG2EIrkSDpy9r5/th+241GU3dTNgmwNCmwvtkjeHe8+3X13On2z7QS558a2SlZJdjRJ&#10;CJdM1a1cVcmvHy5/KBJiHZU1FUryKnngNnlz9v13p70uea7WStTcEDAibdnrKlk7p8s0tWzNO2qP&#10;lOYSDhtlOupgaVZpbWgP1juR5pPJcdorU2ujGLcWdt+Gw+QM7TcNZ+5901juiKgS8M3hr8Hfpf9N&#10;z05puTJUr1s2uEFf4EVHWwmXjqbeUkfJxrSfmepaZpRVjTtiqktV07SMYwwQTTZ5FM2VURuNsazK&#10;fqVHmADaRzi92Cx7d39l9K2+MYBEr1eABa58LNvGdP4fvCRbhOxhhIxvHWGweVzM85MckGVwdpLN&#10;8kVeBFDZGpDf6eVx96edZjGZRM18kS1mqJnGi9NP3Ok1JIjdYWD/GQa3a6o5QmtLwODGkLaG/PWR&#10;SNpBot7Aa3Lq7s8/HPG7iA6KjljZ0gJsXwRqMc3mkKEh7D24dkFns2lWIC5jzLTUxrorrjriH6rE&#10;QAZjYtH7a+vACxCNIv5qq0RbX7ZC4MJXDb8QhtxTyHfKGJcu8x6A1ieSQnp5qbxmOPY7gHgMCp/c&#10;g+BeTshfeAMAwfvO0Rksz88vQh/WtObh/jm8Xozf3x5dQ1/QoJdu4P7RdvaU7eDlIO9VOVb3qDz5&#10;e+VRA29W0o3KXSuVOWRAjPA1QT6CFKDxKC1V/QDpY1TgFqvZZQuv7ppad0MNkAmkFBCkew8/jVB9&#10;lajhKSFrZX4/tO/lIb/hNCE9kFOV2N821PCEiJ8lZD4U2gzMOlzM5guftmb/ZLl/IjfdhYJ8yICK&#10;NcNHL+9EfGyM6j4Cj577W+GISgZ3VwlzJi4uXCBNYGLGz89RDBhMU3ctbzXzxj2qPjU/bD9So4f8&#10;dZD571SsNlo+SuMg6zWlOt841bSY4ztcB7yh8j09vQoFAEwHKADLyHsAbPFsCphNTyb5/CkKKKbA&#10;mCjxNTkgksz/HPB1OMBtl1sgqF3avi4dIAOMfAA9pShGQohne4wAZy+mhOV/kBDykRCU4MTxOxgM&#10;eg5jAZbVHicQt/1RQZMcueLJAWGYiA6OBvNpsTiZz4bWHQex2PifORuM7d13cAKN53g6D21yPAHS&#10;CaNAqIthxPAhBdfx6cAY8Ixue7jHP0PxtXt8fRdHpC/2eF/fYUD0b+TbKPNY2KHvx9W/VObfWOfH&#10;TwH4AsLhcfha859Y+2ucFHbflGd/AQAA//8DAFBLAwQUAAYACAAAACEARx3qDtwAAAAHAQAADwAA&#10;AGRycy9kb3ducmV2LnhtbEyPzW7CMBCE75X6DtYi9VYc0oqfEAdVSPTUHiBcuBl7SSLidRQbSN++&#10;Sy/lsprVrGa+zVeDa8UV+9B4UjAZJyCQjLcNVQr25eZ1DiJETVa3nlDBDwZYFc9Puc6sv9EWr7tY&#10;CQ6hkGkFdYxdJmUwNTodxr5DYu/ke6cjr30lba9vHO5amSbJVDrdEDfUusN1jea8uzgF5+13wPWm&#10;rPbGmWY6fH2mh9Ip9TIaPpYgIg7x/xju+IwOBTMd/YVsEK0CfiT+zbuXzBYpiCOr97fFHGSRy0f+&#10;4hcAAP//AwBQSwECLQAUAAYACAAAACEAtoM4kv4AAADhAQAAEwAAAAAAAAAAAAAAAAAAAAAAW0Nv&#10;bnRlbnRfVHlwZXNdLnhtbFBLAQItABQABgAIAAAAIQA4/SH/1gAAAJQBAAALAAAAAAAAAAAAAAAA&#10;AC8BAABfcmVscy8ucmVsc1BLAQItABQABgAIAAAAIQD1wbzoxQMAAJsOAAAOAAAAAAAAAAAAAAAA&#10;AC4CAABkcnMvZTJvRG9jLnhtbFBLAQItABQABgAIAAAAIQBHHeoO3AAAAAcBAAAPAAAAAAAAAAAA&#10;AAAAAB8GAABkcnMvZG93bnJldi54bWxQSwUGAAAAAAQABADzAAAAKAcAAAAA&#10;">
                    <v:rect id="Prostokąt 120" o:spid="_x0000_s1027" style="position:absolute;top:73152;width:68580;height:14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l/LZxgAAANwAAAAPAAAAZHJzL2Rvd25yZXYueG1sRI9Ba8JA&#10;EIXvBf/DMkJvdWNapEZXkUKhPYkaD70N2TGJ7s6G7FZTf33nUOhthvfmvW+W68E7daU+toENTCcZ&#10;KOIq2JZrA+Xh/ekVVEzIFl1gMvBDEdar0cMSCxtuvKPrPtVKQjgWaKBJqSu0jlVDHuMkdMSinULv&#10;Mcna19r2eJNw73SeZTPtsWVpaLCjt4aqy/7bG3iZfR2z53Lujvlp2N0ddttz+DTmcTxsFqASDenf&#10;/Hf9YQU/F3x5RibQq18AAAD//wMAUEsBAi0AFAAGAAgAAAAhANvh9svuAAAAhQEAABMAAAAAAAAA&#10;AAAAAAAAAAAAAFtDb250ZW50X1R5cGVzXS54bWxQSwECLQAUAAYACAAAACEAWvQsW78AAAAVAQAA&#10;CwAAAAAAAAAAAAAAAAAfAQAAX3JlbHMvLnJlbHNQSwECLQAUAAYACAAAACEAmpfy2cYAAADcAAAA&#10;DwAAAAAAAAAAAAAAAAAHAgAAZHJzL2Rvd25yZXYueG1sUEsFBgAAAAADAAMAtwAAAPoCAAAAAA==&#10;" fillcolor="#ffe500 [3204]" stroked="f" strokeweight="1.75pt">
                      <v:stroke endcap="round"/>
                    </v:rect>
                    <v:rect id="Prostokąt 121" o:spid="_x0000_s1028" style="position:absolute;top:74390;width:68580;height:18327;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f9jDwgAAANwAAAAPAAAAZHJzL2Rvd25yZXYueG1sRE9Na8JA&#10;EL0X/A/LCL01m3iQNrqKKIVSSItRPA/ZMRvMzsbsNkn/fbdQ6G0e73PW28m2YqDeN44VZEkKgrhy&#10;uuFawfn0+vQMwgdkja1jUvBNHrab2cMac+1GPtJQhlrEEPY5KjAhdLmUvjJk0SeuI47c1fUWQ4R9&#10;LXWPYwy3rVyk6VJabDg2GOxob6i6lV9WwXh/rz6O2aGtudgZ91LI5rL8VOpxPu1WIAJN4V/8537T&#10;cf4ig99n4gVy8wMAAP//AwBQSwECLQAUAAYACAAAACEA2+H2y+4AAACFAQAAEwAAAAAAAAAAAAAA&#10;AAAAAAAAW0NvbnRlbnRfVHlwZXNdLnhtbFBLAQItABQABgAIAAAAIQBa9CxbvwAAABUBAAALAAAA&#10;AAAAAAAAAAAAAB8BAABfcmVscy8ucmVsc1BLAQItABQABgAIAAAAIQB6f9jDwgAAANwAAAAPAAAA&#10;AAAAAAAAAAAAAAcCAABkcnMvZG93bnJldi54bWxQSwUGAAAAAAMAAwC3AAAA9gIAAAAA&#10;" fillcolor="#da251d [3205]" stroked="f" strokeweight="1.75pt">
                      <v:stroke endcap="round"/>
                      <v:textbox inset="36pt,14.4pt,36pt,36pt">
                        <w:txbxContent>
                          <w:p w14:paraId="6FFA3D28" w14:textId="48B0134E" w:rsidR="007A1A23" w:rsidRPr="005812EC" w:rsidRDefault="00000000">
                            <w:pPr>
                              <w:pStyle w:val="Bezodstpw"/>
                              <w:rPr>
                                <w:rFonts w:ascii="Lato" w:hAnsi="Lato"/>
                                <w:caps/>
                                <w:color w:val="FFFFFF" w:themeColor="background1"/>
                              </w:rPr>
                            </w:pPr>
                            <w:sdt>
                              <w:sdtPr>
                                <w:rPr>
                                  <w:rFonts w:ascii="Lato" w:hAnsi="Lato"/>
                                  <w:caps/>
                                  <w:color w:val="FFFFFF" w:themeColor="background1"/>
                                </w:rPr>
                                <w:alias w:val="Firma"/>
                                <w:tag w:val=""/>
                                <w:id w:val="922067218"/>
                                <w:dataBinding w:prefixMappings="xmlns:ns0='http://schemas.openxmlformats.org/officeDocument/2006/extended-properties' " w:xpath="/ns0:Properties[1]/ns0:Company[1]" w:storeItemID="{6668398D-A668-4E3E-A5EB-62B293D839F1}"/>
                                <w:text/>
                              </w:sdtPr>
                              <w:sdtContent>
                                <w:r w:rsidR="005628DC">
                                  <w:rPr>
                                    <w:rFonts w:ascii="Lato" w:hAnsi="Lato"/>
                                    <w:caps/>
                                    <w:color w:val="FFFFFF" w:themeColor="background1"/>
                                  </w:rPr>
                                  <w:t>gmina jadów</w:t>
                                </w:r>
                              </w:sdtContent>
                            </w:sdt>
                            <w:r w:rsidR="007A1A23" w:rsidRPr="005812EC">
                              <w:rPr>
                                <w:rFonts w:ascii="Lato" w:hAnsi="Lato"/>
                                <w:caps/>
                                <w:color w:val="FFFFFF" w:themeColor="background1"/>
                              </w:rPr>
                              <w:t xml:space="preserve"> | </w:t>
                            </w:r>
                            <w:sdt>
                              <w:sdtPr>
                                <w:rPr>
                                  <w:rFonts w:ascii="Lato" w:hAnsi="Lato"/>
                                  <w:caps/>
                                  <w:color w:val="FFFFFF" w:themeColor="background1"/>
                                </w:rPr>
                                <w:alias w:val="Adres"/>
                                <w:tag w:val=""/>
                                <w:id w:val="2113163453"/>
                                <w:dataBinding w:prefixMappings="xmlns:ns0='http://schemas.microsoft.com/office/2006/coverPageProps' " w:xpath="/ns0:CoverPageProperties[1]/ns0:CompanyAddress[1]" w:storeItemID="{55AF091B-3C7A-41E3-B477-F2FDAA23CFDA}"/>
                                <w:text/>
                              </w:sdtPr>
                              <w:sdtContent>
                                <w:r w:rsidR="00A35ACF">
                                  <w:rPr>
                                    <w:rFonts w:ascii="Lato" w:hAnsi="Lato"/>
                                    <w:caps/>
                                    <w:color w:val="FFFFFF" w:themeColor="background1"/>
                                  </w:rPr>
                                  <w:t>202</w:t>
                                </w:r>
                                <w:r w:rsidR="003C79EC">
                                  <w:rPr>
                                    <w:rFonts w:ascii="Lato" w:hAnsi="Lato"/>
                                    <w:caps/>
                                    <w:color w:val="FFFFFF" w:themeColor="background1"/>
                                  </w:rPr>
                                  <w:t>6</w:t>
                                </w:r>
                              </w:sdtContent>
                            </w:sdt>
                          </w:p>
                        </w:txbxContent>
                      </v:textbox>
                    </v:rect>
                    <v:shapetype id="_x0000_t202" coordsize="21600,21600" o:spt="202" path="m,l,21600r21600,l21600,xe">
                      <v:stroke joinstyle="miter"/>
                      <v:path gradientshapeok="t" o:connecttype="rect"/>
                    </v:shapetype>
                    <v:shape id="Pole tekstowe 122" o:spid="_x0000_s1029" type="#_x0000_t202" style="position:absolute;width:68580;height:538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6hvlwgAAANwAAAAPAAAAZHJzL2Rvd25yZXYueG1sRE9Na8JA&#10;EL0X+h+WKXirm4YiJbqKiEKhXjSiHsfsmA1mZ0N2NWl/vSsUvM3jfc5k1tta3Kj1lWMFH8MEBHHh&#10;dMWlgl2+ev8C4QOyxtoxKfglD7Pp68sEM+063tBtG0oRQ9hnqMCE0GRS+sKQRT90DXHkzq61GCJs&#10;S6lb7GK4rWWaJCNpseLYYLChhaHisr1aBatDf+L872dnjsvlZ3c9FbzP10oN3vr5GESgPjzF/+5v&#10;HeenKTyeiRfI6R0AAP//AwBQSwECLQAUAAYACAAAACEA2+H2y+4AAACFAQAAEwAAAAAAAAAAAAAA&#10;AAAAAAAAW0NvbnRlbnRfVHlwZXNdLnhtbFBLAQItABQABgAIAAAAIQBa9CxbvwAAABUBAAALAAAA&#10;AAAAAAAAAAAAAB8BAABfcmVscy8ucmVsc1BLAQItABQABgAIAAAAIQDm6hvlwgAAANwAAAAPAAAA&#10;AAAAAAAAAAAAAAcCAABkcnMvZG93bnJldi54bWxQSwUGAAAAAAMAAwC3AAAA9gIAAAAA&#10;" filled="f" stroked="f" strokeweight=".5pt">
                      <v:textbox inset="36pt,36pt,36pt,36pt">
                        <w:txbxContent>
                          <w:sdt>
                            <w:sdtPr>
                              <w:rPr>
                                <w:rFonts w:ascii="Lato" w:eastAsiaTheme="majorEastAsia" w:hAnsi="Lato" w:cstheme="majorBidi"/>
                                <w:color w:val="595959" w:themeColor="text1" w:themeTint="A6"/>
                                <w:sz w:val="60"/>
                                <w:szCs w:val="60"/>
                              </w:rPr>
                              <w:alias w:val="Tytuł"/>
                              <w:tag w:val=""/>
                              <w:id w:val="-1476986296"/>
                              <w:dataBinding w:prefixMappings="xmlns:ns0='http://purl.org/dc/elements/1.1/' xmlns:ns1='http://schemas.openxmlformats.org/package/2006/metadata/core-properties' " w:xpath="/ns1:coreProperties[1]/ns0:title[1]" w:storeItemID="{6C3C8BC8-F283-45AE-878A-BAB7291924A1}"/>
                              <w:text/>
                            </w:sdtPr>
                            <w:sdtContent>
                              <w:p w14:paraId="6E0927BB" w14:textId="30C355AB" w:rsidR="007A1A23" w:rsidRPr="007672D4" w:rsidRDefault="00486B13" w:rsidP="00826EED">
                                <w:pPr>
                                  <w:pStyle w:val="Bezodstpw"/>
                                  <w:pBdr>
                                    <w:bottom w:val="single" w:sz="6" w:space="4" w:color="7F7F7F" w:themeColor="text1" w:themeTint="80"/>
                                  </w:pBdr>
                                  <w:jc w:val="center"/>
                                  <w:rPr>
                                    <w:rFonts w:ascii="Lato" w:eastAsiaTheme="majorEastAsia" w:hAnsi="Lato" w:cstheme="majorBidi"/>
                                    <w:color w:val="595959" w:themeColor="text1" w:themeTint="A6"/>
                                    <w:sz w:val="108"/>
                                    <w:szCs w:val="108"/>
                                  </w:rPr>
                                </w:pPr>
                                <w:r>
                                  <w:rPr>
                                    <w:rFonts w:ascii="Lato" w:eastAsiaTheme="majorEastAsia" w:hAnsi="Lato" w:cstheme="majorBidi"/>
                                    <w:color w:val="595959" w:themeColor="text1" w:themeTint="A6"/>
                                    <w:sz w:val="60"/>
                                    <w:szCs w:val="60"/>
                                  </w:rPr>
                                  <w:t xml:space="preserve">Lokalny </w:t>
                                </w:r>
                                <w:r w:rsidR="003C79EC">
                                  <w:rPr>
                                    <w:rFonts w:ascii="Lato" w:eastAsiaTheme="majorEastAsia" w:hAnsi="Lato" w:cstheme="majorBidi"/>
                                    <w:color w:val="595959" w:themeColor="text1" w:themeTint="A6"/>
                                    <w:sz w:val="60"/>
                                    <w:szCs w:val="60"/>
                                  </w:rPr>
                                  <w:t>P</w:t>
                                </w:r>
                                <w:r>
                                  <w:rPr>
                                    <w:rFonts w:ascii="Lato" w:eastAsiaTheme="majorEastAsia" w:hAnsi="Lato" w:cstheme="majorBidi"/>
                                    <w:color w:val="595959" w:themeColor="text1" w:themeTint="A6"/>
                                    <w:sz w:val="60"/>
                                    <w:szCs w:val="60"/>
                                  </w:rPr>
                                  <w:t xml:space="preserve">lan </w:t>
                                </w:r>
                                <w:r w:rsidR="003C79EC">
                                  <w:rPr>
                                    <w:rFonts w:ascii="Lato" w:eastAsiaTheme="majorEastAsia" w:hAnsi="Lato" w:cstheme="majorBidi"/>
                                    <w:color w:val="595959" w:themeColor="text1" w:themeTint="A6"/>
                                    <w:sz w:val="60"/>
                                    <w:szCs w:val="60"/>
                                  </w:rPr>
                                  <w:t>D</w:t>
                                </w:r>
                                <w:r>
                                  <w:rPr>
                                    <w:rFonts w:ascii="Lato" w:eastAsiaTheme="majorEastAsia" w:hAnsi="Lato" w:cstheme="majorBidi"/>
                                    <w:color w:val="595959" w:themeColor="text1" w:themeTint="A6"/>
                                    <w:sz w:val="60"/>
                                    <w:szCs w:val="60"/>
                                  </w:rPr>
                                  <w:t xml:space="preserve">einstytucjonalizacji i </w:t>
                                </w:r>
                                <w:r w:rsidR="003C79EC">
                                  <w:rPr>
                                    <w:rFonts w:ascii="Lato" w:eastAsiaTheme="majorEastAsia" w:hAnsi="Lato" w:cstheme="majorBidi"/>
                                    <w:color w:val="595959" w:themeColor="text1" w:themeTint="A6"/>
                                    <w:sz w:val="60"/>
                                    <w:szCs w:val="60"/>
                                  </w:rPr>
                                  <w:t>R</w:t>
                                </w:r>
                                <w:r>
                                  <w:rPr>
                                    <w:rFonts w:ascii="Lato" w:eastAsiaTheme="majorEastAsia" w:hAnsi="Lato" w:cstheme="majorBidi"/>
                                    <w:color w:val="595959" w:themeColor="text1" w:themeTint="A6"/>
                                    <w:sz w:val="60"/>
                                    <w:szCs w:val="60"/>
                                  </w:rPr>
                                  <w:t xml:space="preserve">ozwoju </w:t>
                                </w:r>
                                <w:r w:rsidR="003C79EC">
                                  <w:rPr>
                                    <w:rFonts w:ascii="Lato" w:eastAsiaTheme="majorEastAsia" w:hAnsi="Lato" w:cstheme="majorBidi"/>
                                    <w:color w:val="595959" w:themeColor="text1" w:themeTint="A6"/>
                                    <w:sz w:val="60"/>
                                    <w:szCs w:val="60"/>
                                  </w:rPr>
                                  <w:t>U</w:t>
                                </w:r>
                                <w:r>
                                  <w:rPr>
                                    <w:rFonts w:ascii="Lato" w:eastAsiaTheme="majorEastAsia" w:hAnsi="Lato" w:cstheme="majorBidi"/>
                                    <w:color w:val="595959" w:themeColor="text1" w:themeTint="A6"/>
                                    <w:sz w:val="60"/>
                                    <w:szCs w:val="60"/>
                                  </w:rPr>
                                  <w:t xml:space="preserve">sług </w:t>
                                </w:r>
                                <w:r w:rsidR="003C79EC">
                                  <w:rPr>
                                    <w:rFonts w:ascii="Lato" w:eastAsiaTheme="majorEastAsia" w:hAnsi="Lato" w:cstheme="majorBidi"/>
                                    <w:color w:val="595959" w:themeColor="text1" w:themeTint="A6"/>
                                    <w:sz w:val="60"/>
                                    <w:szCs w:val="60"/>
                                  </w:rPr>
                                  <w:t>S</w:t>
                                </w:r>
                                <w:r>
                                  <w:rPr>
                                    <w:rFonts w:ascii="Lato" w:eastAsiaTheme="majorEastAsia" w:hAnsi="Lato" w:cstheme="majorBidi"/>
                                    <w:color w:val="595959" w:themeColor="text1" w:themeTint="A6"/>
                                    <w:sz w:val="60"/>
                                    <w:szCs w:val="60"/>
                                  </w:rPr>
                                  <w:t>połecznyc</w:t>
                                </w:r>
                                <w:r w:rsidR="001B610B">
                                  <w:rPr>
                                    <w:rFonts w:ascii="Lato" w:eastAsiaTheme="majorEastAsia" w:hAnsi="Lato" w:cstheme="majorBidi"/>
                                    <w:color w:val="595959" w:themeColor="text1" w:themeTint="A6"/>
                                    <w:sz w:val="60"/>
                                    <w:szCs w:val="60"/>
                                  </w:rPr>
                                  <w:t xml:space="preserve">h </w:t>
                                </w:r>
                                <w:r w:rsidR="003C79EC">
                                  <w:rPr>
                                    <w:rFonts w:ascii="Lato" w:eastAsiaTheme="majorEastAsia" w:hAnsi="Lato" w:cstheme="majorBidi"/>
                                    <w:color w:val="595959" w:themeColor="text1" w:themeTint="A6"/>
                                    <w:sz w:val="60"/>
                                    <w:szCs w:val="60"/>
                                  </w:rPr>
                                  <w:t>G</w:t>
                                </w:r>
                                <w:r w:rsidR="008334A4">
                                  <w:rPr>
                                    <w:rFonts w:ascii="Lato" w:eastAsiaTheme="majorEastAsia" w:hAnsi="Lato" w:cstheme="majorBidi"/>
                                    <w:color w:val="595959" w:themeColor="text1" w:themeTint="A6"/>
                                    <w:sz w:val="60"/>
                                    <w:szCs w:val="60"/>
                                  </w:rPr>
                                  <w:t>miny Jadów</w:t>
                                </w:r>
                                <w:r>
                                  <w:rPr>
                                    <w:rFonts w:ascii="Lato" w:eastAsiaTheme="majorEastAsia" w:hAnsi="Lato" w:cstheme="majorBidi"/>
                                    <w:color w:val="595959" w:themeColor="text1" w:themeTint="A6"/>
                                    <w:sz w:val="60"/>
                                    <w:szCs w:val="60"/>
                                  </w:rPr>
                                  <w:t xml:space="preserve"> na lata</w:t>
                                </w:r>
                                <w:r w:rsidR="001B610B">
                                  <w:rPr>
                                    <w:rFonts w:ascii="Lato" w:eastAsiaTheme="majorEastAsia" w:hAnsi="Lato" w:cstheme="majorBidi"/>
                                    <w:color w:val="595959" w:themeColor="text1" w:themeTint="A6"/>
                                    <w:sz w:val="60"/>
                                    <w:szCs w:val="60"/>
                                  </w:rPr>
                                  <w:t xml:space="preserve"> 202</w:t>
                                </w:r>
                                <w:r w:rsidR="007051C8">
                                  <w:rPr>
                                    <w:rFonts w:ascii="Lato" w:eastAsiaTheme="majorEastAsia" w:hAnsi="Lato" w:cstheme="majorBidi"/>
                                    <w:color w:val="595959" w:themeColor="text1" w:themeTint="A6"/>
                                    <w:sz w:val="60"/>
                                    <w:szCs w:val="60"/>
                                  </w:rPr>
                                  <w:t>6</w:t>
                                </w:r>
                                <w:r w:rsidR="001B610B">
                                  <w:rPr>
                                    <w:rFonts w:ascii="Lato" w:eastAsiaTheme="majorEastAsia" w:hAnsi="Lato" w:cstheme="majorBidi"/>
                                    <w:color w:val="595959" w:themeColor="text1" w:themeTint="A6"/>
                                    <w:sz w:val="60"/>
                                    <w:szCs w:val="60"/>
                                  </w:rPr>
                                  <w:t>-20</w:t>
                                </w:r>
                                <w:r w:rsidR="008C57B0">
                                  <w:rPr>
                                    <w:rFonts w:ascii="Lato" w:eastAsiaTheme="majorEastAsia" w:hAnsi="Lato" w:cstheme="majorBidi"/>
                                    <w:color w:val="595959" w:themeColor="text1" w:themeTint="A6"/>
                                    <w:sz w:val="60"/>
                                    <w:szCs w:val="60"/>
                                  </w:rPr>
                                  <w:t>30</w:t>
                                </w:r>
                              </w:p>
                            </w:sdtContent>
                          </w:sdt>
                          <w:p w14:paraId="7046290B" w14:textId="472F35D0" w:rsidR="007A1A23" w:rsidRPr="007672D4" w:rsidRDefault="007A1A23" w:rsidP="00A257CF">
                            <w:pPr>
                              <w:pStyle w:val="Bezodstpw"/>
                              <w:spacing w:before="240"/>
                              <w:rPr>
                                <w:rFonts w:ascii="Lato" w:hAnsi="Lato"/>
                                <w:caps/>
                                <w:color w:val="696464" w:themeColor="text2"/>
                                <w:sz w:val="28"/>
                                <w:szCs w:val="36"/>
                              </w:rPr>
                            </w:pPr>
                          </w:p>
                        </w:txbxContent>
                      </v:textbox>
                    </v:shape>
                    <w10:wrap anchorx="page" anchory="page"/>
                  </v:group>
                </w:pict>
              </mc:Fallback>
            </mc:AlternateContent>
          </w:r>
        </w:p>
        <w:p w14:paraId="05044518" w14:textId="3F1AD4CD" w:rsidR="00661FA5" w:rsidRPr="003978DB" w:rsidRDefault="008C57B0" w:rsidP="00270918">
          <w:pPr>
            <w:rPr>
              <w:rFonts w:eastAsiaTheme="majorEastAsia" w:cstheme="majorBidi"/>
              <w:caps/>
              <w:color w:val="FFE500" w:themeColor="accent1"/>
              <w:spacing w:val="10"/>
              <w:sz w:val="48"/>
              <w:szCs w:val="48"/>
            </w:rPr>
          </w:pPr>
          <w:r>
            <w:rPr>
              <w:noProof/>
            </w:rPr>
            <w:drawing>
              <wp:anchor distT="0" distB="0" distL="114300" distR="114300" simplePos="0" relativeHeight="251658244" behindDoc="1" locked="0" layoutInCell="1" allowOverlap="1" wp14:anchorId="608810E3" wp14:editId="5D8AF6F7">
                <wp:simplePos x="0" y="0"/>
                <wp:positionH relativeFrom="margin">
                  <wp:posOffset>1302385</wp:posOffset>
                </wp:positionH>
                <wp:positionV relativeFrom="paragraph">
                  <wp:posOffset>1504991</wp:posOffset>
                </wp:positionV>
                <wp:extent cx="3157200" cy="3600000"/>
                <wp:effectExtent l="0" t="0" r="0" b="0"/>
                <wp:wrapNone/>
                <wp:docPr id="541754366" name="Obraz 1" descr="Her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erb"/>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3157200" cy="3600000"/>
                        </a:xfrm>
                        <a:prstGeom prst="rect">
                          <a:avLst/>
                        </a:prstGeom>
                        <a:noFill/>
                        <a:ln>
                          <a:noFill/>
                        </a:ln>
                      </pic:spPr>
                    </pic:pic>
                  </a:graphicData>
                </a:graphic>
                <wp14:sizeRelH relativeFrom="page">
                  <wp14:pctWidth>0</wp14:pctWidth>
                </wp14:sizeRelH>
                <wp14:sizeRelV relativeFrom="page">
                  <wp14:pctHeight>0</wp14:pctHeight>
                </wp14:sizeRelV>
              </wp:anchor>
            </w:drawing>
          </w:r>
          <w:r w:rsidR="00661FA5" w:rsidRPr="003978DB">
            <w:rPr>
              <w:sz w:val="18"/>
              <w:szCs w:val="18"/>
            </w:rPr>
            <w:br w:type="page"/>
          </w:r>
        </w:p>
      </w:sdtContent>
    </w:sdt>
    <w:p w14:paraId="26E9DA94" w14:textId="3966DCD0" w:rsidR="00CD0989" w:rsidRPr="003978DB" w:rsidRDefault="00CD0989" w:rsidP="00CD0989">
      <w:r w:rsidRPr="003978DB">
        <w:rPr>
          <w:noProof/>
          <w:lang w:eastAsia="pl-PL"/>
        </w:rPr>
        <w:lastRenderedPageBreak/>
        <mc:AlternateContent>
          <mc:Choice Requires="wps">
            <w:drawing>
              <wp:inline distT="0" distB="0" distL="0" distR="0" wp14:anchorId="0700E06A" wp14:editId="229D87D8">
                <wp:extent cx="5753819" cy="272415"/>
                <wp:effectExtent l="0" t="0" r="4445" b="0"/>
                <wp:docPr id="630179543" name="Prostokąt 4"/>
                <wp:cNvGraphicFramePr/>
                <a:graphic xmlns:a="http://schemas.openxmlformats.org/drawingml/2006/main">
                  <a:graphicData uri="http://schemas.microsoft.com/office/word/2010/wordprocessingShape">
                    <wps:wsp>
                      <wps:cNvSpPr/>
                      <wps:spPr>
                        <a:xfrm>
                          <a:off x="0" y="0"/>
                          <a:ext cx="5753819" cy="272415"/>
                        </a:xfrm>
                        <a:prstGeom prst="rect">
                          <a:avLst/>
                        </a:prstGeom>
                        <a:solidFill>
                          <a:schemeClr val="accent2"/>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22517689" w14:textId="77777777" w:rsidR="007A1A23" w:rsidRDefault="007A1A23" w:rsidP="00CD0989"/>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0700E06A" id="Prostokąt 4" o:spid="_x0000_s1030" style="width:453.05pt;height:21.4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uFmrgwIAAHQFAAAOAAAAZHJzL2Uyb0RvYy54bWysVE1v2zAMvQ/YfxB0X/2xZG2DOkXQosOA&#10;og3aDj0rslQLkEVNUmJnv36U7DhdV+ww7CKLIvlIPpO8uOxbTXbCeQWmosVJTokwHGplXir6/enm&#10;0xklPjBTMw1GVHQvPL1cfvxw0dmFKKEBXQtHEMT4RWcr2oRgF1nmeSNa5k/ACoNKCa5lAUX3ktWO&#10;dYje6qzM8y9ZB662DrjwHl+vByVdJnwpBQ/3UnoRiK4o5hbS6dK5iWe2vGCLF8dso/iYBvuHLFqm&#10;DAadoK5ZYGTr1B9QreIOPMhwwqHNQErFRaoBqynyN9U8NsyKVAuS4+1Ek/9/sPxu92jXDmnorF94&#10;vMYqeuna+MX8SJ/I2k9kiT4Qjo/z0/nns+KcEo668rScFfPIZnb0ts6HrwJaEi8VdfgzEkdsd+vD&#10;YHowicE8aFXfKK2TEBtAXGlHdgx/HeNcmFCOAX6z1CbaG4ieA2h8yY7lpFvYaxHttHkQkqgaCyhT&#10;MqnT3gYqBlXDajHEL+Z5npoFy5s8UrEJMCJLjD9hjwDvFVGMRYz20VWkRp2c878lNpQ4eaTIYMLk&#10;3CoD7j0AHabIg/2BpIGayFLoNz1yE6nBMPFlA/V+7YiDYXC85TcKf+Yt82HNHE4KzhROf7jHQ2ro&#10;KgrjjZIG3M/33qM9NjBqKelw8irqf2yZE5TobwZb+7yYzeKoJmE2Py1RcK81m9cas22vADukwD1j&#10;ebpG+6APV+mgfcYlsYpRUcUMx9gV5cEdhKswbARcM1ysVskMx9OycGseLY/gkefYrE/9M3N27OiA&#10;s3AHhyllizeNPdhGTwOrbQCpUtcfeR3/AI52aqVxDcXd8VpOVsdlufwFAAD//wMAUEsDBBQABgAI&#10;AAAAIQBNbRVL2gAAAAQBAAAPAAAAZHJzL2Rvd25yZXYueG1sTI/BasMwEETvhf6D2EJujewQTONY&#10;DiYkp0CgqXNXrI3lVloZS3Gcv6/aS3tZGGaYeVtsJmvYiIPvHAlI5wkwpMapjloB9cf+9Q2YD5KU&#10;NI5QwAM9bMrnp0Lmyt3pHcdTaFksIZ9LATqEPufcNxqt9HPXI0Xv6gYrQ5RDy9Ug77HcGr5Ikoxb&#10;2VFc0LLHrcbm63SzAg51dd67TC/rY3o29Wd2DbtqFGL2MlVrYAGn8BeGH/yIDmVkurgbKc+MgPhI&#10;+L3RWyVZCuwiYLlYAS8L/h++/AYAAP//AwBQSwECLQAUAAYACAAAACEAtoM4kv4AAADhAQAAEwAA&#10;AAAAAAAAAAAAAAAAAAAAW0NvbnRlbnRfVHlwZXNdLnhtbFBLAQItABQABgAIAAAAIQA4/SH/1gAA&#10;AJQBAAALAAAAAAAAAAAAAAAAAC8BAABfcmVscy8ucmVsc1BLAQItABQABgAIAAAAIQDxuFmrgwIA&#10;AHQFAAAOAAAAAAAAAAAAAAAAAC4CAABkcnMvZTJvRG9jLnhtbFBLAQItABQABgAIAAAAIQBNbRVL&#10;2gAAAAQBAAAPAAAAAAAAAAAAAAAAAN0EAABkcnMvZG93bnJldi54bWxQSwUGAAAAAAQABADzAAAA&#10;5AUAAAAA&#10;" fillcolor="#da251d [3205]" stroked="f" strokeweight="1.75pt">
                <v:stroke endcap="round"/>
                <v:textbox>
                  <w:txbxContent>
                    <w:p w14:paraId="22517689" w14:textId="77777777" w:rsidR="007A1A23" w:rsidRDefault="007A1A23" w:rsidP="00CD0989"/>
                  </w:txbxContent>
                </v:textbox>
                <w10:anchorlock/>
              </v:rect>
            </w:pict>
          </mc:Fallback>
        </mc:AlternateContent>
      </w:r>
    </w:p>
    <w:p w14:paraId="215DCE8B" w14:textId="553F0B49" w:rsidR="00CD0989" w:rsidRPr="00FB470A" w:rsidRDefault="00CD0989" w:rsidP="00CD0989">
      <w:pPr>
        <w:rPr>
          <w:b/>
          <w:bCs/>
          <w:sz w:val="26"/>
          <w:szCs w:val="26"/>
        </w:rPr>
      </w:pPr>
      <w:r w:rsidRPr="00FB470A">
        <w:rPr>
          <w:b/>
          <w:bCs/>
          <w:sz w:val="26"/>
          <w:szCs w:val="26"/>
        </w:rPr>
        <w:t>Dokument opracowany przez:</w:t>
      </w:r>
    </w:p>
    <w:p w14:paraId="2E4824D0" w14:textId="3D537FE8" w:rsidR="007E7FBD" w:rsidRPr="003978DB" w:rsidRDefault="005628DC" w:rsidP="00CD0989">
      <w:pPr>
        <w:rPr>
          <w:sz w:val="24"/>
          <w:szCs w:val="24"/>
        </w:rPr>
      </w:pPr>
      <w:r>
        <w:rPr>
          <w:noProof/>
        </w:rPr>
        <w:drawing>
          <wp:anchor distT="0" distB="0" distL="114300" distR="114300" simplePos="0" relativeHeight="251658245" behindDoc="1" locked="0" layoutInCell="1" allowOverlap="1" wp14:anchorId="1CC94205" wp14:editId="197C60B3">
            <wp:simplePos x="0" y="0"/>
            <wp:positionH relativeFrom="column">
              <wp:posOffset>3734270</wp:posOffset>
            </wp:positionH>
            <wp:positionV relativeFrom="paragraph">
              <wp:posOffset>179070</wp:posOffset>
            </wp:positionV>
            <wp:extent cx="1522800" cy="1735200"/>
            <wp:effectExtent l="0" t="0" r="0" b="0"/>
            <wp:wrapNone/>
            <wp:docPr id="1121813781" name="Obraz 2" descr="Her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Herb"/>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522800" cy="173520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8FBD622" w14:textId="291776ED" w:rsidR="007E7FBD" w:rsidRPr="0088682E" w:rsidRDefault="00946D1D" w:rsidP="00CD0989">
      <w:pPr>
        <w:rPr>
          <w:b/>
          <w:bCs/>
          <w:sz w:val="24"/>
          <w:szCs w:val="24"/>
        </w:rPr>
      </w:pPr>
      <w:r>
        <w:rPr>
          <w:b/>
          <w:bCs/>
          <w:sz w:val="24"/>
          <w:szCs w:val="24"/>
        </w:rPr>
        <w:t xml:space="preserve">Miasto i </w:t>
      </w:r>
      <w:r w:rsidR="0087299E">
        <w:rPr>
          <w:b/>
          <w:bCs/>
          <w:sz w:val="24"/>
          <w:szCs w:val="24"/>
        </w:rPr>
        <w:t>Gmina Jadów</w:t>
      </w:r>
      <w:r w:rsidR="00101C56">
        <w:rPr>
          <w:sz w:val="24"/>
          <w:szCs w:val="24"/>
        </w:rPr>
        <w:br/>
      </w:r>
      <w:r w:rsidR="0087299E">
        <w:rPr>
          <w:sz w:val="24"/>
          <w:szCs w:val="24"/>
        </w:rPr>
        <w:t xml:space="preserve">ul. Jana Pawła II 17 </w:t>
      </w:r>
      <w:r w:rsidR="00A04544">
        <w:rPr>
          <w:sz w:val="24"/>
          <w:szCs w:val="24"/>
        </w:rPr>
        <w:br/>
        <w:t xml:space="preserve">05-280 </w:t>
      </w:r>
      <w:r w:rsidR="0087299E">
        <w:rPr>
          <w:sz w:val="24"/>
          <w:szCs w:val="24"/>
        </w:rPr>
        <w:t>Jadów</w:t>
      </w:r>
      <w:r w:rsidR="00C62099">
        <w:rPr>
          <w:sz w:val="24"/>
          <w:szCs w:val="24"/>
        </w:rPr>
        <w:br/>
      </w:r>
      <w:hyperlink r:id="rId14" w:history="1">
        <w:r w:rsidR="00C62099" w:rsidRPr="00630930">
          <w:rPr>
            <w:rStyle w:val="Hipercze"/>
            <w:sz w:val="24"/>
            <w:szCs w:val="24"/>
          </w:rPr>
          <w:t>www.gmina.jadow.pl</w:t>
        </w:r>
      </w:hyperlink>
    </w:p>
    <w:p w14:paraId="2B55F6AD" w14:textId="3E649446" w:rsidR="00476966" w:rsidRPr="00476966" w:rsidRDefault="00476966" w:rsidP="00476966">
      <w:pPr>
        <w:spacing w:after="0"/>
        <w:rPr>
          <w:b/>
          <w:bCs/>
          <w:sz w:val="24"/>
          <w:szCs w:val="24"/>
        </w:rPr>
      </w:pPr>
      <w:r w:rsidRPr="00476966">
        <w:rPr>
          <w:b/>
          <w:bCs/>
          <w:sz w:val="24"/>
          <w:szCs w:val="24"/>
        </w:rPr>
        <w:t>Miejsko-Gminny Ośrodek</w:t>
      </w:r>
      <w:r>
        <w:rPr>
          <w:sz w:val="24"/>
          <w:szCs w:val="24"/>
        </w:rPr>
        <w:t xml:space="preserve"> </w:t>
      </w:r>
      <w:r w:rsidRPr="00476966">
        <w:rPr>
          <w:b/>
          <w:bCs/>
          <w:sz w:val="24"/>
          <w:szCs w:val="24"/>
        </w:rPr>
        <w:t>Pomocy Społecznej</w:t>
      </w:r>
    </w:p>
    <w:p w14:paraId="3F276789" w14:textId="6ED27942" w:rsidR="00476966" w:rsidRDefault="00476966" w:rsidP="00476966">
      <w:pPr>
        <w:spacing w:before="0" w:after="0"/>
        <w:rPr>
          <w:sz w:val="24"/>
          <w:szCs w:val="24"/>
        </w:rPr>
      </w:pPr>
      <w:r>
        <w:rPr>
          <w:sz w:val="24"/>
          <w:szCs w:val="24"/>
        </w:rPr>
        <w:t>pl. Gustawa Dreszera 17</w:t>
      </w:r>
    </w:p>
    <w:p w14:paraId="05934E4F" w14:textId="3944C9D1" w:rsidR="00476966" w:rsidRDefault="00476966" w:rsidP="00476966">
      <w:pPr>
        <w:spacing w:before="0" w:after="0"/>
        <w:rPr>
          <w:sz w:val="24"/>
          <w:szCs w:val="24"/>
        </w:rPr>
      </w:pPr>
      <w:r>
        <w:rPr>
          <w:sz w:val="24"/>
          <w:szCs w:val="24"/>
        </w:rPr>
        <w:t>05-280 Jadów</w:t>
      </w:r>
    </w:p>
    <w:p w14:paraId="7B962237" w14:textId="5DC0759E" w:rsidR="00476966" w:rsidRPr="00861CCC" w:rsidRDefault="00E04E0D" w:rsidP="00476966">
      <w:pPr>
        <w:spacing w:before="0" w:after="0"/>
        <w:rPr>
          <w:sz w:val="24"/>
          <w:szCs w:val="24"/>
        </w:rPr>
      </w:pPr>
      <w:hyperlink r:id="rId15" w:history="1">
        <w:r>
          <w:rPr>
            <w:rStyle w:val="Hipercze"/>
            <w:sz w:val="24"/>
            <w:szCs w:val="24"/>
          </w:rPr>
          <w:t>www.gmina.jadow.az.pl</w:t>
        </w:r>
      </w:hyperlink>
      <w:r w:rsidR="00861CCC">
        <w:rPr>
          <w:sz w:val="24"/>
          <w:szCs w:val="24"/>
        </w:rPr>
        <w:t xml:space="preserve">  </w:t>
      </w:r>
      <w:r w:rsidR="00861CCC" w:rsidRPr="00861CCC">
        <w:rPr>
          <w:sz w:val="24"/>
          <w:szCs w:val="24"/>
        </w:rPr>
        <w:t xml:space="preserve"> </w:t>
      </w:r>
    </w:p>
    <w:p w14:paraId="40334BD1" w14:textId="77777777" w:rsidR="00476966" w:rsidRPr="00861CCC" w:rsidRDefault="00476966" w:rsidP="00CD0989">
      <w:pPr>
        <w:rPr>
          <w:sz w:val="24"/>
          <w:szCs w:val="24"/>
        </w:rPr>
      </w:pPr>
    </w:p>
    <w:p w14:paraId="62467361" w14:textId="1EFD267F" w:rsidR="007E7FBD" w:rsidRPr="00FB470A" w:rsidRDefault="00640B51" w:rsidP="00CD0989">
      <w:pPr>
        <w:rPr>
          <w:b/>
          <w:bCs/>
          <w:sz w:val="26"/>
          <w:szCs w:val="26"/>
        </w:rPr>
      </w:pPr>
      <w:r w:rsidRPr="00FB470A">
        <w:rPr>
          <w:b/>
          <w:bCs/>
          <w:sz w:val="26"/>
          <w:szCs w:val="26"/>
        </w:rPr>
        <w:t>Przy wsparciu</w:t>
      </w:r>
      <w:r w:rsidR="007E7FBD" w:rsidRPr="00FB470A">
        <w:rPr>
          <w:b/>
          <w:bCs/>
          <w:sz w:val="26"/>
          <w:szCs w:val="26"/>
        </w:rPr>
        <w:t>:</w:t>
      </w:r>
    </w:p>
    <w:p w14:paraId="1F165AF6" w14:textId="77777777" w:rsidR="008657B6" w:rsidRPr="003978DB" w:rsidRDefault="008657B6" w:rsidP="00CD0989">
      <w:pPr>
        <w:rPr>
          <w:b/>
          <w:bCs/>
          <w:sz w:val="24"/>
          <w:szCs w:val="24"/>
        </w:rPr>
      </w:pPr>
    </w:p>
    <w:p w14:paraId="4C4E40BC" w14:textId="7D99B8EC" w:rsidR="00196102" w:rsidRDefault="00640B51" w:rsidP="00CD0989">
      <w:pPr>
        <w:rPr>
          <w:sz w:val="24"/>
          <w:szCs w:val="24"/>
        </w:rPr>
      </w:pPr>
      <w:r w:rsidRPr="003978DB">
        <w:rPr>
          <w:noProof/>
          <w:sz w:val="24"/>
          <w:szCs w:val="24"/>
          <w:lang w:eastAsia="pl-PL"/>
        </w:rPr>
        <w:drawing>
          <wp:anchor distT="0" distB="0" distL="114300" distR="114300" simplePos="0" relativeHeight="251658242" behindDoc="0" locked="0" layoutInCell="1" allowOverlap="1" wp14:anchorId="7CFE0373" wp14:editId="3FCBA5D6">
            <wp:simplePos x="0" y="0"/>
            <wp:positionH relativeFrom="column">
              <wp:posOffset>2703313</wp:posOffset>
            </wp:positionH>
            <wp:positionV relativeFrom="paragraph">
              <wp:posOffset>66040</wp:posOffset>
            </wp:positionV>
            <wp:extent cx="2705100" cy="701675"/>
            <wp:effectExtent l="0" t="0" r="0" b="0"/>
            <wp:wrapNone/>
            <wp:docPr id="369480882" name="Obraz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2705100" cy="701675"/>
                    </a:xfrm>
                    <a:prstGeom prst="rect">
                      <a:avLst/>
                    </a:prstGeom>
                    <a:noFill/>
                    <a:ln>
                      <a:noFill/>
                    </a:ln>
                  </pic:spPr>
                </pic:pic>
              </a:graphicData>
            </a:graphic>
          </wp:anchor>
        </w:drawing>
      </w:r>
      <w:r w:rsidR="007E7FBD" w:rsidRPr="003978DB">
        <w:rPr>
          <w:b/>
          <w:bCs/>
          <w:sz w:val="24"/>
          <w:szCs w:val="24"/>
        </w:rPr>
        <w:t xml:space="preserve">Mazowieckie Centrum </w:t>
      </w:r>
      <w:r w:rsidRPr="003978DB">
        <w:rPr>
          <w:b/>
          <w:bCs/>
          <w:sz w:val="24"/>
          <w:szCs w:val="24"/>
        </w:rPr>
        <w:br/>
      </w:r>
      <w:r w:rsidR="00A92684" w:rsidRPr="003978DB">
        <w:rPr>
          <w:b/>
          <w:bCs/>
          <w:sz w:val="24"/>
          <w:szCs w:val="24"/>
        </w:rPr>
        <w:t>P</w:t>
      </w:r>
      <w:r w:rsidR="00A92684">
        <w:rPr>
          <w:b/>
          <w:bCs/>
          <w:sz w:val="24"/>
          <w:szCs w:val="24"/>
        </w:rPr>
        <w:t xml:space="preserve">olityki </w:t>
      </w:r>
      <w:r w:rsidR="007E7FBD" w:rsidRPr="003978DB">
        <w:rPr>
          <w:b/>
          <w:bCs/>
          <w:sz w:val="24"/>
          <w:szCs w:val="24"/>
        </w:rPr>
        <w:t>Społecznej</w:t>
      </w:r>
      <w:r w:rsidR="007E7FBD" w:rsidRPr="003978DB">
        <w:rPr>
          <w:b/>
          <w:bCs/>
          <w:sz w:val="24"/>
          <w:szCs w:val="24"/>
        </w:rPr>
        <w:br/>
      </w:r>
      <w:r w:rsidR="007E7FBD" w:rsidRPr="003978DB">
        <w:rPr>
          <w:sz w:val="24"/>
          <w:szCs w:val="24"/>
        </w:rPr>
        <w:t>ul. Grzybowska 80/82</w:t>
      </w:r>
      <w:r w:rsidR="00196102" w:rsidRPr="003978DB">
        <w:rPr>
          <w:sz w:val="24"/>
          <w:szCs w:val="24"/>
        </w:rPr>
        <w:br/>
        <w:t>00-844 Warszawa</w:t>
      </w:r>
      <w:r w:rsidR="00196102" w:rsidRPr="003978DB">
        <w:rPr>
          <w:sz w:val="24"/>
          <w:szCs w:val="24"/>
        </w:rPr>
        <w:br/>
      </w:r>
      <w:hyperlink r:id="rId17" w:history="1">
        <w:r w:rsidR="009747C6" w:rsidRPr="00F53F49">
          <w:rPr>
            <w:rStyle w:val="Hipercze"/>
            <w:sz w:val="24"/>
            <w:szCs w:val="24"/>
          </w:rPr>
          <w:t>www.mcps.com.pl</w:t>
        </w:r>
      </w:hyperlink>
    </w:p>
    <w:p w14:paraId="76F22A38" w14:textId="1C4BEB36" w:rsidR="009747C6" w:rsidRDefault="00E77DF0" w:rsidP="00CD0989">
      <w:pPr>
        <w:rPr>
          <w:sz w:val="24"/>
          <w:szCs w:val="24"/>
        </w:rPr>
      </w:pPr>
      <w:r w:rsidRPr="003978DB">
        <w:rPr>
          <w:noProof/>
          <w:sz w:val="24"/>
          <w:szCs w:val="24"/>
          <w:lang w:eastAsia="pl-PL"/>
        </w:rPr>
        <w:drawing>
          <wp:anchor distT="0" distB="0" distL="114300" distR="114300" simplePos="0" relativeHeight="251658240" behindDoc="0" locked="0" layoutInCell="1" allowOverlap="1" wp14:anchorId="3286209D" wp14:editId="053F4D8B">
            <wp:simplePos x="0" y="0"/>
            <wp:positionH relativeFrom="column">
              <wp:posOffset>2917825</wp:posOffset>
            </wp:positionH>
            <wp:positionV relativeFrom="paragraph">
              <wp:posOffset>304017</wp:posOffset>
            </wp:positionV>
            <wp:extent cx="2601595" cy="1332956"/>
            <wp:effectExtent l="0" t="0" r="8255" b="635"/>
            <wp:wrapNone/>
            <wp:docPr id="1"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18" cstate="print">
                      <a:extLst>
                        <a:ext uri="{28A0092B-C50C-407E-A947-70E740481C1C}">
                          <a14:useLocalDpi xmlns:a14="http://schemas.microsoft.com/office/drawing/2010/main" val="0"/>
                        </a:ext>
                      </a:extLst>
                    </a:blip>
                    <a:srcRect t="27535"/>
                    <a:stretch/>
                  </pic:blipFill>
                  <pic:spPr bwMode="auto">
                    <a:xfrm>
                      <a:off x="0" y="0"/>
                      <a:ext cx="2601595" cy="1332956"/>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52ACBF91" w14:textId="67DA6B2F" w:rsidR="009747C6" w:rsidRPr="003978DB" w:rsidRDefault="009747C6" w:rsidP="009747C6">
      <w:pPr>
        <w:rPr>
          <w:sz w:val="24"/>
          <w:szCs w:val="24"/>
        </w:rPr>
      </w:pPr>
      <w:proofErr w:type="spellStart"/>
      <w:r w:rsidRPr="003978DB">
        <w:rPr>
          <w:b/>
          <w:bCs/>
          <w:sz w:val="24"/>
          <w:szCs w:val="24"/>
        </w:rPr>
        <w:t>Utila</w:t>
      </w:r>
      <w:proofErr w:type="spellEnd"/>
      <w:r w:rsidRPr="003978DB">
        <w:rPr>
          <w:b/>
          <w:bCs/>
          <w:sz w:val="24"/>
          <w:szCs w:val="24"/>
        </w:rPr>
        <w:t xml:space="preserve"> Sp. z o.o.</w:t>
      </w:r>
      <w:r w:rsidRPr="009747C6">
        <w:rPr>
          <w:noProof/>
          <w:sz w:val="24"/>
          <w:szCs w:val="24"/>
          <w:lang w:eastAsia="pl-PL"/>
        </w:rPr>
        <w:t xml:space="preserve"> </w:t>
      </w:r>
      <w:r w:rsidRPr="003978DB">
        <w:rPr>
          <w:sz w:val="24"/>
          <w:szCs w:val="24"/>
        </w:rPr>
        <w:br/>
        <w:t>ul. Łotewska 17 lok. 01</w:t>
      </w:r>
      <w:r w:rsidRPr="003978DB">
        <w:rPr>
          <w:sz w:val="24"/>
          <w:szCs w:val="24"/>
        </w:rPr>
        <w:br/>
        <w:t>03-918 Warszawa</w:t>
      </w:r>
      <w:r w:rsidRPr="003978DB">
        <w:rPr>
          <w:sz w:val="24"/>
          <w:szCs w:val="24"/>
        </w:rPr>
        <w:br/>
      </w:r>
      <w:hyperlink r:id="rId19" w:history="1">
        <w:r w:rsidR="00A92684" w:rsidRPr="00E7358C">
          <w:rPr>
            <w:rStyle w:val="Hipercze"/>
            <w:sz w:val="24"/>
            <w:szCs w:val="24"/>
          </w:rPr>
          <w:t>www.utila.pl</w:t>
        </w:r>
      </w:hyperlink>
      <w:r w:rsidR="00A92684">
        <w:rPr>
          <w:sz w:val="24"/>
          <w:szCs w:val="24"/>
        </w:rPr>
        <w:t xml:space="preserve"> </w:t>
      </w:r>
    </w:p>
    <w:p w14:paraId="26590F21" w14:textId="77777777" w:rsidR="00E77DF0" w:rsidRDefault="00E77DF0" w:rsidP="009552E1">
      <w:pPr>
        <w:jc w:val="center"/>
        <w:rPr>
          <w:sz w:val="24"/>
          <w:szCs w:val="24"/>
        </w:rPr>
      </w:pPr>
    </w:p>
    <w:p w14:paraId="632C0178" w14:textId="5796DC4D" w:rsidR="00861982" w:rsidRDefault="00E77DF0" w:rsidP="009552E1">
      <w:pPr>
        <w:jc w:val="center"/>
        <w:rPr>
          <w:sz w:val="24"/>
          <w:szCs w:val="24"/>
        </w:rPr>
      </w:pPr>
      <w:r>
        <w:rPr>
          <w:sz w:val="24"/>
          <w:szCs w:val="24"/>
        </w:rPr>
        <w:t>J</w:t>
      </w:r>
      <w:r w:rsidR="007051C8">
        <w:rPr>
          <w:sz w:val="24"/>
          <w:szCs w:val="24"/>
        </w:rPr>
        <w:t>adów,</w:t>
      </w:r>
      <w:r>
        <w:rPr>
          <w:sz w:val="24"/>
          <w:szCs w:val="24"/>
        </w:rPr>
        <w:t xml:space="preserve"> 2026</w:t>
      </w:r>
    </w:p>
    <w:p w14:paraId="240CF6A6" w14:textId="34CC9FD8" w:rsidR="00134A57" w:rsidRPr="003978DB" w:rsidRDefault="00A5326A" w:rsidP="009552E1">
      <w:pPr>
        <w:jc w:val="center"/>
        <w:rPr>
          <w:sz w:val="24"/>
          <w:szCs w:val="24"/>
        </w:rPr>
      </w:pPr>
      <w:r w:rsidRPr="003978DB">
        <w:rPr>
          <w:noProof/>
          <w:lang w:eastAsia="pl-PL"/>
        </w:rPr>
        <w:drawing>
          <wp:inline distT="0" distB="0" distL="0" distR="0" wp14:anchorId="4A4EF425" wp14:editId="51F8F9EB">
            <wp:extent cx="5752465" cy="797560"/>
            <wp:effectExtent l="0" t="0" r="0" b="0"/>
            <wp:docPr id="1492132324" name="Obraz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0">
                      <a:extLst>
                        <a:ext uri="{28A0092B-C50C-407E-A947-70E740481C1C}">
                          <a14:useLocalDpi xmlns:a14="http://schemas.microsoft.com/office/drawing/2010/main"/>
                        </a:ext>
                      </a:extLst>
                    </a:blip>
                    <a:srcRect/>
                    <a:stretch>
                      <a:fillRect/>
                    </a:stretch>
                  </pic:blipFill>
                  <pic:spPr bwMode="auto">
                    <a:xfrm>
                      <a:off x="0" y="0"/>
                      <a:ext cx="5752465" cy="797560"/>
                    </a:xfrm>
                    <a:prstGeom prst="rect">
                      <a:avLst/>
                    </a:prstGeom>
                    <a:noFill/>
                    <a:ln>
                      <a:noFill/>
                    </a:ln>
                  </pic:spPr>
                </pic:pic>
              </a:graphicData>
            </a:graphic>
          </wp:inline>
        </w:drawing>
      </w:r>
    </w:p>
    <w:p w14:paraId="722ADD52" w14:textId="32D06473" w:rsidR="00880778" w:rsidRDefault="003631A1" w:rsidP="00222132">
      <w:pPr>
        <w:jc w:val="center"/>
      </w:pPr>
      <w:r>
        <w:t>Plan powstał w ramach projektu</w:t>
      </w:r>
      <w:r>
        <w:br/>
        <w:t>„Dla Ciebie, dla mnie, dla nas – rozwój usług społecznych na Mazowszu”</w:t>
      </w:r>
      <w:r w:rsidR="007C372F">
        <w:br/>
        <w:t>prowadzonego w ramach programu Fundusze Europejskie dla Rozwoju Społecznego 2021-2027</w:t>
      </w:r>
      <w:r w:rsidR="007C372F">
        <w:br/>
        <w:t>współfinansowanego ze środków Europejskiego Funduszu Społecznego Plus</w:t>
      </w:r>
      <w:r w:rsidR="007C372F">
        <w:br/>
        <w:t>Priorytet IV. Spójnoś</w:t>
      </w:r>
      <w:r w:rsidR="00A92684">
        <w:t>ć społeczna i zdrowie</w:t>
      </w:r>
      <w:r w:rsidR="00A92684">
        <w:br/>
        <w:t>Działanie 04.13 Wysokiej jakości system włączenia społecznego</w:t>
      </w:r>
    </w:p>
    <w:p w14:paraId="705DFD07" w14:textId="7906E544" w:rsidR="00486B13" w:rsidRPr="003978DB" w:rsidRDefault="00E64E02" w:rsidP="00222132">
      <w:pPr>
        <w:jc w:val="center"/>
        <w:sectPr w:rsidR="00486B13" w:rsidRPr="003978DB" w:rsidSect="004E70E1">
          <w:footerReference w:type="default" r:id="rId21"/>
          <w:headerReference w:type="first" r:id="rId22"/>
          <w:footerReference w:type="first" r:id="rId23"/>
          <w:pgSz w:w="11906" w:h="16838" w:code="9"/>
          <w:pgMar w:top="986" w:right="1417" w:bottom="1417" w:left="1417" w:header="142" w:footer="613" w:gutter="0"/>
          <w:cols w:space="708"/>
          <w:noEndnote/>
          <w:titlePg/>
          <w:docGrid w:linePitch="299"/>
        </w:sectPr>
      </w:pPr>
      <w:r w:rsidRPr="003978DB">
        <w:rPr>
          <w:noProof/>
          <w:lang w:eastAsia="pl-PL"/>
        </w:rPr>
        <mc:AlternateContent>
          <mc:Choice Requires="wps">
            <w:drawing>
              <wp:anchor distT="0" distB="0" distL="114300" distR="114300" simplePos="0" relativeHeight="251658243" behindDoc="0" locked="0" layoutInCell="1" allowOverlap="1" wp14:anchorId="119D76CA" wp14:editId="7493F369">
                <wp:simplePos x="0" y="0"/>
                <wp:positionH relativeFrom="column">
                  <wp:posOffset>2540</wp:posOffset>
                </wp:positionH>
                <wp:positionV relativeFrom="paragraph">
                  <wp:posOffset>208668</wp:posOffset>
                </wp:positionV>
                <wp:extent cx="5753735" cy="272415"/>
                <wp:effectExtent l="0" t="0" r="0" b="0"/>
                <wp:wrapNone/>
                <wp:docPr id="1584540840" name="Prostokąt 4"/>
                <wp:cNvGraphicFramePr/>
                <a:graphic xmlns:a="http://schemas.openxmlformats.org/drawingml/2006/main">
                  <a:graphicData uri="http://schemas.microsoft.com/office/word/2010/wordprocessingShape">
                    <wps:wsp>
                      <wps:cNvSpPr/>
                      <wps:spPr>
                        <a:xfrm>
                          <a:off x="0" y="0"/>
                          <a:ext cx="5753735" cy="272415"/>
                        </a:xfrm>
                        <a:prstGeom prst="rect">
                          <a:avLst/>
                        </a:prstGeom>
                        <a:solidFill>
                          <a:schemeClr val="accent2"/>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59B1B807" w14:textId="77777777" w:rsidR="00880778" w:rsidRDefault="00880778" w:rsidP="00880778"/>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119D76CA" id="_x0000_s1031" style="position:absolute;left:0;text-align:left;margin-left:.2pt;margin-top:16.45pt;width:453.05pt;height:21.45pt;z-index:251658243;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qvGyhAIAAHQFAAAOAAAAZHJzL2Uyb0RvYy54bWysVE1v2zAMvQ/YfxB0X/3RZNmCOkXQosOA&#10;og3WDj0rslQLkEVNUmJnv36U7DhdV+ww7CKLIvlIPpO8uOxbTfbCeQWmosVZTokwHGplniv6/fHm&#10;wydKfGCmZhqMqOhBeHq5ev/uorNLUUIDuhaOIIjxy85WtAnBLrPM80a0zJ+BFQaVElzLAoruOasd&#10;6xC91VmZ5x+zDlxtHXDhPb5eD0q6SvhSCh7upfQiEF1RzC2k06VzG89sdcGWz47ZRvExDfYPWbRM&#10;GQw6QV2zwMjOqT+gWsUdeJDhjEObgZSKi1QDVlPkr6p5aJgVqRYkx9uJJv//YPnd/sFuHNLQWb/0&#10;eI1V9NK18Yv5kT6RdZjIEn0gHB/ni/n54nxOCUdduShnxTyymZ28rfPhi4CWxEtFHf6MxBHb3/ow&#10;mB5NYjAPWtU3SuskxAYQV9qRPcNfxzgXJpRjgN8stYn2BqLnABpfslM56RYOWkQ7bb4JSVSNBZQp&#10;mdRprwMVg6phtRjiF/M8T82C5U0eqdgEGJElxp+wR4C3iijGIkb76CpSo07O+d8SG0qcPFJkMGFy&#10;bpUB9xaADlPkwf5I0kBNZCn02x65qeh5zDG+bKE+bBxxMAyOt/xG4c+8ZT5smMNJwZnC6Q/3eEgN&#10;XUVhvFHSgPv51nu0xwZGLSUdTl5F/Y8dc4IS/dVga38uZrM4qkmYzRclCu6lZvtSY3btFWCHFLhn&#10;LE/XaB/08SodtE+4JNYxKqqY4Ri7ojy4o3AVho2Aa4aL9TqZ4XhaFm7Ng+URPPIcm/Wxf2LOjh0d&#10;cBbu4DilbPmqsQfb6GlgvQsgVer6E6/jH8DRTq00rqG4O17Kyeq0LFe/AAAA//8DAFBLAwQUAAYA&#10;CAAAACEAQERVCtwAAAAGAQAADwAAAGRycy9kb3ducmV2LnhtbEyOwU7DMBBE70j8g7VI3KjT0oY2&#10;ZFNFiJ6QkCjp3Y23cSBeR7Gbhr/HnOhxNKM3L99OthMjDb51jDCfJSCIa6dbbhCqz93DGoQPirXq&#10;HBPCD3nYFrc3ucq0u/AHjfvQiAhhnykEE0KfSelrQ1b5meuJY3dyg1UhxqGRelCXCLedXCRJKq1q&#10;OT4Y1dOLofp7f7YIb1V52LnULKv3+aGrvtJTeC1HxPu7qXwGEWgK/2P404/qUESnozuz9qJDWMYd&#10;wuNiAyK2myRdgTgiPK3WIItcXusXvwAAAP//AwBQSwECLQAUAAYACAAAACEAtoM4kv4AAADhAQAA&#10;EwAAAAAAAAAAAAAAAAAAAAAAW0NvbnRlbnRfVHlwZXNdLnhtbFBLAQItABQABgAIAAAAIQA4/SH/&#10;1gAAAJQBAAALAAAAAAAAAAAAAAAAAC8BAABfcmVscy8ucmVsc1BLAQItABQABgAIAAAAIQAzqvGy&#10;hAIAAHQFAAAOAAAAAAAAAAAAAAAAAC4CAABkcnMvZTJvRG9jLnhtbFBLAQItABQABgAIAAAAIQBA&#10;RFUK3AAAAAYBAAAPAAAAAAAAAAAAAAAAAN4EAABkcnMvZG93bnJldi54bWxQSwUGAAAAAAQABADz&#10;AAAA5wUAAAAA&#10;" fillcolor="#da251d [3205]" stroked="f" strokeweight="1.75pt">
                <v:stroke endcap="round"/>
                <v:textbox>
                  <w:txbxContent>
                    <w:p w14:paraId="59B1B807" w14:textId="77777777" w:rsidR="00880778" w:rsidRDefault="00880778" w:rsidP="00880778"/>
                  </w:txbxContent>
                </v:textbox>
              </v:rect>
            </w:pict>
          </mc:Fallback>
        </mc:AlternateContent>
      </w:r>
    </w:p>
    <w:bookmarkStart w:id="0" w:name="_Toc171945286" w:displacedByCustomXml="next"/>
    <w:sdt>
      <w:sdtPr>
        <w:rPr>
          <w:caps w:val="0"/>
          <w:color w:val="auto"/>
          <w:spacing w:val="0"/>
          <w:sz w:val="20"/>
          <w:szCs w:val="20"/>
        </w:rPr>
        <w:id w:val="58148359"/>
        <w:docPartObj>
          <w:docPartGallery w:val="Table of Contents"/>
          <w:docPartUnique/>
        </w:docPartObj>
      </w:sdtPr>
      <w:sdtEndPr>
        <w:rPr>
          <w:b/>
          <w:bCs/>
        </w:rPr>
      </w:sdtEndPr>
      <w:sdtContent>
        <w:p w14:paraId="15A23F16" w14:textId="32BE1628" w:rsidR="0095074B" w:rsidRPr="003978DB" w:rsidRDefault="0095074B" w:rsidP="0095074B">
          <w:pPr>
            <w:pStyle w:val="Nagwekspisutreci"/>
            <w:numPr>
              <w:ilvl w:val="0"/>
              <w:numId w:val="0"/>
            </w:numPr>
          </w:pPr>
          <w:r w:rsidRPr="003978DB">
            <w:t>Spis treści</w:t>
          </w:r>
        </w:p>
        <w:p w14:paraId="608B5A6B" w14:textId="474EA1B9" w:rsidR="004C66F1" w:rsidRDefault="0095074B">
          <w:pPr>
            <w:pStyle w:val="Spistreci3"/>
            <w:rPr>
              <w:rFonts w:asciiTheme="minorHAnsi" w:hAnsiTheme="minorHAnsi"/>
              <w:noProof/>
              <w:kern w:val="2"/>
              <w:sz w:val="24"/>
              <w:szCs w:val="24"/>
              <w:lang w:eastAsia="pl-PL"/>
              <w14:ligatures w14:val="standardContextual"/>
            </w:rPr>
          </w:pPr>
          <w:r w:rsidRPr="003978DB">
            <w:fldChar w:fldCharType="begin"/>
          </w:r>
          <w:r w:rsidRPr="003978DB">
            <w:instrText xml:space="preserve"> TOC \o "1-3" \h \z \u </w:instrText>
          </w:r>
          <w:r w:rsidRPr="003978DB">
            <w:fldChar w:fldCharType="separate"/>
          </w:r>
          <w:hyperlink w:anchor="_Toc233815585" w:history="1">
            <w:r w:rsidR="004C66F1" w:rsidRPr="008731C2">
              <w:rPr>
                <w:rStyle w:val="Hipercze"/>
                <w:noProof/>
              </w:rPr>
              <w:t>Wykaz skrótów</w:t>
            </w:r>
            <w:r w:rsidR="004C66F1">
              <w:rPr>
                <w:noProof/>
                <w:webHidden/>
              </w:rPr>
              <w:tab/>
            </w:r>
            <w:r w:rsidR="004C66F1">
              <w:rPr>
                <w:noProof/>
                <w:webHidden/>
              </w:rPr>
              <w:fldChar w:fldCharType="begin"/>
            </w:r>
            <w:r w:rsidR="004C66F1">
              <w:rPr>
                <w:noProof/>
                <w:webHidden/>
              </w:rPr>
              <w:instrText xml:space="preserve"> PAGEREF _Toc233815585 \h </w:instrText>
            </w:r>
            <w:r w:rsidR="004C66F1">
              <w:rPr>
                <w:noProof/>
                <w:webHidden/>
              </w:rPr>
            </w:r>
            <w:r w:rsidR="004C66F1">
              <w:rPr>
                <w:noProof/>
                <w:webHidden/>
              </w:rPr>
              <w:fldChar w:fldCharType="separate"/>
            </w:r>
            <w:r w:rsidR="004E70E1">
              <w:rPr>
                <w:noProof/>
                <w:webHidden/>
              </w:rPr>
              <w:t>4</w:t>
            </w:r>
            <w:r w:rsidR="004C66F1">
              <w:rPr>
                <w:noProof/>
                <w:webHidden/>
              </w:rPr>
              <w:fldChar w:fldCharType="end"/>
            </w:r>
          </w:hyperlink>
        </w:p>
        <w:p w14:paraId="5D189875" w14:textId="666D04BF"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586" w:history="1">
            <w:r w:rsidRPr="008731C2">
              <w:rPr>
                <w:rStyle w:val="Hipercze"/>
                <w:noProof/>
              </w:rPr>
              <w:t>1.</w:t>
            </w:r>
            <w:r>
              <w:rPr>
                <w:rFonts w:asciiTheme="minorHAnsi" w:hAnsiTheme="minorHAnsi"/>
                <w:noProof/>
                <w:kern w:val="2"/>
                <w:sz w:val="24"/>
                <w:szCs w:val="24"/>
                <w:lang w:eastAsia="pl-PL"/>
                <w14:ligatures w14:val="standardContextual"/>
              </w:rPr>
              <w:tab/>
            </w:r>
            <w:r w:rsidRPr="008731C2">
              <w:rPr>
                <w:rStyle w:val="Hipercze"/>
                <w:noProof/>
              </w:rPr>
              <w:t>Wstęp</w:t>
            </w:r>
            <w:r>
              <w:rPr>
                <w:noProof/>
                <w:webHidden/>
              </w:rPr>
              <w:tab/>
            </w:r>
            <w:r>
              <w:rPr>
                <w:noProof/>
                <w:webHidden/>
              </w:rPr>
              <w:fldChar w:fldCharType="begin"/>
            </w:r>
            <w:r>
              <w:rPr>
                <w:noProof/>
                <w:webHidden/>
              </w:rPr>
              <w:instrText xml:space="preserve"> PAGEREF _Toc233815586 \h </w:instrText>
            </w:r>
            <w:r>
              <w:rPr>
                <w:noProof/>
                <w:webHidden/>
              </w:rPr>
            </w:r>
            <w:r>
              <w:rPr>
                <w:noProof/>
                <w:webHidden/>
              </w:rPr>
              <w:fldChar w:fldCharType="separate"/>
            </w:r>
            <w:r w:rsidR="004E70E1">
              <w:rPr>
                <w:noProof/>
                <w:webHidden/>
              </w:rPr>
              <w:t>5</w:t>
            </w:r>
            <w:r>
              <w:rPr>
                <w:noProof/>
                <w:webHidden/>
              </w:rPr>
              <w:fldChar w:fldCharType="end"/>
            </w:r>
          </w:hyperlink>
        </w:p>
        <w:p w14:paraId="139D9553" w14:textId="0818342C" w:rsidR="004C66F1" w:rsidRDefault="004C66F1">
          <w:pPr>
            <w:pStyle w:val="Spistreci3"/>
            <w:rPr>
              <w:rFonts w:asciiTheme="minorHAnsi" w:hAnsiTheme="minorHAnsi"/>
              <w:noProof/>
              <w:kern w:val="2"/>
              <w:sz w:val="24"/>
              <w:szCs w:val="24"/>
              <w:lang w:eastAsia="pl-PL"/>
              <w14:ligatures w14:val="standardContextual"/>
            </w:rPr>
          </w:pPr>
          <w:hyperlink w:anchor="_Toc233815587" w:history="1">
            <w:r w:rsidRPr="008731C2">
              <w:rPr>
                <w:rStyle w:val="Hipercze"/>
                <w:noProof/>
              </w:rPr>
              <w:t>Koncepcja opracowania Planu</w:t>
            </w:r>
            <w:r>
              <w:rPr>
                <w:noProof/>
                <w:webHidden/>
              </w:rPr>
              <w:tab/>
            </w:r>
            <w:r>
              <w:rPr>
                <w:noProof/>
                <w:webHidden/>
              </w:rPr>
              <w:fldChar w:fldCharType="begin"/>
            </w:r>
            <w:r>
              <w:rPr>
                <w:noProof/>
                <w:webHidden/>
              </w:rPr>
              <w:instrText xml:space="preserve"> PAGEREF _Toc233815587 \h </w:instrText>
            </w:r>
            <w:r>
              <w:rPr>
                <w:noProof/>
                <w:webHidden/>
              </w:rPr>
            </w:r>
            <w:r>
              <w:rPr>
                <w:noProof/>
                <w:webHidden/>
              </w:rPr>
              <w:fldChar w:fldCharType="separate"/>
            </w:r>
            <w:r w:rsidR="004E70E1">
              <w:rPr>
                <w:noProof/>
                <w:webHidden/>
              </w:rPr>
              <w:t>5</w:t>
            </w:r>
            <w:r>
              <w:rPr>
                <w:noProof/>
                <w:webHidden/>
              </w:rPr>
              <w:fldChar w:fldCharType="end"/>
            </w:r>
          </w:hyperlink>
        </w:p>
        <w:p w14:paraId="1F765C4F" w14:textId="54540BC7"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588" w:history="1">
            <w:r w:rsidRPr="008731C2">
              <w:rPr>
                <w:rStyle w:val="Hipercze"/>
                <w:noProof/>
              </w:rPr>
              <w:t>2.</w:t>
            </w:r>
            <w:r>
              <w:rPr>
                <w:rFonts w:asciiTheme="minorHAnsi" w:hAnsiTheme="minorHAnsi"/>
                <w:noProof/>
                <w:kern w:val="2"/>
                <w:sz w:val="24"/>
                <w:szCs w:val="24"/>
                <w:lang w:eastAsia="pl-PL"/>
                <w14:ligatures w14:val="standardContextual"/>
              </w:rPr>
              <w:tab/>
            </w:r>
            <w:r w:rsidRPr="008731C2">
              <w:rPr>
                <w:rStyle w:val="Hipercze"/>
                <w:noProof/>
              </w:rPr>
              <w:t>Uwarunkowania wynikające z dokumentów strategicznych i programowych</w:t>
            </w:r>
            <w:r>
              <w:rPr>
                <w:noProof/>
                <w:webHidden/>
              </w:rPr>
              <w:tab/>
            </w:r>
            <w:r>
              <w:rPr>
                <w:noProof/>
                <w:webHidden/>
              </w:rPr>
              <w:fldChar w:fldCharType="begin"/>
            </w:r>
            <w:r>
              <w:rPr>
                <w:noProof/>
                <w:webHidden/>
              </w:rPr>
              <w:instrText xml:space="preserve"> PAGEREF _Toc233815588 \h </w:instrText>
            </w:r>
            <w:r>
              <w:rPr>
                <w:noProof/>
                <w:webHidden/>
              </w:rPr>
            </w:r>
            <w:r>
              <w:rPr>
                <w:noProof/>
                <w:webHidden/>
              </w:rPr>
              <w:fldChar w:fldCharType="separate"/>
            </w:r>
            <w:r w:rsidR="004E70E1">
              <w:rPr>
                <w:noProof/>
                <w:webHidden/>
              </w:rPr>
              <w:t>6</w:t>
            </w:r>
            <w:r>
              <w:rPr>
                <w:noProof/>
                <w:webHidden/>
              </w:rPr>
              <w:fldChar w:fldCharType="end"/>
            </w:r>
          </w:hyperlink>
        </w:p>
        <w:p w14:paraId="1ABFFD4C" w14:textId="49552512"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589" w:history="1">
            <w:r w:rsidRPr="008731C2">
              <w:rPr>
                <w:rStyle w:val="Hipercze"/>
                <w:noProof/>
              </w:rPr>
              <w:t>3.</w:t>
            </w:r>
            <w:r>
              <w:rPr>
                <w:rFonts w:asciiTheme="minorHAnsi" w:hAnsiTheme="minorHAnsi"/>
                <w:noProof/>
                <w:kern w:val="2"/>
                <w:sz w:val="24"/>
                <w:szCs w:val="24"/>
                <w:lang w:eastAsia="pl-PL"/>
                <w14:ligatures w14:val="standardContextual"/>
              </w:rPr>
              <w:tab/>
            </w:r>
            <w:r w:rsidRPr="008731C2">
              <w:rPr>
                <w:rStyle w:val="Hipercze"/>
                <w:noProof/>
              </w:rPr>
              <w:t>Diagnoza</w:t>
            </w:r>
            <w:r>
              <w:rPr>
                <w:noProof/>
                <w:webHidden/>
              </w:rPr>
              <w:tab/>
            </w:r>
            <w:r>
              <w:rPr>
                <w:noProof/>
                <w:webHidden/>
              </w:rPr>
              <w:fldChar w:fldCharType="begin"/>
            </w:r>
            <w:r>
              <w:rPr>
                <w:noProof/>
                <w:webHidden/>
              </w:rPr>
              <w:instrText xml:space="preserve"> PAGEREF _Toc233815589 \h </w:instrText>
            </w:r>
            <w:r>
              <w:rPr>
                <w:noProof/>
                <w:webHidden/>
              </w:rPr>
            </w:r>
            <w:r>
              <w:rPr>
                <w:noProof/>
                <w:webHidden/>
              </w:rPr>
              <w:fldChar w:fldCharType="separate"/>
            </w:r>
            <w:r w:rsidR="004E70E1">
              <w:rPr>
                <w:noProof/>
                <w:webHidden/>
              </w:rPr>
              <w:t>7</w:t>
            </w:r>
            <w:r>
              <w:rPr>
                <w:noProof/>
                <w:webHidden/>
              </w:rPr>
              <w:fldChar w:fldCharType="end"/>
            </w:r>
          </w:hyperlink>
        </w:p>
        <w:p w14:paraId="526501BC" w14:textId="4A6C3BA2" w:rsidR="004C66F1" w:rsidRDefault="004C66F1">
          <w:pPr>
            <w:pStyle w:val="Spistreci2"/>
            <w:rPr>
              <w:rFonts w:asciiTheme="minorHAnsi" w:hAnsiTheme="minorHAnsi"/>
              <w:noProof/>
              <w:kern w:val="2"/>
              <w:sz w:val="24"/>
              <w:szCs w:val="24"/>
              <w:lang w:eastAsia="pl-PL"/>
              <w14:ligatures w14:val="standardContextual"/>
            </w:rPr>
          </w:pPr>
          <w:hyperlink w:anchor="_Toc233815590" w:history="1">
            <w:r w:rsidRPr="008731C2">
              <w:rPr>
                <w:rStyle w:val="Hipercze"/>
                <w:noProof/>
              </w:rPr>
              <w:t>3.1.</w:t>
            </w:r>
            <w:r>
              <w:rPr>
                <w:rFonts w:asciiTheme="minorHAnsi" w:hAnsiTheme="minorHAnsi"/>
                <w:noProof/>
                <w:kern w:val="2"/>
                <w:sz w:val="24"/>
                <w:szCs w:val="24"/>
                <w:lang w:eastAsia="pl-PL"/>
                <w14:ligatures w14:val="standardContextual"/>
              </w:rPr>
              <w:tab/>
            </w:r>
            <w:r w:rsidRPr="008731C2">
              <w:rPr>
                <w:rStyle w:val="Hipercze"/>
                <w:noProof/>
              </w:rPr>
              <w:t>Charakterystyka gminy Jadów</w:t>
            </w:r>
            <w:r>
              <w:rPr>
                <w:noProof/>
                <w:webHidden/>
              </w:rPr>
              <w:tab/>
            </w:r>
            <w:r>
              <w:rPr>
                <w:noProof/>
                <w:webHidden/>
              </w:rPr>
              <w:fldChar w:fldCharType="begin"/>
            </w:r>
            <w:r>
              <w:rPr>
                <w:noProof/>
                <w:webHidden/>
              </w:rPr>
              <w:instrText xml:space="preserve"> PAGEREF _Toc233815590 \h </w:instrText>
            </w:r>
            <w:r>
              <w:rPr>
                <w:noProof/>
                <w:webHidden/>
              </w:rPr>
            </w:r>
            <w:r>
              <w:rPr>
                <w:noProof/>
                <w:webHidden/>
              </w:rPr>
              <w:fldChar w:fldCharType="separate"/>
            </w:r>
            <w:r w:rsidR="004E70E1">
              <w:rPr>
                <w:noProof/>
                <w:webHidden/>
              </w:rPr>
              <w:t>7</w:t>
            </w:r>
            <w:r>
              <w:rPr>
                <w:noProof/>
                <w:webHidden/>
              </w:rPr>
              <w:fldChar w:fldCharType="end"/>
            </w:r>
          </w:hyperlink>
        </w:p>
        <w:p w14:paraId="08005AD3" w14:textId="56940378" w:rsidR="004C66F1" w:rsidRDefault="004C66F1">
          <w:pPr>
            <w:pStyle w:val="Spistreci3"/>
            <w:rPr>
              <w:rFonts w:asciiTheme="minorHAnsi" w:hAnsiTheme="minorHAnsi"/>
              <w:noProof/>
              <w:kern w:val="2"/>
              <w:sz w:val="24"/>
              <w:szCs w:val="24"/>
              <w:lang w:eastAsia="pl-PL"/>
              <w14:ligatures w14:val="standardContextual"/>
            </w:rPr>
          </w:pPr>
          <w:hyperlink w:anchor="_Toc233815591" w:history="1">
            <w:r w:rsidRPr="008731C2">
              <w:rPr>
                <w:rStyle w:val="Hipercze"/>
                <w:noProof/>
              </w:rPr>
              <w:t>3.1.1. Struktura społeczna</w:t>
            </w:r>
            <w:r>
              <w:rPr>
                <w:noProof/>
                <w:webHidden/>
              </w:rPr>
              <w:tab/>
            </w:r>
            <w:r>
              <w:rPr>
                <w:noProof/>
                <w:webHidden/>
              </w:rPr>
              <w:fldChar w:fldCharType="begin"/>
            </w:r>
            <w:r>
              <w:rPr>
                <w:noProof/>
                <w:webHidden/>
              </w:rPr>
              <w:instrText xml:space="preserve"> PAGEREF _Toc233815591 \h </w:instrText>
            </w:r>
            <w:r>
              <w:rPr>
                <w:noProof/>
                <w:webHidden/>
              </w:rPr>
            </w:r>
            <w:r>
              <w:rPr>
                <w:noProof/>
                <w:webHidden/>
              </w:rPr>
              <w:fldChar w:fldCharType="separate"/>
            </w:r>
            <w:r w:rsidR="004E70E1">
              <w:rPr>
                <w:noProof/>
                <w:webHidden/>
              </w:rPr>
              <w:t>7</w:t>
            </w:r>
            <w:r>
              <w:rPr>
                <w:noProof/>
                <w:webHidden/>
              </w:rPr>
              <w:fldChar w:fldCharType="end"/>
            </w:r>
          </w:hyperlink>
        </w:p>
        <w:p w14:paraId="10A8F5BF" w14:textId="0AB77DD2" w:rsidR="004C66F1" w:rsidRDefault="004C66F1">
          <w:pPr>
            <w:pStyle w:val="Spistreci3"/>
            <w:rPr>
              <w:rFonts w:asciiTheme="minorHAnsi" w:hAnsiTheme="minorHAnsi"/>
              <w:noProof/>
              <w:kern w:val="2"/>
              <w:sz w:val="24"/>
              <w:szCs w:val="24"/>
              <w:lang w:eastAsia="pl-PL"/>
              <w14:ligatures w14:val="standardContextual"/>
            </w:rPr>
          </w:pPr>
          <w:hyperlink w:anchor="_Toc233815592" w:history="1">
            <w:r w:rsidRPr="008731C2">
              <w:rPr>
                <w:rStyle w:val="Hipercze"/>
                <w:noProof/>
              </w:rPr>
              <w:t>3.1.2. Główne problemy społeczne</w:t>
            </w:r>
            <w:r>
              <w:rPr>
                <w:noProof/>
                <w:webHidden/>
              </w:rPr>
              <w:tab/>
            </w:r>
            <w:r>
              <w:rPr>
                <w:noProof/>
                <w:webHidden/>
              </w:rPr>
              <w:fldChar w:fldCharType="begin"/>
            </w:r>
            <w:r>
              <w:rPr>
                <w:noProof/>
                <w:webHidden/>
              </w:rPr>
              <w:instrText xml:space="preserve"> PAGEREF _Toc233815592 \h </w:instrText>
            </w:r>
            <w:r>
              <w:rPr>
                <w:noProof/>
                <w:webHidden/>
              </w:rPr>
            </w:r>
            <w:r>
              <w:rPr>
                <w:noProof/>
                <w:webHidden/>
              </w:rPr>
              <w:fldChar w:fldCharType="separate"/>
            </w:r>
            <w:r w:rsidR="004E70E1">
              <w:rPr>
                <w:noProof/>
                <w:webHidden/>
              </w:rPr>
              <w:t>9</w:t>
            </w:r>
            <w:r>
              <w:rPr>
                <w:noProof/>
                <w:webHidden/>
              </w:rPr>
              <w:fldChar w:fldCharType="end"/>
            </w:r>
          </w:hyperlink>
        </w:p>
        <w:p w14:paraId="3CE8507E" w14:textId="2EB82071" w:rsidR="004C66F1" w:rsidRDefault="004C66F1">
          <w:pPr>
            <w:pStyle w:val="Spistreci2"/>
            <w:rPr>
              <w:rFonts w:asciiTheme="minorHAnsi" w:hAnsiTheme="minorHAnsi"/>
              <w:noProof/>
              <w:kern w:val="2"/>
              <w:sz w:val="24"/>
              <w:szCs w:val="24"/>
              <w:lang w:eastAsia="pl-PL"/>
              <w14:ligatures w14:val="standardContextual"/>
            </w:rPr>
          </w:pPr>
          <w:hyperlink w:anchor="_Toc233815593" w:history="1">
            <w:r w:rsidRPr="008731C2">
              <w:rPr>
                <w:rStyle w:val="Hipercze"/>
                <w:noProof/>
              </w:rPr>
              <w:t>3.2.</w:t>
            </w:r>
            <w:r>
              <w:rPr>
                <w:rFonts w:asciiTheme="minorHAnsi" w:hAnsiTheme="minorHAnsi"/>
                <w:noProof/>
                <w:kern w:val="2"/>
                <w:sz w:val="24"/>
                <w:szCs w:val="24"/>
                <w:lang w:eastAsia="pl-PL"/>
                <w14:ligatures w14:val="standardContextual"/>
              </w:rPr>
              <w:tab/>
            </w:r>
            <w:r w:rsidRPr="008731C2">
              <w:rPr>
                <w:rStyle w:val="Hipercze"/>
                <w:noProof/>
              </w:rPr>
              <w:t>Zasoby gminy Jadów</w:t>
            </w:r>
            <w:r>
              <w:rPr>
                <w:noProof/>
                <w:webHidden/>
              </w:rPr>
              <w:tab/>
            </w:r>
            <w:r>
              <w:rPr>
                <w:noProof/>
                <w:webHidden/>
              </w:rPr>
              <w:fldChar w:fldCharType="begin"/>
            </w:r>
            <w:r>
              <w:rPr>
                <w:noProof/>
                <w:webHidden/>
              </w:rPr>
              <w:instrText xml:space="preserve"> PAGEREF _Toc233815593 \h </w:instrText>
            </w:r>
            <w:r>
              <w:rPr>
                <w:noProof/>
                <w:webHidden/>
              </w:rPr>
            </w:r>
            <w:r>
              <w:rPr>
                <w:noProof/>
                <w:webHidden/>
              </w:rPr>
              <w:fldChar w:fldCharType="separate"/>
            </w:r>
            <w:r w:rsidR="004E70E1">
              <w:rPr>
                <w:noProof/>
                <w:webHidden/>
              </w:rPr>
              <w:t>10</w:t>
            </w:r>
            <w:r>
              <w:rPr>
                <w:noProof/>
                <w:webHidden/>
              </w:rPr>
              <w:fldChar w:fldCharType="end"/>
            </w:r>
          </w:hyperlink>
        </w:p>
        <w:p w14:paraId="3764BCC7" w14:textId="5EF8C377" w:rsidR="004C66F1" w:rsidRDefault="004C66F1">
          <w:pPr>
            <w:pStyle w:val="Spistreci3"/>
            <w:rPr>
              <w:rFonts w:asciiTheme="minorHAnsi" w:hAnsiTheme="minorHAnsi"/>
              <w:noProof/>
              <w:kern w:val="2"/>
              <w:sz w:val="24"/>
              <w:szCs w:val="24"/>
              <w:lang w:eastAsia="pl-PL"/>
              <w14:ligatures w14:val="standardContextual"/>
            </w:rPr>
          </w:pPr>
          <w:hyperlink w:anchor="_Toc233815594" w:history="1">
            <w:r w:rsidRPr="008731C2">
              <w:rPr>
                <w:rStyle w:val="Hipercze"/>
                <w:noProof/>
              </w:rPr>
              <w:t>3.2.1. Istniejące na terenie gminy Jadów zasoby, podmioty  i organizacje oraz usługi społeczne</w:t>
            </w:r>
            <w:r>
              <w:rPr>
                <w:noProof/>
                <w:webHidden/>
              </w:rPr>
              <w:tab/>
            </w:r>
            <w:r>
              <w:rPr>
                <w:noProof/>
                <w:webHidden/>
              </w:rPr>
              <w:fldChar w:fldCharType="begin"/>
            </w:r>
            <w:r>
              <w:rPr>
                <w:noProof/>
                <w:webHidden/>
              </w:rPr>
              <w:instrText xml:space="preserve"> PAGEREF _Toc233815594 \h </w:instrText>
            </w:r>
            <w:r>
              <w:rPr>
                <w:noProof/>
                <w:webHidden/>
              </w:rPr>
            </w:r>
            <w:r>
              <w:rPr>
                <w:noProof/>
                <w:webHidden/>
              </w:rPr>
              <w:fldChar w:fldCharType="separate"/>
            </w:r>
            <w:r w:rsidR="004E70E1">
              <w:rPr>
                <w:noProof/>
                <w:webHidden/>
              </w:rPr>
              <w:t>10</w:t>
            </w:r>
            <w:r>
              <w:rPr>
                <w:noProof/>
                <w:webHidden/>
              </w:rPr>
              <w:fldChar w:fldCharType="end"/>
            </w:r>
          </w:hyperlink>
        </w:p>
        <w:p w14:paraId="2EAAF151" w14:textId="3A34E9AD" w:rsidR="004C66F1" w:rsidRDefault="004C66F1">
          <w:pPr>
            <w:pStyle w:val="Spistreci3"/>
            <w:rPr>
              <w:rFonts w:asciiTheme="minorHAnsi" w:hAnsiTheme="minorHAnsi"/>
              <w:noProof/>
              <w:kern w:val="2"/>
              <w:sz w:val="24"/>
              <w:szCs w:val="24"/>
              <w:lang w:eastAsia="pl-PL"/>
              <w14:ligatures w14:val="standardContextual"/>
            </w:rPr>
          </w:pPr>
          <w:hyperlink w:anchor="_Toc233815595" w:history="1">
            <w:r w:rsidRPr="008731C2">
              <w:rPr>
                <w:rStyle w:val="Hipercze"/>
                <w:noProof/>
              </w:rPr>
              <w:t>3.2.2. Usługi świadczone w środowisku</w:t>
            </w:r>
            <w:r>
              <w:rPr>
                <w:noProof/>
                <w:webHidden/>
              </w:rPr>
              <w:tab/>
            </w:r>
            <w:r>
              <w:rPr>
                <w:noProof/>
                <w:webHidden/>
              </w:rPr>
              <w:fldChar w:fldCharType="begin"/>
            </w:r>
            <w:r>
              <w:rPr>
                <w:noProof/>
                <w:webHidden/>
              </w:rPr>
              <w:instrText xml:space="preserve"> PAGEREF _Toc233815595 \h </w:instrText>
            </w:r>
            <w:r>
              <w:rPr>
                <w:noProof/>
                <w:webHidden/>
              </w:rPr>
            </w:r>
            <w:r>
              <w:rPr>
                <w:noProof/>
                <w:webHidden/>
              </w:rPr>
              <w:fldChar w:fldCharType="separate"/>
            </w:r>
            <w:r w:rsidR="004E70E1">
              <w:rPr>
                <w:noProof/>
                <w:webHidden/>
              </w:rPr>
              <w:t>13</w:t>
            </w:r>
            <w:r>
              <w:rPr>
                <w:noProof/>
                <w:webHidden/>
              </w:rPr>
              <w:fldChar w:fldCharType="end"/>
            </w:r>
          </w:hyperlink>
        </w:p>
        <w:p w14:paraId="6EF86DCA" w14:textId="539B9755" w:rsidR="004C66F1" w:rsidRDefault="004C66F1">
          <w:pPr>
            <w:pStyle w:val="Spistreci2"/>
            <w:rPr>
              <w:rFonts w:asciiTheme="minorHAnsi" w:hAnsiTheme="minorHAnsi"/>
              <w:noProof/>
              <w:kern w:val="2"/>
              <w:sz w:val="24"/>
              <w:szCs w:val="24"/>
              <w:lang w:eastAsia="pl-PL"/>
              <w14:ligatures w14:val="standardContextual"/>
            </w:rPr>
          </w:pPr>
          <w:hyperlink w:anchor="_Toc233815596" w:history="1">
            <w:r w:rsidRPr="008731C2">
              <w:rPr>
                <w:rStyle w:val="Hipercze"/>
                <w:noProof/>
              </w:rPr>
              <w:t>3.3.</w:t>
            </w:r>
            <w:r>
              <w:rPr>
                <w:rFonts w:asciiTheme="minorHAnsi" w:hAnsiTheme="minorHAnsi"/>
                <w:noProof/>
                <w:kern w:val="2"/>
                <w:sz w:val="24"/>
                <w:szCs w:val="24"/>
                <w:lang w:eastAsia="pl-PL"/>
                <w14:ligatures w14:val="standardContextual"/>
              </w:rPr>
              <w:tab/>
            </w:r>
            <w:r w:rsidRPr="008731C2">
              <w:rPr>
                <w:rStyle w:val="Hipercze"/>
                <w:noProof/>
              </w:rPr>
              <w:t>Diagnoza potrzeb wybranych grup docelowych w podziale na obszary wsparcia</w:t>
            </w:r>
            <w:r>
              <w:rPr>
                <w:noProof/>
                <w:webHidden/>
              </w:rPr>
              <w:tab/>
            </w:r>
            <w:r>
              <w:rPr>
                <w:noProof/>
                <w:webHidden/>
              </w:rPr>
              <w:fldChar w:fldCharType="begin"/>
            </w:r>
            <w:r>
              <w:rPr>
                <w:noProof/>
                <w:webHidden/>
              </w:rPr>
              <w:instrText xml:space="preserve"> PAGEREF _Toc233815596 \h </w:instrText>
            </w:r>
            <w:r>
              <w:rPr>
                <w:noProof/>
                <w:webHidden/>
              </w:rPr>
            </w:r>
            <w:r>
              <w:rPr>
                <w:noProof/>
                <w:webHidden/>
              </w:rPr>
              <w:fldChar w:fldCharType="separate"/>
            </w:r>
            <w:r w:rsidR="004E70E1">
              <w:rPr>
                <w:noProof/>
                <w:webHidden/>
              </w:rPr>
              <w:t>14</w:t>
            </w:r>
            <w:r>
              <w:rPr>
                <w:noProof/>
                <w:webHidden/>
              </w:rPr>
              <w:fldChar w:fldCharType="end"/>
            </w:r>
          </w:hyperlink>
        </w:p>
        <w:p w14:paraId="4B98D585" w14:textId="6FA98B7E" w:rsidR="004C66F1" w:rsidRDefault="004C66F1">
          <w:pPr>
            <w:pStyle w:val="Spistreci2"/>
            <w:rPr>
              <w:rFonts w:asciiTheme="minorHAnsi" w:hAnsiTheme="minorHAnsi"/>
              <w:noProof/>
              <w:kern w:val="2"/>
              <w:sz w:val="24"/>
              <w:szCs w:val="24"/>
              <w:lang w:eastAsia="pl-PL"/>
              <w14:ligatures w14:val="standardContextual"/>
            </w:rPr>
          </w:pPr>
          <w:hyperlink w:anchor="_Toc233815597" w:history="1">
            <w:r w:rsidRPr="008731C2">
              <w:rPr>
                <w:rStyle w:val="Hipercze"/>
                <w:noProof/>
              </w:rPr>
              <w:t>3.4.</w:t>
            </w:r>
            <w:r>
              <w:rPr>
                <w:rFonts w:asciiTheme="minorHAnsi" w:hAnsiTheme="minorHAnsi"/>
                <w:noProof/>
                <w:kern w:val="2"/>
                <w:sz w:val="24"/>
                <w:szCs w:val="24"/>
                <w:lang w:eastAsia="pl-PL"/>
                <w14:ligatures w14:val="standardContextual"/>
              </w:rPr>
              <w:tab/>
            </w:r>
            <w:r w:rsidRPr="008731C2">
              <w:rPr>
                <w:rStyle w:val="Hipercze"/>
                <w:noProof/>
              </w:rPr>
              <w:t>Analiza potrzeb</w:t>
            </w:r>
            <w:r>
              <w:rPr>
                <w:noProof/>
                <w:webHidden/>
              </w:rPr>
              <w:tab/>
            </w:r>
            <w:r>
              <w:rPr>
                <w:noProof/>
                <w:webHidden/>
              </w:rPr>
              <w:fldChar w:fldCharType="begin"/>
            </w:r>
            <w:r>
              <w:rPr>
                <w:noProof/>
                <w:webHidden/>
              </w:rPr>
              <w:instrText xml:space="preserve"> PAGEREF _Toc233815597 \h </w:instrText>
            </w:r>
            <w:r>
              <w:rPr>
                <w:noProof/>
                <w:webHidden/>
              </w:rPr>
            </w:r>
            <w:r>
              <w:rPr>
                <w:noProof/>
                <w:webHidden/>
              </w:rPr>
              <w:fldChar w:fldCharType="separate"/>
            </w:r>
            <w:r w:rsidR="004E70E1">
              <w:rPr>
                <w:noProof/>
                <w:webHidden/>
              </w:rPr>
              <w:t>15</w:t>
            </w:r>
            <w:r>
              <w:rPr>
                <w:noProof/>
                <w:webHidden/>
              </w:rPr>
              <w:fldChar w:fldCharType="end"/>
            </w:r>
          </w:hyperlink>
        </w:p>
        <w:p w14:paraId="414421F6" w14:textId="3A804FE2" w:rsidR="004C66F1" w:rsidRDefault="004C66F1">
          <w:pPr>
            <w:pStyle w:val="Spistreci3"/>
            <w:rPr>
              <w:rFonts w:asciiTheme="minorHAnsi" w:hAnsiTheme="minorHAnsi"/>
              <w:noProof/>
              <w:kern w:val="2"/>
              <w:sz w:val="24"/>
              <w:szCs w:val="24"/>
              <w:lang w:eastAsia="pl-PL"/>
              <w14:ligatures w14:val="standardContextual"/>
            </w:rPr>
          </w:pPr>
          <w:hyperlink w:anchor="_Toc233815598" w:history="1">
            <w:r w:rsidRPr="008731C2">
              <w:rPr>
                <w:rStyle w:val="Hipercze"/>
                <w:noProof/>
              </w:rPr>
              <w:t>3.4.1. Potrzeby w zakresie świadczonych usług i usługi deficytowe</w:t>
            </w:r>
            <w:r>
              <w:rPr>
                <w:noProof/>
                <w:webHidden/>
              </w:rPr>
              <w:tab/>
            </w:r>
            <w:r>
              <w:rPr>
                <w:noProof/>
                <w:webHidden/>
              </w:rPr>
              <w:fldChar w:fldCharType="begin"/>
            </w:r>
            <w:r>
              <w:rPr>
                <w:noProof/>
                <w:webHidden/>
              </w:rPr>
              <w:instrText xml:space="preserve"> PAGEREF _Toc233815598 \h </w:instrText>
            </w:r>
            <w:r>
              <w:rPr>
                <w:noProof/>
                <w:webHidden/>
              </w:rPr>
            </w:r>
            <w:r>
              <w:rPr>
                <w:noProof/>
                <w:webHidden/>
              </w:rPr>
              <w:fldChar w:fldCharType="separate"/>
            </w:r>
            <w:r w:rsidR="004E70E1">
              <w:rPr>
                <w:noProof/>
                <w:webHidden/>
              </w:rPr>
              <w:t>15</w:t>
            </w:r>
            <w:r>
              <w:rPr>
                <w:noProof/>
                <w:webHidden/>
              </w:rPr>
              <w:fldChar w:fldCharType="end"/>
            </w:r>
          </w:hyperlink>
        </w:p>
        <w:p w14:paraId="6DD7C19E" w14:textId="03649CBD" w:rsidR="004C66F1" w:rsidRDefault="004C66F1">
          <w:pPr>
            <w:pStyle w:val="Spistreci3"/>
            <w:rPr>
              <w:rFonts w:asciiTheme="minorHAnsi" w:hAnsiTheme="minorHAnsi"/>
              <w:noProof/>
              <w:kern w:val="2"/>
              <w:sz w:val="24"/>
              <w:szCs w:val="24"/>
              <w:lang w:eastAsia="pl-PL"/>
              <w14:ligatures w14:val="standardContextual"/>
            </w:rPr>
          </w:pPr>
          <w:hyperlink w:anchor="_Toc233815599" w:history="1">
            <w:r w:rsidRPr="008731C2">
              <w:rPr>
                <w:rStyle w:val="Hipercze"/>
                <w:noProof/>
              </w:rPr>
              <w:t>3.4.2. Potrzeby Podmiotów Pomocy społecznej</w:t>
            </w:r>
            <w:r>
              <w:rPr>
                <w:noProof/>
                <w:webHidden/>
              </w:rPr>
              <w:tab/>
            </w:r>
            <w:r>
              <w:rPr>
                <w:noProof/>
                <w:webHidden/>
              </w:rPr>
              <w:fldChar w:fldCharType="begin"/>
            </w:r>
            <w:r>
              <w:rPr>
                <w:noProof/>
                <w:webHidden/>
              </w:rPr>
              <w:instrText xml:space="preserve"> PAGEREF _Toc233815599 \h </w:instrText>
            </w:r>
            <w:r>
              <w:rPr>
                <w:noProof/>
                <w:webHidden/>
              </w:rPr>
            </w:r>
            <w:r>
              <w:rPr>
                <w:noProof/>
                <w:webHidden/>
              </w:rPr>
              <w:fldChar w:fldCharType="separate"/>
            </w:r>
            <w:r w:rsidR="004E70E1">
              <w:rPr>
                <w:noProof/>
                <w:webHidden/>
              </w:rPr>
              <w:t>16</w:t>
            </w:r>
            <w:r>
              <w:rPr>
                <w:noProof/>
                <w:webHidden/>
              </w:rPr>
              <w:fldChar w:fldCharType="end"/>
            </w:r>
          </w:hyperlink>
        </w:p>
        <w:p w14:paraId="092BAFC8" w14:textId="626FB842" w:rsidR="004C66F1" w:rsidRDefault="004C66F1">
          <w:pPr>
            <w:pStyle w:val="Spistreci3"/>
            <w:rPr>
              <w:rFonts w:asciiTheme="minorHAnsi" w:hAnsiTheme="minorHAnsi"/>
              <w:noProof/>
              <w:kern w:val="2"/>
              <w:sz w:val="24"/>
              <w:szCs w:val="24"/>
              <w:lang w:eastAsia="pl-PL"/>
              <w14:ligatures w14:val="standardContextual"/>
            </w:rPr>
          </w:pPr>
          <w:hyperlink w:anchor="_Toc233815600" w:history="1">
            <w:r w:rsidRPr="008731C2">
              <w:rPr>
                <w:rStyle w:val="Hipercze"/>
                <w:noProof/>
              </w:rPr>
              <w:t>3.4.3. Przyczyny barier realizacji usług społecznych</w:t>
            </w:r>
            <w:r>
              <w:rPr>
                <w:noProof/>
                <w:webHidden/>
              </w:rPr>
              <w:tab/>
            </w:r>
            <w:r>
              <w:rPr>
                <w:noProof/>
                <w:webHidden/>
              </w:rPr>
              <w:fldChar w:fldCharType="begin"/>
            </w:r>
            <w:r>
              <w:rPr>
                <w:noProof/>
                <w:webHidden/>
              </w:rPr>
              <w:instrText xml:space="preserve"> PAGEREF _Toc233815600 \h </w:instrText>
            </w:r>
            <w:r>
              <w:rPr>
                <w:noProof/>
                <w:webHidden/>
              </w:rPr>
            </w:r>
            <w:r>
              <w:rPr>
                <w:noProof/>
                <w:webHidden/>
              </w:rPr>
              <w:fldChar w:fldCharType="separate"/>
            </w:r>
            <w:r w:rsidR="004E70E1">
              <w:rPr>
                <w:noProof/>
                <w:webHidden/>
              </w:rPr>
              <w:t>17</w:t>
            </w:r>
            <w:r>
              <w:rPr>
                <w:noProof/>
                <w:webHidden/>
              </w:rPr>
              <w:fldChar w:fldCharType="end"/>
            </w:r>
          </w:hyperlink>
        </w:p>
        <w:p w14:paraId="6C0335FD" w14:textId="63A9AF71"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601" w:history="1">
            <w:r w:rsidRPr="008731C2">
              <w:rPr>
                <w:rStyle w:val="Hipercze"/>
                <w:noProof/>
              </w:rPr>
              <w:t>4.</w:t>
            </w:r>
            <w:r>
              <w:rPr>
                <w:rFonts w:asciiTheme="minorHAnsi" w:hAnsiTheme="minorHAnsi"/>
                <w:noProof/>
                <w:kern w:val="2"/>
                <w:sz w:val="24"/>
                <w:szCs w:val="24"/>
                <w:lang w:eastAsia="pl-PL"/>
                <w14:ligatures w14:val="standardContextual"/>
              </w:rPr>
              <w:tab/>
            </w:r>
            <w:r w:rsidRPr="008731C2">
              <w:rPr>
                <w:rStyle w:val="Hipercze"/>
                <w:noProof/>
              </w:rPr>
              <w:t>Plan rozwoju usług społecznych</w:t>
            </w:r>
            <w:r>
              <w:rPr>
                <w:noProof/>
                <w:webHidden/>
              </w:rPr>
              <w:tab/>
            </w:r>
            <w:r>
              <w:rPr>
                <w:noProof/>
                <w:webHidden/>
              </w:rPr>
              <w:fldChar w:fldCharType="begin"/>
            </w:r>
            <w:r>
              <w:rPr>
                <w:noProof/>
                <w:webHidden/>
              </w:rPr>
              <w:instrText xml:space="preserve"> PAGEREF _Toc233815601 \h </w:instrText>
            </w:r>
            <w:r>
              <w:rPr>
                <w:noProof/>
                <w:webHidden/>
              </w:rPr>
            </w:r>
            <w:r>
              <w:rPr>
                <w:noProof/>
                <w:webHidden/>
              </w:rPr>
              <w:fldChar w:fldCharType="separate"/>
            </w:r>
            <w:r w:rsidR="004E70E1">
              <w:rPr>
                <w:noProof/>
                <w:webHidden/>
              </w:rPr>
              <w:t>18</w:t>
            </w:r>
            <w:r>
              <w:rPr>
                <w:noProof/>
                <w:webHidden/>
              </w:rPr>
              <w:fldChar w:fldCharType="end"/>
            </w:r>
          </w:hyperlink>
        </w:p>
        <w:p w14:paraId="523B1CCD" w14:textId="7CF213E3" w:rsidR="004C66F1" w:rsidRDefault="004C66F1">
          <w:pPr>
            <w:pStyle w:val="Spistreci2"/>
            <w:rPr>
              <w:rFonts w:asciiTheme="minorHAnsi" w:hAnsiTheme="minorHAnsi"/>
              <w:noProof/>
              <w:kern w:val="2"/>
              <w:sz w:val="24"/>
              <w:szCs w:val="24"/>
              <w:lang w:eastAsia="pl-PL"/>
              <w14:ligatures w14:val="standardContextual"/>
            </w:rPr>
          </w:pPr>
          <w:hyperlink w:anchor="_Toc233815602" w:history="1">
            <w:r w:rsidRPr="008731C2">
              <w:rPr>
                <w:rStyle w:val="Hipercze"/>
                <w:noProof/>
              </w:rPr>
              <w:t>4.1.</w:t>
            </w:r>
            <w:r>
              <w:rPr>
                <w:rFonts w:asciiTheme="minorHAnsi" w:hAnsiTheme="minorHAnsi"/>
                <w:noProof/>
                <w:kern w:val="2"/>
                <w:sz w:val="24"/>
                <w:szCs w:val="24"/>
                <w:lang w:eastAsia="pl-PL"/>
                <w14:ligatures w14:val="standardContextual"/>
              </w:rPr>
              <w:tab/>
            </w:r>
            <w:r w:rsidRPr="008731C2">
              <w:rPr>
                <w:rStyle w:val="Hipercze"/>
                <w:noProof/>
              </w:rPr>
              <w:t>Osoby starsze</w:t>
            </w:r>
            <w:r>
              <w:rPr>
                <w:noProof/>
                <w:webHidden/>
              </w:rPr>
              <w:tab/>
            </w:r>
            <w:r>
              <w:rPr>
                <w:noProof/>
                <w:webHidden/>
              </w:rPr>
              <w:fldChar w:fldCharType="begin"/>
            </w:r>
            <w:r>
              <w:rPr>
                <w:noProof/>
                <w:webHidden/>
              </w:rPr>
              <w:instrText xml:space="preserve"> PAGEREF _Toc233815602 \h </w:instrText>
            </w:r>
            <w:r>
              <w:rPr>
                <w:noProof/>
                <w:webHidden/>
              </w:rPr>
            </w:r>
            <w:r>
              <w:rPr>
                <w:noProof/>
                <w:webHidden/>
              </w:rPr>
              <w:fldChar w:fldCharType="separate"/>
            </w:r>
            <w:r w:rsidR="004E70E1">
              <w:rPr>
                <w:noProof/>
                <w:webHidden/>
              </w:rPr>
              <w:t>19</w:t>
            </w:r>
            <w:r>
              <w:rPr>
                <w:noProof/>
                <w:webHidden/>
              </w:rPr>
              <w:fldChar w:fldCharType="end"/>
            </w:r>
          </w:hyperlink>
        </w:p>
        <w:p w14:paraId="40CCC1E9" w14:textId="73BFDE51" w:rsidR="004C66F1" w:rsidRDefault="004C66F1">
          <w:pPr>
            <w:pStyle w:val="Spistreci2"/>
            <w:rPr>
              <w:rFonts w:asciiTheme="minorHAnsi" w:hAnsiTheme="minorHAnsi"/>
              <w:noProof/>
              <w:kern w:val="2"/>
              <w:sz w:val="24"/>
              <w:szCs w:val="24"/>
              <w:lang w:eastAsia="pl-PL"/>
              <w14:ligatures w14:val="standardContextual"/>
            </w:rPr>
          </w:pPr>
          <w:hyperlink w:anchor="_Toc233815603" w:history="1">
            <w:r w:rsidRPr="008731C2">
              <w:rPr>
                <w:rStyle w:val="Hipercze"/>
                <w:noProof/>
              </w:rPr>
              <w:t>4.2.</w:t>
            </w:r>
            <w:r>
              <w:rPr>
                <w:rFonts w:asciiTheme="minorHAnsi" w:hAnsiTheme="minorHAnsi"/>
                <w:noProof/>
                <w:kern w:val="2"/>
                <w:sz w:val="24"/>
                <w:szCs w:val="24"/>
                <w:lang w:eastAsia="pl-PL"/>
                <w14:ligatures w14:val="standardContextual"/>
              </w:rPr>
              <w:tab/>
            </w:r>
            <w:r w:rsidRPr="008731C2">
              <w:rPr>
                <w:rStyle w:val="Hipercze"/>
                <w:noProof/>
              </w:rPr>
              <w:t>Osoby z niepełnosprawnościami i w kryzysie zdrowia psychicznego</w:t>
            </w:r>
            <w:r>
              <w:rPr>
                <w:noProof/>
                <w:webHidden/>
              </w:rPr>
              <w:tab/>
            </w:r>
            <w:r>
              <w:rPr>
                <w:noProof/>
                <w:webHidden/>
              </w:rPr>
              <w:fldChar w:fldCharType="begin"/>
            </w:r>
            <w:r>
              <w:rPr>
                <w:noProof/>
                <w:webHidden/>
              </w:rPr>
              <w:instrText xml:space="preserve"> PAGEREF _Toc233815603 \h </w:instrText>
            </w:r>
            <w:r>
              <w:rPr>
                <w:noProof/>
                <w:webHidden/>
              </w:rPr>
            </w:r>
            <w:r>
              <w:rPr>
                <w:noProof/>
                <w:webHidden/>
              </w:rPr>
              <w:fldChar w:fldCharType="separate"/>
            </w:r>
            <w:r w:rsidR="004E70E1">
              <w:rPr>
                <w:noProof/>
                <w:webHidden/>
              </w:rPr>
              <w:t>20</w:t>
            </w:r>
            <w:r>
              <w:rPr>
                <w:noProof/>
                <w:webHidden/>
              </w:rPr>
              <w:fldChar w:fldCharType="end"/>
            </w:r>
          </w:hyperlink>
        </w:p>
        <w:p w14:paraId="0A37CE88" w14:textId="553E22B0" w:rsidR="004C66F1" w:rsidRDefault="004C66F1">
          <w:pPr>
            <w:pStyle w:val="Spistreci2"/>
            <w:rPr>
              <w:rFonts w:asciiTheme="minorHAnsi" w:hAnsiTheme="minorHAnsi"/>
              <w:noProof/>
              <w:kern w:val="2"/>
              <w:sz w:val="24"/>
              <w:szCs w:val="24"/>
              <w:lang w:eastAsia="pl-PL"/>
              <w14:ligatures w14:val="standardContextual"/>
            </w:rPr>
          </w:pPr>
          <w:hyperlink w:anchor="_Toc233815604" w:history="1">
            <w:r w:rsidRPr="008731C2">
              <w:rPr>
                <w:rStyle w:val="Hipercze"/>
                <w:noProof/>
              </w:rPr>
              <w:t>4.3.</w:t>
            </w:r>
            <w:r>
              <w:rPr>
                <w:rFonts w:asciiTheme="minorHAnsi" w:hAnsiTheme="minorHAnsi"/>
                <w:noProof/>
                <w:kern w:val="2"/>
                <w:sz w:val="24"/>
                <w:szCs w:val="24"/>
                <w:lang w:eastAsia="pl-PL"/>
                <w14:ligatures w14:val="standardContextual"/>
              </w:rPr>
              <w:tab/>
            </w:r>
            <w:r w:rsidRPr="008731C2">
              <w:rPr>
                <w:rStyle w:val="Hipercze"/>
                <w:noProof/>
              </w:rPr>
              <w:t>Rodziny z dziećmi</w:t>
            </w:r>
            <w:r>
              <w:rPr>
                <w:noProof/>
                <w:webHidden/>
              </w:rPr>
              <w:tab/>
            </w:r>
            <w:r>
              <w:rPr>
                <w:noProof/>
                <w:webHidden/>
              </w:rPr>
              <w:fldChar w:fldCharType="begin"/>
            </w:r>
            <w:r>
              <w:rPr>
                <w:noProof/>
                <w:webHidden/>
              </w:rPr>
              <w:instrText xml:space="preserve"> PAGEREF _Toc233815604 \h </w:instrText>
            </w:r>
            <w:r>
              <w:rPr>
                <w:noProof/>
                <w:webHidden/>
              </w:rPr>
            </w:r>
            <w:r>
              <w:rPr>
                <w:noProof/>
                <w:webHidden/>
              </w:rPr>
              <w:fldChar w:fldCharType="separate"/>
            </w:r>
            <w:r w:rsidR="004E70E1">
              <w:rPr>
                <w:noProof/>
                <w:webHidden/>
              </w:rPr>
              <w:t>21</w:t>
            </w:r>
            <w:r>
              <w:rPr>
                <w:noProof/>
                <w:webHidden/>
              </w:rPr>
              <w:fldChar w:fldCharType="end"/>
            </w:r>
          </w:hyperlink>
        </w:p>
        <w:p w14:paraId="19FAE471" w14:textId="77471981"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605" w:history="1">
            <w:r w:rsidRPr="008731C2">
              <w:rPr>
                <w:rStyle w:val="Hipercze"/>
                <w:noProof/>
              </w:rPr>
              <w:t>5.</w:t>
            </w:r>
            <w:r>
              <w:rPr>
                <w:rFonts w:asciiTheme="minorHAnsi" w:hAnsiTheme="minorHAnsi"/>
                <w:noProof/>
                <w:kern w:val="2"/>
                <w:sz w:val="24"/>
                <w:szCs w:val="24"/>
                <w:lang w:eastAsia="pl-PL"/>
                <w14:ligatures w14:val="standardContextual"/>
              </w:rPr>
              <w:tab/>
            </w:r>
            <w:r w:rsidRPr="008731C2">
              <w:rPr>
                <w:rStyle w:val="Hipercze"/>
                <w:noProof/>
              </w:rPr>
              <w:t>Zestawienie potencjalnych źródeł finansowania działań ujętych w Planie</w:t>
            </w:r>
            <w:r>
              <w:rPr>
                <w:noProof/>
                <w:webHidden/>
              </w:rPr>
              <w:tab/>
            </w:r>
            <w:r>
              <w:rPr>
                <w:noProof/>
                <w:webHidden/>
              </w:rPr>
              <w:fldChar w:fldCharType="begin"/>
            </w:r>
            <w:r>
              <w:rPr>
                <w:noProof/>
                <w:webHidden/>
              </w:rPr>
              <w:instrText xml:space="preserve"> PAGEREF _Toc233815605 \h </w:instrText>
            </w:r>
            <w:r>
              <w:rPr>
                <w:noProof/>
                <w:webHidden/>
              </w:rPr>
            </w:r>
            <w:r>
              <w:rPr>
                <w:noProof/>
                <w:webHidden/>
              </w:rPr>
              <w:fldChar w:fldCharType="separate"/>
            </w:r>
            <w:r w:rsidR="004E70E1">
              <w:rPr>
                <w:noProof/>
                <w:webHidden/>
              </w:rPr>
              <w:t>22</w:t>
            </w:r>
            <w:r>
              <w:rPr>
                <w:noProof/>
                <w:webHidden/>
              </w:rPr>
              <w:fldChar w:fldCharType="end"/>
            </w:r>
          </w:hyperlink>
        </w:p>
        <w:p w14:paraId="491A7CE5" w14:textId="0ABFE1DD"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606" w:history="1">
            <w:r w:rsidRPr="008731C2">
              <w:rPr>
                <w:rStyle w:val="Hipercze"/>
                <w:noProof/>
              </w:rPr>
              <w:t>6.</w:t>
            </w:r>
            <w:r>
              <w:rPr>
                <w:rFonts w:asciiTheme="minorHAnsi" w:hAnsiTheme="minorHAnsi"/>
                <w:noProof/>
                <w:kern w:val="2"/>
                <w:sz w:val="24"/>
                <w:szCs w:val="24"/>
                <w:lang w:eastAsia="pl-PL"/>
                <w14:ligatures w14:val="standardContextual"/>
              </w:rPr>
              <w:tab/>
            </w:r>
            <w:r w:rsidRPr="008731C2">
              <w:rPr>
                <w:rStyle w:val="Hipercze"/>
                <w:noProof/>
              </w:rPr>
              <w:t>Systemy monitorowania i oceny</w:t>
            </w:r>
            <w:r>
              <w:rPr>
                <w:noProof/>
                <w:webHidden/>
              </w:rPr>
              <w:tab/>
            </w:r>
            <w:r>
              <w:rPr>
                <w:noProof/>
                <w:webHidden/>
              </w:rPr>
              <w:fldChar w:fldCharType="begin"/>
            </w:r>
            <w:r>
              <w:rPr>
                <w:noProof/>
                <w:webHidden/>
              </w:rPr>
              <w:instrText xml:space="preserve"> PAGEREF _Toc233815606 \h </w:instrText>
            </w:r>
            <w:r>
              <w:rPr>
                <w:noProof/>
                <w:webHidden/>
              </w:rPr>
            </w:r>
            <w:r>
              <w:rPr>
                <w:noProof/>
                <w:webHidden/>
              </w:rPr>
              <w:fldChar w:fldCharType="separate"/>
            </w:r>
            <w:r w:rsidR="004E70E1">
              <w:rPr>
                <w:noProof/>
                <w:webHidden/>
              </w:rPr>
              <w:t>28</w:t>
            </w:r>
            <w:r>
              <w:rPr>
                <w:noProof/>
                <w:webHidden/>
              </w:rPr>
              <w:fldChar w:fldCharType="end"/>
            </w:r>
          </w:hyperlink>
        </w:p>
        <w:p w14:paraId="18363FBA" w14:textId="41FE107A" w:rsidR="004C66F1" w:rsidRDefault="004C66F1">
          <w:pPr>
            <w:pStyle w:val="Spistreci2"/>
            <w:rPr>
              <w:rFonts w:asciiTheme="minorHAnsi" w:hAnsiTheme="minorHAnsi"/>
              <w:noProof/>
              <w:kern w:val="2"/>
              <w:sz w:val="24"/>
              <w:szCs w:val="24"/>
              <w:lang w:eastAsia="pl-PL"/>
              <w14:ligatures w14:val="standardContextual"/>
            </w:rPr>
          </w:pPr>
          <w:hyperlink w:anchor="_Toc233815607" w:history="1">
            <w:r w:rsidRPr="008731C2">
              <w:rPr>
                <w:rStyle w:val="Hipercze"/>
                <w:noProof/>
              </w:rPr>
              <w:t>6.1.</w:t>
            </w:r>
            <w:r>
              <w:rPr>
                <w:rFonts w:asciiTheme="minorHAnsi" w:hAnsiTheme="minorHAnsi"/>
                <w:noProof/>
                <w:kern w:val="2"/>
                <w:sz w:val="24"/>
                <w:szCs w:val="24"/>
                <w:lang w:eastAsia="pl-PL"/>
                <w14:ligatures w14:val="standardContextual"/>
              </w:rPr>
              <w:tab/>
            </w:r>
            <w:r w:rsidRPr="008731C2">
              <w:rPr>
                <w:rStyle w:val="Hipercze"/>
                <w:noProof/>
              </w:rPr>
              <w:t>Wskaźniki rezultatu i produktu</w:t>
            </w:r>
            <w:r>
              <w:rPr>
                <w:noProof/>
                <w:webHidden/>
              </w:rPr>
              <w:tab/>
            </w:r>
            <w:r>
              <w:rPr>
                <w:noProof/>
                <w:webHidden/>
              </w:rPr>
              <w:fldChar w:fldCharType="begin"/>
            </w:r>
            <w:r>
              <w:rPr>
                <w:noProof/>
                <w:webHidden/>
              </w:rPr>
              <w:instrText xml:space="preserve"> PAGEREF _Toc233815607 \h </w:instrText>
            </w:r>
            <w:r>
              <w:rPr>
                <w:noProof/>
                <w:webHidden/>
              </w:rPr>
            </w:r>
            <w:r>
              <w:rPr>
                <w:noProof/>
                <w:webHidden/>
              </w:rPr>
              <w:fldChar w:fldCharType="separate"/>
            </w:r>
            <w:r w:rsidR="004E70E1">
              <w:rPr>
                <w:noProof/>
                <w:webHidden/>
              </w:rPr>
              <w:t>28</w:t>
            </w:r>
            <w:r>
              <w:rPr>
                <w:noProof/>
                <w:webHidden/>
              </w:rPr>
              <w:fldChar w:fldCharType="end"/>
            </w:r>
          </w:hyperlink>
        </w:p>
        <w:p w14:paraId="74377093" w14:textId="64D5F64B" w:rsidR="004C66F1" w:rsidRDefault="004C66F1">
          <w:pPr>
            <w:pStyle w:val="Spistreci2"/>
            <w:rPr>
              <w:rFonts w:asciiTheme="minorHAnsi" w:hAnsiTheme="minorHAnsi"/>
              <w:noProof/>
              <w:kern w:val="2"/>
              <w:sz w:val="24"/>
              <w:szCs w:val="24"/>
              <w:lang w:eastAsia="pl-PL"/>
              <w14:ligatures w14:val="standardContextual"/>
            </w:rPr>
          </w:pPr>
          <w:hyperlink w:anchor="_Toc233815608" w:history="1">
            <w:r w:rsidRPr="008731C2">
              <w:rPr>
                <w:rStyle w:val="Hipercze"/>
                <w:noProof/>
              </w:rPr>
              <w:t>6.2.</w:t>
            </w:r>
            <w:r>
              <w:rPr>
                <w:rFonts w:asciiTheme="minorHAnsi" w:hAnsiTheme="minorHAnsi"/>
                <w:noProof/>
                <w:kern w:val="2"/>
                <w:sz w:val="24"/>
                <w:szCs w:val="24"/>
                <w:lang w:eastAsia="pl-PL"/>
                <w14:ligatures w14:val="standardContextual"/>
              </w:rPr>
              <w:tab/>
            </w:r>
            <w:r w:rsidRPr="008731C2">
              <w:rPr>
                <w:rStyle w:val="Hipercze"/>
                <w:noProof/>
              </w:rPr>
              <w:t>Opis systemu monitorowania realizacji planu i osiągnięcia wskaźników</w:t>
            </w:r>
            <w:r>
              <w:rPr>
                <w:noProof/>
                <w:webHidden/>
              </w:rPr>
              <w:tab/>
            </w:r>
            <w:r>
              <w:rPr>
                <w:noProof/>
                <w:webHidden/>
              </w:rPr>
              <w:fldChar w:fldCharType="begin"/>
            </w:r>
            <w:r>
              <w:rPr>
                <w:noProof/>
                <w:webHidden/>
              </w:rPr>
              <w:instrText xml:space="preserve"> PAGEREF _Toc233815608 \h </w:instrText>
            </w:r>
            <w:r>
              <w:rPr>
                <w:noProof/>
                <w:webHidden/>
              </w:rPr>
            </w:r>
            <w:r>
              <w:rPr>
                <w:noProof/>
                <w:webHidden/>
              </w:rPr>
              <w:fldChar w:fldCharType="separate"/>
            </w:r>
            <w:r w:rsidR="004E70E1">
              <w:rPr>
                <w:noProof/>
                <w:webHidden/>
              </w:rPr>
              <w:t>31</w:t>
            </w:r>
            <w:r>
              <w:rPr>
                <w:noProof/>
                <w:webHidden/>
              </w:rPr>
              <w:fldChar w:fldCharType="end"/>
            </w:r>
          </w:hyperlink>
        </w:p>
        <w:p w14:paraId="0DE6A57A" w14:textId="330A5C56" w:rsidR="004C66F1" w:rsidRDefault="004C66F1">
          <w:pPr>
            <w:pStyle w:val="Spistreci2"/>
            <w:rPr>
              <w:rFonts w:asciiTheme="minorHAnsi" w:hAnsiTheme="minorHAnsi"/>
              <w:noProof/>
              <w:kern w:val="2"/>
              <w:sz w:val="24"/>
              <w:szCs w:val="24"/>
              <w:lang w:eastAsia="pl-PL"/>
              <w14:ligatures w14:val="standardContextual"/>
            </w:rPr>
          </w:pPr>
          <w:hyperlink w:anchor="_Toc233815609" w:history="1">
            <w:r w:rsidRPr="008731C2">
              <w:rPr>
                <w:rStyle w:val="Hipercze"/>
                <w:noProof/>
              </w:rPr>
              <w:t>6.3.</w:t>
            </w:r>
            <w:r>
              <w:rPr>
                <w:rFonts w:asciiTheme="minorHAnsi" w:hAnsiTheme="minorHAnsi"/>
                <w:noProof/>
                <w:kern w:val="2"/>
                <w:sz w:val="24"/>
                <w:szCs w:val="24"/>
                <w:lang w:eastAsia="pl-PL"/>
                <w14:ligatures w14:val="standardContextual"/>
              </w:rPr>
              <w:tab/>
            </w:r>
            <w:r w:rsidRPr="008731C2">
              <w:rPr>
                <w:rStyle w:val="Hipercze"/>
                <w:noProof/>
              </w:rPr>
              <w:t>Ocena skuteczności i efektywności planu (ewaluacja)</w:t>
            </w:r>
            <w:r>
              <w:rPr>
                <w:noProof/>
                <w:webHidden/>
              </w:rPr>
              <w:tab/>
            </w:r>
            <w:r>
              <w:rPr>
                <w:noProof/>
                <w:webHidden/>
              </w:rPr>
              <w:fldChar w:fldCharType="begin"/>
            </w:r>
            <w:r>
              <w:rPr>
                <w:noProof/>
                <w:webHidden/>
              </w:rPr>
              <w:instrText xml:space="preserve"> PAGEREF _Toc233815609 \h </w:instrText>
            </w:r>
            <w:r>
              <w:rPr>
                <w:noProof/>
                <w:webHidden/>
              </w:rPr>
            </w:r>
            <w:r>
              <w:rPr>
                <w:noProof/>
                <w:webHidden/>
              </w:rPr>
              <w:fldChar w:fldCharType="separate"/>
            </w:r>
            <w:r w:rsidR="004E70E1">
              <w:rPr>
                <w:noProof/>
                <w:webHidden/>
              </w:rPr>
              <w:t>31</w:t>
            </w:r>
            <w:r>
              <w:rPr>
                <w:noProof/>
                <w:webHidden/>
              </w:rPr>
              <w:fldChar w:fldCharType="end"/>
            </w:r>
          </w:hyperlink>
        </w:p>
        <w:p w14:paraId="6466E65A" w14:textId="22D658AF" w:rsidR="004C66F1" w:rsidRDefault="004C66F1">
          <w:pPr>
            <w:pStyle w:val="Spistreci1"/>
            <w:tabs>
              <w:tab w:val="left" w:pos="708"/>
              <w:tab w:val="right" w:leader="dot" w:pos="9062"/>
            </w:tabs>
            <w:rPr>
              <w:rFonts w:asciiTheme="minorHAnsi" w:hAnsiTheme="minorHAnsi"/>
              <w:noProof/>
              <w:kern w:val="2"/>
              <w:sz w:val="24"/>
              <w:szCs w:val="24"/>
              <w:lang w:eastAsia="pl-PL"/>
              <w14:ligatures w14:val="standardContextual"/>
            </w:rPr>
          </w:pPr>
          <w:hyperlink w:anchor="_Toc233815610" w:history="1">
            <w:r w:rsidRPr="008731C2">
              <w:rPr>
                <w:rStyle w:val="Hipercze"/>
                <w:noProof/>
              </w:rPr>
              <w:t>7.</w:t>
            </w:r>
            <w:r>
              <w:rPr>
                <w:rFonts w:asciiTheme="minorHAnsi" w:hAnsiTheme="minorHAnsi"/>
                <w:noProof/>
                <w:kern w:val="2"/>
                <w:sz w:val="24"/>
                <w:szCs w:val="24"/>
                <w:lang w:eastAsia="pl-PL"/>
                <w14:ligatures w14:val="standardContextual"/>
              </w:rPr>
              <w:tab/>
            </w:r>
            <w:r w:rsidRPr="008731C2">
              <w:rPr>
                <w:rStyle w:val="Hipercze"/>
                <w:noProof/>
              </w:rPr>
              <w:t>Spis elementów graficznych</w:t>
            </w:r>
            <w:r>
              <w:rPr>
                <w:noProof/>
                <w:webHidden/>
              </w:rPr>
              <w:tab/>
            </w:r>
            <w:r>
              <w:rPr>
                <w:noProof/>
                <w:webHidden/>
              </w:rPr>
              <w:fldChar w:fldCharType="begin"/>
            </w:r>
            <w:r>
              <w:rPr>
                <w:noProof/>
                <w:webHidden/>
              </w:rPr>
              <w:instrText xml:space="preserve"> PAGEREF _Toc233815610 \h </w:instrText>
            </w:r>
            <w:r>
              <w:rPr>
                <w:noProof/>
                <w:webHidden/>
              </w:rPr>
            </w:r>
            <w:r>
              <w:rPr>
                <w:noProof/>
                <w:webHidden/>
              </w:rPr>
              <w:fldChar w:fldCharType="separate"/>
            </w:r>
            <w:r w:rsidR="004E70E1">
              <w:rPr>
                <w:noProof/>
                <w:webHidden/>
              </w:rPr>
              <w:t>32</w:t>
            </w:r>
            <w:r>
              <w:rPr>
                <w:noProof/>
                <w:webHidden/>
              </w:rPr>
              <w:fldChar w:fldCharType="end"/>
            </w:r>
          </w:hyperlink>
        </w:p>
        <w:p w14:paraId="0C5AE8EA" w14:textId="5A9FEAE7" w:rsidR="0095074B" w:rsidRPr="003978DB" w:rsidRDefault="0095074B">
          <w:r w:rsidRPr="003978DB">
            <w:rPr>
              <w:b/>
              <w:bCs/>
            </w:rPr>
            <w:fldChar w:fldCharType="end"/>
          </w:r>
        </w:p>
      </w:sdtContent>
    </w:sdt>
    <w:p w14:paraId="7F61B51E" w14:textId="77777777" w:rsidR="0095074B" w:rsidRPr="003978DB" w:rsidRDefault="0095074B" w:rsidP="0095074B">
      <w:pPr>
        <w:sectPr w:rsidR="0095074B" w:rsidRPr="003978DB" w:rsidSect="00AE73CC">
          <w:headerReference w:type="first" r:id="rId24"/>
          <w:pgSz w:w="11906" w:h="17338"/>
          <w:pgMar w:top="986" w:right="1417" w:bottom="1417" w:left="1417" w:header="142" w:footer="613" w:gutter="0"/>
          <w:cols w:space="708"/>
          <w:noEndnote/>
          <w:titlePg/>
          <w:docGrid w:linePitch="299"/>
        </w:sectPr>
      </w:pPr>
    </w:p>
    <w:p w14:paraId="25500788" w14:textId="307AD90A" w:rsidR="00AE48F7" w:rsidRPr="002127EE" w:rsidRDefault="00980710" w:rsidP="002127EE">
      <w:pPr>
        <w:pStyle w:val="Nagwek3"/>
        <w:spacing w:after="240"/>
        <w:rPr>
          <w:sz w:val="22"/>
          <w:szCs w:val="22"/>
        </w:rPr>
      </w:pPr>
      <w:bookmarkStart w:id="1" w:name="_Toc233815585"/>
      <w:r w:rsidRPr="003978DB">
        <w:rPr>
          <w:sz w:val="22"/>
          <w:szCs w:val="22"/>
        </w:rPr>
        <w:lastRenderedPageBreak/>
        <w:t>Wykaz skrótów</w:t>
      </w:r>
      <w:bookmarkEnd w:id="0"/>
      <w:bookmarkEnd w:id="1"/>
    </w:p>
    <w:tbl>
      <w:tblPr>
        <w:tblStyle w:val="Tabelasiatki4akcent2"/>
        <w:tblW w:w="9006" w:type="dxa"/>
        <w:tblLook w:val="04A0" w:firstRow="1" w:lastRow="0" w:firstColumn="1" w:lastColumn="0" w:noHBand="0" w:noVBand="1"/>
      </w:tblPr>
      <w:tblGrid>
        <w:gridCol w:w="1553"/>
        <w:gridCol w:w="7453"/>
      </w:tblGrid>
      <w:tr w:rsidR="002127EE" w:rsidRPr="002127EE" w14:paraId="539C7647" w14:textId="77777777" w:rsidTr="002127EE">
        <w:trPr>
          <w:cnfStyle w:val="100000000000" w:firstRow="1" w:lastRow="0" w:firstColumn="0" w:lastColumn="0" w:oddVBand="0" w:evenVBand="0" w:oddHBand="0" w:evenHBand="0" w:firstRowFirstColumn="0" w:firstRowLastColumn="0" w:lastRowFirstColumn="0" w:lastRowLastColumn="0"/>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45005AC4" w14:textId="77777777" w:rsidR="002127EE" w:rsidRPr="002127EE" w:rsidRDefault="002127EE" w:rsidP="002127EE">
            <w:pPr>
              <w:spacing w:before="0" w:line="276" w:lineRule="auto"/>
              <w:jc w:val="center"/>
            </w:pPr>
            <w:r w:rsidRPr="002127EE">
              <w:t>Skrót</w:t>
            </w:r>
          </w:p>
        </w:tc>
        <w:tc>
          <w:tcPr>
            <w:tcW w:w="0" w:type="auto"/>
            <w:vAlign w:val="center"/>
            <w:hideMark/>
          </w:tcPr>
          <w:p w14:paraId="39A6EB45" w14:textId="77777777" w:rsidR="002127EE" w:rsidRPr="002127EE" w:rsidRDefault="002127EE" w:rsidP="002127EE">
            <w:pPr>
              <w:spacing w:before="0" w:line="276" w:lineRule="auto"/>
              <w:jc w:val="center"/>
              <w:cnfStyle w:val="100000000000" w:firstRow="1" w:lastRow="0" w:firstColumn="0" w:lastColumn="0" w:oddVBand="0" w:evenVBand="0" w:oddHBand="0" w:evenHBand="0" w:firstRowFirstColumn="0" w:firstRowLastColumn="0" w:lastRowFirstColumn="0" w:lastRowLastColumn="0"/>
            </w:pPr>
            <w:r w:rsidRPr="002127EE">
              <w:t>Pełna nazwa</w:t>
            </w:r>
          </w:p>
        </w:tc>
      </w:tr>
      <w:tr w:rsidR="002127EE" w:rsidRPr="002127EE" w14:paraId="5CEE25C9" w14:textId="77777777" w:rsidTr="002127EE">
        <w:trPr>
          <w:cnfStyle w:val="000000100000" w:firstRow="0" w:lastRow="0" w:firstColumn="0" w:lastColumn="0" w:oddVBand="0" w:evenVBand="0" w:oddHBand="1" w:evenHBand="0" w:firstRowFirstColumn="0" w:firstRowLastColumn="0" w:lastRowFirstColumn="0" w:lastRowLastColumn="0"/>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3472752F" w14:textId="77777777" w:rsidR="002127EE" w:rsidRPr="002127EE" w:rsidRDefault="002127EE" w:rsidP="002127EE">
            <w:pPr>
              <w:spacing w:before="0" w:line="276" w:lineRule="auto"/>
            </w:pPr>
            <w:r w:rsidRPr="002127EE">
              <w:t>BDL GUS</w:t>
            </w:r>
          </w:p>
        </w:tc>
        <w:tc>
          <w:tcPr>
            <w:tcW w:w="0" w:type="auto"/>
            <w:vAlign w:val="center"/>
            <w:hideMark/>
          </w:tcPr>
          <w:p w14:paraId="26065B6D" w14:textId="77777777" w:rsidR="002127EE" w:rsidRPr="002127EE" w:rsidRDefault="002127EE" w:rsidP="002127EE">
            <w:pPr>
              <w:spacing w:before="0" w:line="276" w:lineRule="auto"/>
              <w:cnfStyle w:val="000000100000" w:firstRow="0" w:lastRow="0" w:firstColumn="0" w:lastColumn="0" w:oddVBand="0" w:evenVBand="0" w:oddHBand="1" w:evenHBand="0" w:firstRowFirstColumn="0" w:firstRowLastColumn="0" w:lastRowFirstColumn="0" w:lastRowLastColumn="0"/>
            </w:pPr>
            <w:r w:rsidRPr="002127EE">
              <w:t>Bank Danych Lokalnych Głównego Urzędu Statystycznego</w:t>
            </w:r>
          </w:p>
        </w:tc>
      </w:tr>
      <w:tr w:rsidR="00942489" w:rsidRPr="002127EE" w14:paraId="01BD2851" w14:textId="77777777" w:rsidTr="002127EE">
        <w:trPr>
          <w:trHeight w:val="444"/>
        </w:trPr>
        <w:tc>
          <w:tcPr>
            <w:cnfStyle w:val="001000000000" w:firstRow="0" w:lastRow="0" w:firstColumn="1" w:lastColumn="0" w:oddVBand="0" w:evenVBand="0" w:oddHBand="0" w:evenHBand="0" w:firstRowFirstColumn="0" w:firstRowLastColumn="0" w:lastRowFirstColumn="0" w:lastRowLastColumn="0"/>
            <w:tcW w:w="0" w:type="auto"/>
            <w:vAlign w:val="center"/>
          </w:tcPr>
          <w:p w14:paraId="038E7B40" w14:textId="7706A6A5" w:rsidR="00942489" w:rsidRPr="002127EE" w:rsidRDefault="00942489" w:rsidP="002127EE">
            <w:pPr>
              <w:spacing w:before="0"/>
            </w:pPr>
            <w:r>
              <w:t>GOK</w:t>
            </w:r>
          </w:p>
        </w:tc>
        <w:tc>
          <w:tcPr>
            <w:tcW w:w="0" w:type="auto"/>
            <w:vAlign w:val="center"/>
          </w:tcPr>
          <w:p w14:paraId="0C1AF888" w14:textId="71AB5334" w:rsidR="00942489" w:rsidRPr="002127EE" w:rsidRDefault="00942489" w:rsidP="002127EE">
            <w:pPr>
              <w:spacing w:before="0"/>
              <w:cnfStyle w:val="000000000000" w:firstRow="0" w:lastRow="0" w:firstColumn="0" w:lastColumn="0" w:oddVBand="0" w:evenVBand="0" w:oddHBand="0" w:evenHBand="0" w:firstRowFirstColumn="0" w:firstRowLastColumn="0" w:lastRowFirstColumn="0" w:lastRowLastColumn="0"/>
            </w:pPr>
            <w:r>
              <w:t>Gminn</w:t>
            </w:r>
            <w:r w:rsidR="004C66F1">
              <w:t>y Ośrodek Kultury</w:t>
            </w:r>
          </w:p>
        </w:tc>
      </w:tr>
      <w:tr w:rsidR="002127EE" w:rsidRPr="002127EE" w14:paraId="75125685" w14:textId="77777777" w:rsidTr="002127EE">
        <w:trPr>
          <w:cnfStyle w:val="000000100000" w:firstRow="0" w:lastRow="0" w:firstColumn="0" w:lastColumn="0" w:oddVBand="0" w:evenVBand="0" w:oddHBand="1" w:evenHBand="0" w:firstRowFirstColumn="0" w:firstRowLastColumn="0" w:lastRowFirstColumn="0" w:lastRowLastColumn="0"/>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CBCB6D1" w14:textId="77777777" w:rsidR="002127EE" w:rsidRPr="002127EE" w:rsidRDefault="002127EE" w:rsidP="002127EE">
            <w:pPr>
              <w:spacing w:before="0" w:line="276" w:lineRule="auto"/>
            </w:pPr>
            <w:r w:rsidRPr="002127EE">
              <w:t>GUS</w:t>
            </w:r>
          </w:p>
        </w:tc>
        <w:tc>
          <w:tcPr>
            <w:tcW w:w="0" w:type="auto"/>
            <w:vAlign w:val="center"/>
            <w:hideMark/>
          </w:tcPr>
          <w:p w14:paraId="4EBE4964" w14:textId="77777777" w:rsidR="002127EE" w:rsidRPr="002127EE" w:rsidRDefault="002127EE" w:rsidP="002127EE">
            <w:pPr>
              <w:spacing w:before="0" w:line="276" w:lineRule="auto"/>
              <w:cnfStyle w:val="000000100000" w:firstRow="0" w:lastRow="0" w:firstColumn="0" w:lastColumn="0" w:oddVBand="0" w:evenVBand="0" w:oddHBand="1" w:evenHBand="0" w:firstRowFirstColumn="0" w:firstRowLastColumn="0" w:lastRowFirstColumn="0" w:lastRowLastColumn="0"/>
            </w:pPr>
            <w:r w:rsidRPr="002127EE">
              <w:t>Główny Urząd Statystyczny</w:t>
            </w:r>
          </w:p>
        </w:tc>
      </w:tr>
      <w:tr w:rsidR="002127EE" w:rsidRPr="002127EE" w14:paraId="52B82EDE" w14:textId="77777777" w:rsidTr="002127EE">
        <w:trPr>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B8E1A4F" w14:textId="77777777" w:rsidR="002127EE" w:rsidRPr="002127EE" w:rsidRDefault="002127EE" w:rsidP="002127EE">
            <w:pPr>
              <w:spacing w:before="0" w:line="276" w:lineRule="auto"/>
            </w:pPr>
            <w:r w:rsidRPr="002127EE">
              <w:t>JST</w:t>
            </w:r>
          </w:p>
        </w:tc>
        <w:tc>
          <w:tcPr>
            <w:tcW w:w="0" w:type="auto"/>
            <w:vAlign w:val="center"/>
            <w:hideMark/>
          </w:tcPr>
          <w:p w14:paraId="75943B69" w14:textId="77777777" w:rsidR="002127EE" w:rsidRPr="002127EE" w:rsidRDefault="002127EE" w:rsidP="002127EE">
            <w:pPr>
              <w:spacing w:before="0" w:line="276" w:lineRule="auto"/>
              <w:cnfStyle w:val="000000000000" w:firstRow="0" w:lastRow="0" w:firstColumn="0" w:lastColumn="0" w:oddVBand="0" w:evenVBand="0" w:oddHBand="0" w:evenHBand="0" w:firstRowFirstColumn="0" w:firstRowLastColumn="0" w:lastRowFirstColumn="0" w:lastRowLastColumn="0"/>
            </w:pPr>
            <w:r w:rsidRPr="002127EE">
              <w:t>Jednostka samorządu terytorialnego</w:t>
            </w:r>
          </w:p>
        </w:tc>
      </w:tr>
      <w:tr w:rsidR="002127EE" w:rsidRPr="002127EE" w14:paraId="0479017E" w14:textId="77777777" w:rsidTr="002127EE">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6FE66BD8" w14:textId="77777777" w:rsidR="002127EE" w:rsidRPr="002127EE" w:rsidRDefault="002127EE" w:rsidP="002127EE">
            <w:pPr>
              <w:spacing w:before="0" w:line="276" w:lineRule="auto"/>
            </w:pPr>
            <w:r w:rsidRPr="002127EE">
              <w:t>MCPS</w:t>
            </w:r>
          </w:p>
        </w:tc>
        <w:tc>
          <w:tcPr>
            <w:tcW w:w="0" w:type="auto"/>
            <w:vAlign w:val="center"/>
            <w:hideMark/>
          </w:tcPr>
          <w:p w14:paraId="75C43D85" w14:textId="77777777" w:rsidR="002127EE" w:rsidRPr="002127EE" w:rsidRDefault="002127EE" w:rsidP="002127EE">
            <w:pPr>
              <w:spacing w:before="0" w:line="276" w:lineRule="auto"/>
              <w:cnfStyle w:val="000000100000" w:firstRow="0" w:lastRow="0" w:firstColumn="0" w:lastColumn="0" w:oddVBand="0" w:evenVBand="0" w:oddHBand="1" w:evenHBand="0" w:firstRowFirstColumn="0" w:firstRowLastColumn="0" w:lastRowFirstColumn="0" w:lastRowLastColumn="0"/>
            </w:pPr>
            <w:r w:rsidRPr="002127EE">
              <w:t>Mazowieckie Centrum Polityki Społecznej</w:t>
            </w:r>
          </w:p>
        </w:tc>
      </w:tr>
      <w:tr w:rsidR="002127EE" w:rsidRPr="002127EE" w14:paraId="4A2BE77A" w14:textId="77777777" w:rsidTr="002127EE">
        <w:trPr>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313B0116" w14:textId="0ED13040" w:rsidR="002127EE" w:rsidRPr="002127EE" w:rsidRDefault="00C17121" w:rsidP="002127EE">
            <w:pPr>
              <w:spacing w:before="0" w:line="276" w:lineRule="auto"/>
            </w:pPr>
            <w:r>
              <w:t>M</w:t>
            </w:r>
            <w:r w:rsidR="002127EE" w:rsidRPr="002127EE">
              <w:t>GOPS</w:t>
            </w:r>
          </w:p>
        </w:tc>
        <w:tc>
          <w:tcPr>
            <w:tcW w:w="0" w:type="auto"/>
            <w:vAlign w:val="center"/>
            <w:hideMark/>
          </w:tcPr>
          <w:p w14:paraId="3FA57951" w14:textId="09A56248" w:rsidR="002127EE" w:rsidRPr="002127EE" w:rsidRDefault="00C17121" w:rsidP="002127EE">
            <w:pPr>
              <w:spacing w:before="0" w:line="276" w:lineRule="auto"/>
              <w:cnfStyle w:val="000000000000" w:firstRow="0" w:lastRow="0" w:firstColumn="0" w:lastColumn="0" w:oddVBand="0" w:evenVBand="0" w:oddHBand="0" w:evenHBand="0" w:firstRowFirstColumn="0" w:firstRowLastColumn="0" w:lastRowFirstColumn="0" w:lastRowLastColumn="0"/>
            </w:pPr>
            <w:r>
              <w:t>Miejsko-</w:t>
            </w:r>
            <w:r w:rsidR="002127EE" w:rsidRPr="002127EE">
              <w:t>Gminny Ośrodek Pomocy Społecznej</w:t>
            </w:r>
          </w:p>
        </w:tc>
      </w:tr>
      <w:tr w:rsidR="002127EE" w:rsidRPr="002127EE" w14:paraId="216CF9BB" w14:textId="77777777" w:rsidTr="002127EE">
        <w:trPr>
          <w:cnfStyle w:val="000000100000" w:firstRow="0" w:lastRow="0" w:firstColumn="0" w:lastColumn="0" w:oddVBand="0" w:evenVBand="0" w:oddHBand="1" w:evenHBand="0" w:firstRowFirstColumn="0" w:firstRowLastColumn="0" w:lastRowFirstColumn="0" w:lastRowLastColumn="0"/>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115BFF00" w14:textId="77777777" w:rsidR="002127EE" w:rsidRPr="002127EE" w:rsidRDefault="002127EE" w:rsidP="002127EE">
            <w:pPr>
              <w:spacing w:before="0" w:line="276" w:lineRule="auto"/>
            </w:pPr>
            <w:proofErr w:type="spellStart"/>
            <w:r w:rsidRPr="002127EE">
              <w:t>MRPiPS</w:t>
            </w:r>
            <w:proofErr w:type="spellEnd"/>
          </w:p>
        </w:tc>
        <w:tc>
          <w:tcPr>
            <w:tcW w:w="0" w:type="auto"/>
            <w:vAlign w:val="center"/>
            <w:hideMark/>
          </w:tcPr>
          <w:p w14:paraId="11526803" w14:textId="77777777" w:rsidR="002127EE" w:rsidRPr="002127EE" w:rsidRDefault="002127EE" w:rsidP="002127EE">
            <w:pPr>
              <w:spacing w:before="0" w:line="276" w:lineRule="auto"/>
              <w:cnfStyle w:val="000000100000" w:firstRow="0" w:lastRow="0" w:firstColumn="0" w:lastColumn="0" w:oddVBand="0" w:evenVBand="0" w:oddHBand="1" w:evenHBand="0" w:firstRowFirstColumn="0" w:firstRowLastColumn="0" w:lastRowFirstColumn="0" w:lastRowLastColumn="0"/>
            </w:pPr>
            <w:r w:rsidRPr="002127EE">
              <w:t>Ministerstwo Rodziny, Pracy i Polityki Społecznej</w:t>
            </w:r>
          </w:p>
        </w:tc>
      </w:tr>
      <w:tr w:rsidR="002127EE" w:rsidRPr="002127EE" w14:paraId="709CDACB" w14:textId="77777777" w:rsidTr="002127EE">
        <w:trPr>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6CB54F13" w14:textId="77777777" w:rsidR="002127EE" w:rsidRPr="002127EE" w:rsidRDefault="002127EE" w:rsidP="002127EE">
            <w:pPr>
              <w:spacing w:before="0" w:line="276" w:lineRule="auto"/>
            </w:pPr>
            <w:r w:rsidRPr="002127EE">
              <w:t>NGO</w:t>
            </w:r>
          </w:p>
        </w:tc>
        <w:tc>
          <w:tcPr>
            <w:tcW w:w="0" w:type="auto"/>
            <w:vAlign w:val="center"/>
            <w:hideMark/>
          </w:tcPr>
          <w:p w14:paraId="02A78B6F" w14:textId="77777777" w:rsidR="002127EE" w:rsidRPr="002127EE" w:rsidRDefault="002127EE" w:rsidP="002127EE">
            <w:pPr>
              <w:spacing w:before="0" w:line="276" w:lineRule="auto"/>
              <w:cnfStyle w:val="000000000000" w:firstRow="0" w:lastRow="0" w:firstColumn="0" w:lastColumn="0" w:oddVBand="0" w:evenVBand="0" w:oddHBand="0" w:evenHBand="0" w:firstRowFirstColumn="0" w:firstRowLastColumn="0" w:lastRowFirstColumn="0" w:lastRowLastColumn="0"/>
            </w:pPr>
            <w:r w:rsidRPr="002127EE">
              <w:t>Organizacja pozarządowa</w:t>
            </w:r>
          </w:p>
        </w:tc>
      </w:tr>
      <w:tr w:rsidR="002127EE" w:rsidRPr="002127EE" w14:paraId="1BC2F3FF" w14:textId="77777777" w:rsidTr="002127EE">
        <w:trPr>
          <w:cnfStyle w:val="000000100000" w:firstRow="0" w:lastRow="0" w:firstColumn="0" w:lastColumn="0" w:oddVBand="0" w:evenVBand="0" w:oddHBand="1" w:evenHBand="0" w:firstRowFirstColumn="0" w:firstRowLastColumn="0" w:lastRowFirstColumn="0" w:lastRowLastColumn="0"/>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4C8283CD" w14:textId="77777777" w:rsidR="002127EE" w:rsidRPr="002127EE" w:rsidRDefault="002127EE" w:rsidP="002127EE">
            <w:pPr>
              <w:spacing w:before="0" w:line="276" w:lineRule="auto"/>
            </w:pPr>
            <w:r w:rsidRPr="002127EE">
              <w:t>NSP 2021</w:t>
            </w:r>
          </w:p>
        </w:tc>
        <w:tc>
          <w:tcPr>
            <w:tcW w:w="0" w:type="auto"/>
            <w:vAlign w:val="center"/>
            <w:hideMark/>
          </w:tcPr>
          <w:p w14:paraId="46072929" w14:textId="77777777" w:rsidR="002127EE" w:rsidRPr="002127EE" w:rsidRDefault="002127EE" w:rsidP="002127EE">
            <w:pPr>
              <w:spacing w:before="0" w:line="276" w:lineRule="auto"/>
              <w:cnfStyle w:val="000000100000" w:firstRow="0" w:lastRow="0" w:firstColumn="0" w:lastColumn="0" w:oddVBand="0" w:evenVBand="0" w:oddHBand="1" w:evenHBand="0" w:firstRowFirstColumn="0" w:firstRowLastColumn="0" w:lastRowFirstColumn="0" w:lastRowLastColumn="0"/>
            </w:pPr>
            <w:r w:rsidRPr="002127EE">
              <w:t>Narodowy Spis Powszechny 2021</w:t>
            </w:r>
          </w:p>
        </w:tc>
      </w:tr>
      <w:tr w:rsidR="002127EE" w:rsidRPr="002127EE" w14:paraId="4AE37AA3" w14:textId="77777777" w:rsidTr="002127EE">
        <w:trPr>
          <w:trHeight w:val="45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F7D7424" w14:textId="77777777" w:rsidR="002127EE" w:rsidRPr="002127EE" w:rsidRDefault="002127EE" w:rsidP="002127EE">
            <w:pPr>
              <w:spacing w:before="0" w:line="276" w:lineRule="auto"/>
            </w:pPr>
            <w:r w:rsidRPr="002127EE">
              <w:t>PCPR</w:t>
            </w:r>
          </w:p>
        </w:tc>
        <w:tc>
          <w:tcPr>
            <w:tcW w:w="0" w:type="auto"/>
            <w:vAlign w:val="center"/>
            <w:hideMark/>
          </w:tcPr>
          <w:p w14:paraId="6ADD67C9" w14:textId="77777777" w:rsidR="002127EE" w:rsidRPr="002127EE" w:rsidRDefault="002127EE" w:rsidP="002127EE">
            <w:pPr>
              <w:spacing w:before="0" w:line="276" w:lineRule="auto"/>
              <w:cnfStyle w:val="000000000000" w:firstRow="0" w:lastRow="0" w:firstColumn="0" w:lastColumn="0" w:oddVBand="0" w:evenVBand="0" w:oddHBand="0" w:evenHBand="0" w:firstRowFirstColumn="0" w:firstRowLastColumn="0" w:lastRowFirstColumn="0" w:lastRowLastColumn="0"/>
            </w:pPr>
            <w:r w:rsidRPr="002127EE">
              <w:t>Powiatowe Centrum Pomocy Rodzinie</w:t>
            </w:r>
          </w:p>
        </w:tc>
      </w:tr>
      <w:tr w:rsidR="002127EE" w:rsidRPr="002127EE" w14:paraId="620A8F1C" w14:textId="77777777" w:rsidTr="002127EE">
        <w:trPr>
          <w:cnfStyle w:val="000000100000" w:firstRow="0" w:lastRow="0" w:firstColumn="0" w:lastColumn="0" w:oddVBand="0" w:evenVBand="0" w:oddHBand="1" w:evenHBand="0" w:firstRowFirstColumn="0" w:firstRowLastColumn="0" w:lastRowFirstColumn="0" w:lastRowLastColumn="0"/>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19E6ACE3" w14:textId="77777777" w:rsidR="002127EE" w:rsidRPr="002127EE" w:rsidRDefault="002127EE" w:rsidP="002127EE">
            <w:pPr>
              <w:spacing w:before="0" w:line="276" w:lineRule="auto"/>
            </w:pPr>
            <w:r w:rsidRPr="002127EE">
              <w:t>ŚDS</w:t>
            </w:r>
          </w:p>
        </w:tc>
        <w:tc>
          <w:tcPr>
            <w:tcW w:w="0" w:type="auto"/>
            <w:vAlign w:val="center"/>
            <w:hideMark/>
          </w:tcPr>
          <w:p w14:paraId="41833810" w14:textId="77777777" w:rsidR="002127EE" w:rsidRPr="002127EE" w:rsidRDefault="002127EE" w:rsidP="002127EE">
            <w:pPr>
              <w:spacing w:before="0" w:line="276" w:lineRule="auto"/>
              <w:cnfStyle w:val="000000100000" w:firstRow="0" w:lastRow="0" w:firstColumn="0" w:lastColumn="0" w:oddVBand="0" w:evenVBand="0" w:oddHBand="1" w:evenHBand="0" w:firstRowFirstColumn="0" w:firstRowLastColumn="0" w:lastRowFirstColumn="0" w:lastRowLastColumn="0"/>
            </w:pPr>
            <w:r w:rsidRPr="002127EE">
              <w:t>Środowiskowy Dom Samopomocy</w:t>
            </w:r>
          </w:p>
        </w:tc>
      </w:tr>
      <w:tr w:rsidR="002127EE" w:rsidRPr="002127EE" w14:paraId="60AE00D5" w14:textId="77777777" w:rsidTr="002127EE">
        <w:trPr>
          <w:trHeight w:val="444"/>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5B8C647" w14:textId="77777777" w:rsidR="002127EE" w:rsidRPr="002127EE" w:rsidRDefault="002127EE" w:rsidP="002127EE">
            <w:pPr>
              <w:spacing w:before="0" w:line="276" w:lineRule="auto"/>
            </w:pPr>
            <w:r w:rsidRPr="002127EE">
              <w:t>WTZ</w:t>
            </w:r>
          </w:p>
        </w:tc>
        <w:tc>
          <w:tcPr>
            <w:tcW w:w="0" w:type="auto"/>
            <w:vAlign w:val="center"/>
            <w:hideMark/>
          </w:tcPr>
          <w:p w14:paraId="2C9B663D" w14:textId="77777777" w:rsidR="002127EE" w:rsidRPr="002127EE" w:rsidRDefault="002127EE" w:rsidP="002127EE">
            <w:pPr>
              <w:spacing w:before="0" w:line="276" w:lineRule="auto"/>
              <w:cnfStyle w:val="000000000000" w:firstRow="0" w:lastRow="0" w:firstColumn="0" w:lastColumn="0" w:oddVBand="0" w:evenVBand="0" w:oddHBand="0" w:evenHBand="0" w:firstRowFirstColumn="0" w:firstRowLastColumn="0" w:lastRowFirstColumn="0" w:lastRowLastColumn="0"/>
            </w:pPr>
            <w:r w:rsidRPr="002127EE">
              <w:t>Warsztaty Terapii Zajęciowej</w:t>
            </w:r>
          </w:p>
        </w:tc>
      </w:tr>
    </w:tbl>
    <w:p w14:paraId="27DC982C" w14:textId="06ADD757" w:rsidR="002127EE" w:rsidRPr="003E18A4" w:rsidRDefault="002127EE" w:rsidP="00980710">
      <w:pPr>
        <w:sectPr w:rsidR="002127EE" w:rsidRPr="003E18A4" w:rsidSect="00AE73CC">
          <w:pgSz w:w="11906" w:h="17338"/>
          <w:pgMar w:top="986" w:right="1417" w:bottom="1417" w:left="1417" w:header="142" w:footer="613" w:gutter="0"/>
          <w:cols w:space="708"/>
          <w:noEndnote/>
          <w:titlePg/>
          <w:docGrid w:linePitch="299"/>
        </w:sectPr>
      </w:pPr>
    </w:p>
    <w:p w14:paraId="1F04002C" w14:textId="4CFE5834" w:rsidR="005809EB" w:rsidRPr="003978DB" w:rsidRDefault="00233010" w:rsidP="007E2682">
      <w:pPr>
        <w:pStyle w:val="Nagwek1"/>
        <w:spacing w:after="240"/>
      </w:pPr>
      <w:bookmarkStart w:id="2" w:name="_Toc171945287"/>
      <w:bookmarkStart w:id="3" w:name="_Toc233815586"/>
      <w:r w:rsidRPr="003978DB">
        <w:lastRenderedPageBreak/>
        <w:t>W</w:t>
      </w:r>
      <w:r w:rsidR="007E2682" w:rsidRPr="003978DB">
        <w:t>stęp</w:t>
      </w:r>
      <w:bookmarkEnd w:id="2"/>
      <w:bookmarkEnd w:id="3"/>
    </w:p>
    <w:p w14:paraId="3B73EF38" w14:textId="0B8340A8" w:rsidR="00AD5675" w:rsidRPr="00932369" w:rsidRDefault="00AD5675" w:rsidP="00AD5675">
      <w:pPr>
        <w:pStyle w:val="NormalnyWeb"/>
        <w:spacing w:line="276" w:lineRule="auto"/>
        <w:jc w:val="both"/>
        <w:rPr>
          <w:rFonts w:ascii="Lato" w:hAnsi="Lato"/>
          <w:sz w:val="20"/>
          <w:szCs w:val="20"/>
        </w:rPr>
      </w:pPr>
      <w:r w:rsidRPr="00841D4C">
        <w:rPr>
          <w:rFonts w:ascii="Lato" w:hAnsi="Lato"/>
          <w:sz w:val="20"/>
          <w:szCs w:val="20"/>
        </w:rPr>
        <w:t>Niniejszy Lokalny Plan Deinstytucjonalizacji Usług Społecznych na lata 2026</w:t>
      </w:r>
      <w:r>
        <w:rPr>
          <w:rFonts w:ascii="Lato" w:hAnsi="Lato"/>
          <w:sz w:val="20"/>
          <w:szCs w:val="20"/>
        </w:rPr>
        <w:t>-</w:t>
      </w:r>
      <w:r w:rsidRPr="00841D4C">
        <w:rPr>
          <w:rFonts w:ascii="Lato" w:hAnsi="Lato"/>
          <w:sz w:val="20"/>
          <w:szCs w:val="20"/>
        </w:rPr>
        <w:t>20</w:t>
      </w:r>
      <w:r w:rsidR="00E939D0">
        <w:rPr>
          <w:rFonts w:ascii="Lato" w:hAnsi="Lato"/>
          <w:sz w:val="20"/>
          <w:szCs w:val="20"/>
        </w:rPr>
        <w:t>30</w:t>
      </w:r>
      <w:r w:rsidRPr="00841D4C">
        <w:rPr>
          <w:rFonts w:ascii="Lato" w:hAnsi="Lato"/>
          <w:sz w:val="20"/>
          <w:szCs w:val="20"/>
        </w:rPr>
        <w:t xml:space="preserve"> stanowi odpowiedź na </w:t>
      </w:r>
      <w:r w:rsidRPr="00932369">
        <w:rPr>
          <w:rFonts w:ascii="Lato" w:hAnsi="Lato"/>
          <w:sz w:val="20"/>
          <w:szCs w:val="20"/>
        </w:rPr>
        <w:t>zmieniające się potrzeby mieszkańców gminy, wyzwania społeczno-demograficzne oraz ewolucję podejścia do prowadzenia polityki społecznej.</w:t>
      </w:r>
    </w:p>
    <w:p w14:paraId="69AD0C63" w14:textId="50709DD5" w:rsidR="00AD5675" w:rsidRPr="00932369" w:rsidRDefault="00AD5675" w:rsidP="00AD5675">
      <w:pPr>
        <w:pStyle w:val="NormalnyWeb"/>
        <w:spacing w:line="276" w:lineRule="auto"/>
        <w:jc w:val="both"/>
        <w:rPr>
          <w:rFonts w:ascii="Lato" w:hAnsi="Lato"/>
          <w:sz w:val="20"/>
          <w:szCs w:val="20"/>
        </w:rPr>
      </w:pPr>
      <w:r w:rsidRPr="00932369">
        <w:rPr>
          <w:rFonts w:ascii="Lato" w:hAnsi="Lato"/>
          <w:sz w:val="20"/>
          <w:szCs w:val="20"/>
        </w:rPr>
        <w:t>Przez wiele lat wsparcie z pomocy społecznej kierowane było głównie do osób zagrożonych wykluczeniem i znajdujących się w trudnej sytuacji życiowej</w:t>
      </w:r>
      <w:r w:rsidR="00AA6E22">
        <w:rPr>
          <w:rFonts w:ascii="Lato" w:hAnsi="Lato"/>
          <w:sz w:val="20"/>
          <w:szCs w:val="20"/>
        </w:rPr>
        <w:t>.</w:t>
      </w:r>
      <w:r w:rsidRPr="00932369">
        <w:rPr>
          <w:rFonts w:ascii="Lato" w:hAnsi="Lato"/>
          <w:sz w:val="20"/>
          <w:szCs w:val="20"/>
        </w:rPr>
        <w:t xml:space="preserve"> Obecnie obserwujemy zmianę w</w:t>
      </w:r>
      <w:r>
        <w:rPr>
          <w:rFonts w:ascii="Lato" w:hAnsi="Lato"/>
          <w:sz w:val="20"/>
          <w:szCs w:val="20"/>
        </w:rPr>
        <w:t> </w:t>
      </w:r>
      <w:r w:rsidRPr="00932369">
        <w:rPr>
          <w:rFonts w:ascii="Lato" w:hAnsi="Lato"/>
          <w:sz w:val="20"/>
          <w:szCs w:val="20"/>
        </w:rPr>
        <w:t>prowadzeniu polityki społecznej i rozszerzanie zakresu jej oddziaływania na wszystkich mieszkańców lokalnych społeczności. Realizacja</w:t>
      </w:r>
      <w:r>
        <w:rPr>
          <w:rFonts w:ascii="Lato" w:hAnsi="Lato"/>
          <w:sz w:val="20"/>
          <w:szCs w:val="20"/>
        </w:rPr>
        <w:t xml:space="preserve"> </w:t>
      </w:r>
      <w:r w:rsidRPr="00932369">
        <w:rPr>
          <w:rFonts w:ascii="Lato" w:hAnsi="Lato"/>
          <w:sz w:val="20"/>
          <w:szCs w:val="20"/>
        </w:rPr>
        <w:t>celów</w:t>
      </w:r>
      <w:r>
        <w:rPr>
          <w:rFonts w:ascii="Lato" w:hAnsi="Lato"/>
          <w:sz w:val="20"/>
          <w:szCs w:val="20"/>
        </w:rPr>
        <w:t xml:space="preserve"> nowej polityki społecznej</w:t>
      </w:r>
      <w:r w:rsidRPr="00932369">
        <w:rPr>
          <w:rFonts w:ascii="Lato" w:hAnsi="Lato"/>
          <w:sz w:val="20"/>
          <w:szCs w:val="20"/>
        </w:rPr>
        <w:t xml:space="preserve"> wymaga integracji działań różnych systemów, takich jak pomoc społeczna, ochrona zdrowia</w:t>
      </w:r>
      <w:r>
        <w:rPr>
          <w:rFonts w:ascii="Lato" w:hAnsi="Lato"/>
          <w:sz w:val="20"/>
          <w:szCs w:val="20"/>
        </w:rPr>
        <w:t>,</w:t>
      </w:r>
      <w:r w:rsidRPr="00932369">
        <w:rPr>
          <w:rFonts w:ascii="Lato" w:hAnsi="Lato"/>
          <w:sz w:val="20"/>
          <w:szCs w:val="20"/>
        </w:rPr>
        <w:t xml:space="preserve"> edukacja</w:t>
      </w:r>
      <w:r>
        <w:rPr>
          <w:rFonts w:ascii="Lato" w:hAnsi="Lato"/>
          <w:sz w:val="20"/>
          <w:szCs w:val="20"/>
        </w:rPr>
        <w:t xml:space="preserve"> czy ekonomia społeczna</w:t>
      </w:r>
      <w:r w:rsidRPr="00932369">
        <w:rPr>
          <w:rFonts w:ascii="Lato" w:hAnsi="Lato"/>
          <w:sz w:val="20"/>
          <w:szCs w:val="20"/>
        </w:rPr>
        <w:t xml:space="preserve"> oraz planowania opartego na diagnozie potrzeb. Kluczowym założeniem Planu jest rozwój usług świadczonych w miejscu zamieszkania jako uzupełnienia dla opieki instytucjonalnej, przy jednoczesnym zachowaniu możliwości wyboru najbardziej odpowiedniej formy wsparcia przez mieszkańców.</w:t>
      </w:r>
    </w:p>
    <w:p w14:paraId="2EC11206" w14:textId="77777777" w:rsidR="00AD5675" w:rsidRPr="00841D4C" w:rsidRDefault="00AD5675" w:rsidP="00AD5675">
      <w:pPr>
        <w:pStyle w:val="NormalnyWeb"/>
        <w:spacing w:line="276" w:lineRule="auto"/>
        <w:jc w:val="both"/>
        <w:rPr>
          <w:rFonts w:ascii="Lato" w:hAnsi="Lato"/>
          <w:sz w:val="20"/>
          <w:szCs w:val="20"/>
        </w:rPr>
      </w:pPr>
      <w:r w:rsidRPr="00841D4C">
        <w:rPr>
          <w:rFonts w:ascii="Lato" w:hAnsi="Lato"/>
          <w:sz w:val="20"/>
          <w:szCs w:val="20"/>
        </w:rPr>
        <w:t>Plan odpowiada na zdiagnozowane wyzwania, w szczególności związane ze starzeniem się społeczeństwa oraz rosnącym zapotrzebowaniem na usługi wspierające codzienne funkcjonowanie. Uwzględnia również potrzeby dzieci i rodzin, osób z niepełnosprawnościami, osób w kryzysie zdrowia psychicznego oraz osób w kryzysie bezdomności.</w:t>
      </w:r>
    </w:p>
    <w:p w14:paraId="3FDD44C6" w14:textId="77777777" w:rsidR="00AD5675" w:rsidRPr="00841D4C" w:rsidRDefault="00AD5675" w:rsidP="00AD5675">
      <w:pPr>
        <w:pStyle w:val="Nagwek3"/>
        <w:jc w:val="both"/>
      </w:pPr>
      <w:bookmarkStart w:id="4" w:name="_Toc233815587"/>
      <w:r w:rsidRPr="00841D4C">
        <w:t>Koncepcja opracowania Planu</w:t>
      </w:r>
      <w:bookmarkEnd w:id="4"/>
    </w:p>
    <w:p w14:paraId="26A43C8B" w14:textId="67CAEC40" w:rsidR="00AD5675" w:rsidRPr="00437D09" w:rsidRDefault="00AD5675" w:rsidP="00AD5675">
      <w:pPr>
        <w:pStyle w:val="NormalnyWeb"/>
        <w:spacing w:line="276" w:lineRule="auto"/>
        <w:jc w:val="both"/>
        <w:rPr>
          <w:rFonts w:ascii="Lato" w:hAnsi="Lato"/>
          <w:sz w:val="20"/>
          <w:szCs w:val="20"/>
        </w:rPr>
      </w:pPr>
      <w:r w:rsidRPr="00841D4C">
        <w:rPr>
          <w:rFonts w:ascii="Lato" w:hAnsi="Lato"/>
          <w:sz w:val="20"/>
          <w:szCs w:val="20"/>
        </w:rPr>
        <w:t xml:space="preserve">Plan został opracowany przez </w:t>
      </w:r>
      <w:r w:rsidRPr="00437D09">
        <w:rPr>
          <w:rFonts w:ascii="Lato" w:hAnsi="Lato"/>
          <w:sz w:val="20"/>
          <w:szCs w:val="20"/>
        </w:rPr>
        <w:t>pracowników</w:t>
      </w:r>
      <w:r w:rsidR="00311AD8" w:rsidRPr="00437D09">
        <w:rPr>
          <w:rFonts w:ascii="Lato" w:hAnsi="Lato"/>
          <w:sz w:val="20"/>
          <w:szCs w:val="20"/>
        </w:rPr>
        <w:t xml:space="preserve"> </w:t>
      </w:r>
      <w:r w:rsidR="00E939D0">
        <w:rPr>
          <w:rFonts w:ascii="Lato" w:hAnsi="Lato"/>
          <w:sz w:val="20"/>
          <w:szCs w:val="20"/>
        </w:rPr>
        <w:t>Miejsko-</w:t>
      </w:r>
      <w:r w:rsidR="00311AD8" w:rsidRPr="00437D09">
        <w:rPr>
          <w:rFonts w:ascii="Lato" w:hAnsi="Lato"/>
          <w:sz w:val="20"/>
          <w:szCs w:val="20"/>
        </w:rPr>
        <w:t>Gminnego</w:t>
      </w:r>
      <w:r w:rsidRPr="00437D09">
        <w:rPr>
          <w:rFonts w:ascii="Lato" w:hAnsi="Lato"/>
          <w:sz w:val="20"/>
          <w:szCs w:val="20"/>
        </w:rPr>
        <w:t xml:space="preserve"> Ośrodka Pomocy Społecznej we współpracy z ekspertami zewnętrznymi. Podstawą jego przygotowania była diagnoza lokalnych potrzeb oraz analiza dokumentów strategicznych na poziomie krajowym, regionalnym i lokalnym, w tym Strategii rozwoju usług społecznych, Regionalnego Planu Rozwoju Usług Społecznych i Deinstytucjonalizacji dla Województwa Mazowieckiego oraz dokumentów powiatowych i gminnych.</w:t>
      </w:r>
    </w:p>
    <w:p w14:paraId="05B36775" w14:textId="77777777" w:rsidR="00AD5675" w:rsidRPr="00437D09" w:rsidRDefault="00AD5675" w:rsidP="00AD5675">
      <w:pPr>
        <w:pStyle w:val="NormalnyWeb"/>
        <w:spacing w:line="276" w:lineRule="auto"/>
        <w:jc w:val="both"/>
        <w:rPr>
          <w:rFonts w:ascii="Lato" w:hAnsi="Lato"/>
          <w:sz w:val="20"/>
          <w:szCs w:val="20"/>
        </w:rPr>
      </w:pPr>
      <w:r w:rsidRPr="00437D09">
        <w:rPr>
          <w:rFonts w:ascii="Lato" w:hAnsi="Lato"/>
          <w:sz w:val="20"/>
          <w:szCs w:val="20"/>
        </w:rPr>
        <w:t>Dokument składa się z części diagnostycznej i wdrożeniowej. Pierwsza obejmuje analizę sytuacji społecznej, identyfikację problemów oraz inwentaryzację zasobów lokalnych. Druga zawiera kierunki działań w kluczowych obszarach wsparcia, analizę kosztów oraz system monitorowania i oceny realizacji Planu.</w:t>
      </w:r>
    </w:p>
    <w:p w14:paraId="0FB09366" w14:textId="06018113" w:rsidR="003E25C9" w:rsidRPr="00437D09" w:rsidRDefault="00AD5675" w:rsidP="00AD5675">
      <w:pPr>
        <w:pStyle w:val="NormalnyWeb"/>
        <w:spacing w:line="276" w:lineRule="auto"/>
        <w:jc w:val="both"/>
        <w:rPr>
          <w:rFonts w:ascii="Lato" w:hAnsi="Lato"/>
          <w:sz w:val="20"/>
          <w:szCs w:val="20"/>
        </w:rPr>
      </w:pPr>
      <w:r w:rsidRPr="00437D09">
        <w:rPr>
          <w:rFonts w:ascii="Lato" w:hAnsi="Lato"/>
          <w:sz w:val="20"/>
          <w:szCs w:val="20"/>
        </w:rPr>
        <w:t>W procesie opracowania dokumentu uwzględniono również wnioski z warsztatów diagnostyczno-strategicznych</w:t>
      </w:r>
      <w:r w:rsidR="00311AD8" w:rsidRPr="00437D09">
        <w:rPr>
          <w:rFonts w:ascii="Lato" w:hAnsi="Lato"/>
          <w:sz w:val="20"/>
          <w:szCs w:val="20"/>
        </w:rPr>
        <w:t xml:space="preserve">. </w:t>
      </w:r>
      <w:r w:rsidR="003E25C9" w:rsidRPr="00437D09">
        <w:rPr>
          <w:rFonts w:ascii="Lato" w:hAnsi="Lato"/>
          <w:sz w:val="20"/>
          <w:szCs w:val="20"/>
        </w:rPr>
        <w:t xml:space="preserve">Warsztaty w Jadowie zostały przeprowadzone z przedstawicielkami </w:t>
      </w:r>
      <w:r w:rsidR="00E939D0">
        <w:rPr>
          <w:rFonts w:ascii="Lato" w:hAnsi="Lato"/>
          <w:sz w:val="20"/>
          <w:szCs w:val="20"/>
        </w:rPr>
        <w:t>M</w:t>
      </w:r>
      <w:r w:rsidR="003E25C9" w:rsidRPr="00437D09">
        <w:rPr>
          <w:rFonts w:ascii="Lato" w:hAnsi="Lato"/>
          <w:sz w:val="20"/>
          <w:szCs w:val="20"/>
        </w:rPr>
        <w:t xml:space="preserve">GOPS. Miały one formę „burzy mózgów”. Pracowaliśmy nad uszczegółowieniem diagnozy i określeniem obecnych </w:t>
      </w:r>
      <w:r w:rsidR="00437D09" w:rsidRPr="00437D09">
        <w:rPr>
          <w:rFonts w:ascii="Lato" w:hAnsi="Lato"/>
          <w:sz w:val="20"/>
          <w:szCs w:val="20"/>
        </w:rPr>
        <w:br/>
      </w:r>
      <w:r w:rsidR="003E25C9" w:rsidRPr="00437D09">
        <w:rPr>
          <w:rFonts w:ascii="Lato" w:hAnsi="Lato"/>
          <w:sz w:val="20"/>
          <w:szCs w:val="20"/>
        </w:rPr>
        <w:t>i potencjalnych usług dla osób starszych</w:t>
      </w:r>
      <w:r w:rsidR="00AA6E22">
        <w:rPr>
          <w:rFonts w:ascii="Lato" w:hAnsi="Lato"/>
          <w:sz w:val="20"/>
          <w:szCs w:val="20"/>
        </w:rPr>
        <w:t>,</w:t>
      </w:r>
      <w:r w:rsidR="003E25C9" w:rsidRPr="00437D09">
        <w:rPr>
          <w:rFonts w:ascii="Lato" w:hAnsi="Lato"/>
          <w:sz w:val="20"/>
          <w:szCs w:val="20"/>
        </w:rPr>
        <w:t xml:space="preserve"> rodziny i dzieci</w:t>
      </w:r>
      <w:r w:rsidR="00AA6E22">
        <w:rPr>
          <w:rFonts w:ascii="Lato" w:hAnsi="Lato"/>
          <w:sz w:val="20"/>
          <w:szCs w:val="20"/>
        </w:rPr>
        <w:t>,</w:t>
      </w:r>
      <w:r w:rsidR="003E25C9" w:rsidRPr="00437D09">
        <w:rPr>
          <w:rFonts w:ascii="Lato" w:hAnsi="Lato"/>
          <w:sz w:val="20"/>
          <w:szCs w:val="20"/>
        </w:rPr>
        <w:t xml:space="preserve"> osób z niepełnosprawnościami i osób w kryzysie zdrowia psychicznego.</w:t>
      </w:r>
      <w:r w:rsidR="00311AD8" w:rsidRPr="00437D09">
        <w:rPr>
          <w:rFonts w:ascii="Lato" w:hAnsi="Lato"/>
          <w:sz w:val="20"/>
          <w:szCs w:val="20"/>
        </w:rPr>
        <w:t xml:space="preserve"> Spotkanie to pozwoliło na identyfikację najważniejszych potrzeb oraz kierunków rozwoju usług społecznych w gminie.</w:t>
      </w:r>
    </w:p>
    <w:p w14:paraId="37EADBF3" w14:textId="342FDEAC" w:rsidR="00AD5675" w:rsidRDefault="00AD5675" w:rsidP="00AD5675">
      <w:pPr>
        <w:pStyle w:val="NormalnyWeb"/>
        <w:spacing w:line="276" w:lineRule="auto"/>
        <w:jc w:val="both"/>
        <w:rPr>
          <w:rFonts w:ascii="Lato" w:hAnsi="Lato"/>
          <w:sz w:val="20"/>
          <w:szCs w:val="20"/>
        </w:rPr>
        <w:sectPr w:rsidR="00AD5675" w:rsidSect="00AD5675">
          <w:pgSz w:w="11906" w:h="17338"/>
          <w:pgMar w:top="986" w:right="1417" w:bottom="1417" w:left="1417" w:header="142" w:footer="613" w:gutter="0"/>
          <w:cols w:space="708"/>
          <w:noEndnote/>
          <w:titlePg/>
          <w:docGrid w:linePitch="299"/>
        </w:sectPr>
      </w:pPr>
      <w:r w:rsidRPr="00437D09">
        <w:rPr>
          <w:rFonts w:ascii="Lato" w:hAnsi="Lato"/>
          <w:sz w:val="20"/>
          <w:szCs w:val="20"/>
        </w:rPr>
        <w:t>Realizacja Planu ma na celu rozwój dostępnych i zintegrowanych usług środowiskowych, wzmocnienie lokalnego systemu wsparcia, a w konsekwencji poprawę jakości życia mieszkańców gminy,</w:t>
      </w:r>
      <w:r w:rsidR="00437D09" w:rsidRPr="00437D09">
        <w:rPr>
          <w:rFonts w:ascii="Lato" w:hAnsi="Lato"/>
          <w:sz w:val="20"/>
          <w:szCs w:val="20"/>
        </w:rPr>
        <w:t xml:space="preserve"> </w:t>
      </w:r>
      <w:r w:rsidRPr="00437D09">
        <w:rPr>
          <w:rFonts w:ascii="Lato" w:hAnsi="Lato"/>
          <w:sz w:val="20"/>
          <w:szCs w:val="20"/>
        </w:rPr>
        <w:t>ze szczególnym uwzględnieniem osób starszych, osób z niepełnosprawnościami, osób w kryzysie zdrowia psychicznego, rodzin z dziećmi oraz osób w kryzysie bezdomności</w:t>
      </w:r>
      <w:r w:rsidR="006B13D4" w:rsidRPr="00437D09">
        <w:rPr>
          <w:rFonts w:ascii="Lato" w:hAnsi="Lato"/>
          <w:sz w:val="20"/>
          <w:szCs w:val="20"/>
        </w:rPr>
        <w:t>.</w:t>
      </w:r>
    </w:p>
    <w:p w14:paraId="1F43CB1A" w14:textId="77777777" w:rsidR="00C27075" w:rsidRDefault="0095011E" w:rsidP="000D13DB">
      <w:pPr>
        <w:pStyle w:val="Nagwek1"/>
        <w:spacing w:after="240"/>
      </w:pPr>
      <w:bookmarkStart w:id="5" w:name="_Toc171945288"/>
      <w:bookmarkStart w:id="6" w:name="_Toc233815588"/>
      <w:r w:rsidRPr="003978DB">
        <w:lastRenderedPageBreak/>
        <w:t xml:space="preserve">Uwarunkowania wynikające z dokumentów </w:t>
      </w:r>
      <w:r w:rsidR="001E429A" w:rsidRPr="003978DB">
        <w:t>strategicznych i programowych</w:t>
      </w:r>
      <w:bookmarkEnd w:id="5"/>
      <w:bookmarkEnd w:id="6"/>
    </w:p>
    <w:p w14:paraId="0D6E99E5" w14:textId="77777777" w:rsidR="008E2FA7" w:rsidRPr="002F5090" w:rsidRDefault="008E2FA7" w:rsidP="008E2FA7">
      <w:pPr>
        <w:jc w:val="both"/>
      </w:pPr>
      <w:r w:rsidRPr="002F5090">
        <w:t>Powiązanie celów strategicznych gminy z dokumentami krajowymi i regionalnymi jest istotne dla zapewnienia spójności działań rozwojowych oraz efektywnego wykorzystania dostępnych zasobów. Umożliwia to lepsze dostosowanie lokalnych inicjatyw do priorytetów krajowych i wojewódzkich, co sprzyja zwiększeniu skuteczności podejmowanych działań oraz ułatwia pozyskiwanie środków zewnętrznych.</w:t>
      </w:r>
    </w:p>
    <w:p w14:paraId="6712A80D" w14:textId="51D7FC47" w:rsidR="008E2FA7" w:rsidRPr="002F5090" w:rsidRDefault="008E2FA7" w:rsidP="008E2FA7">
      <w:pPr>
        <w:jc w:val="both"/>
      </w:pPr>
      <w:r w:rsidRPr="002F5090">
        <w:t xml:space="preserve">Poniższa </w:t>
      </w:r>
      <w:r w:rsidRPr="00AC4FBB">
        <w:rPr>
          <w:b/>
          <w:bCs/>
          <w:color w:val="BFAB00" w:themeColor="accent1" w:themeShade="BF"/>
        </w:rPr>
        <w:fldChar w:fldCharType="begin"/>
      </w:r>
      <w:r w:rsidRPr="00AC4FBB">
        <w:rPr>
          <w:b/>
          <w:bCs/>
          <w:color w:val="BFAB00" w:themeColor="accent1" w:themeShade="BF"/>
        </w:rPr>
        <w:instrText xml:space="preserve"> REF _Ref211237168 \h  \* MERGEFORMAT </w:instrText>
      </w:r>
      <w:r w:rsidRPr="00AC4FBB">
        <w:rPr>
          <w:b/>
          <w:bCs/>
          <w:color w:val="BFAB00" w:themeColor="accent1" w:themeShade="BF"/>
        </w:rPr>
      </w:r>
      <w:r w:rsidRPr="00AC4FBB">
        <w:rPr>
          <w:b/>
          <w:bCs/>
          <w:color w:val="BFAB00" w:themeColor="accent1" w:themeShade="BF"/>
        </w:rPr>
        <w:fldChar w:fldCharType="separate"/>
      </w:r>
      <w:r w:rsidR="004E70E1" w:rsidRPr="004E70E1">
        <w:rPr>
          <w:b/>
          <w:bCs/>
          <w:color w:val="BFAB00" w:themeColor="accent1" w:themeShade="BF"/>
        </w:rPr>
        <w:t xml:space="preserve">Tabela </w:t>
      </w:r>
      <w:r w:rsidR="004E70E1" w:rsidRPr="004E70E1">
        <w:rPr>
          <w:b/>
          <w:bCs/>
          <w:noProof/>
          <w:color w:val="BFAB00" w:themeColor="accent1" w:themeShade="BF"/>
        </w:rPr>
        <w:t>1</w:t>
      </w:r>
      <w:r w:rsidRPr="00AC4FBB">
        <w:rPr>
          <w:b/>
          <w:bCs/>
          <w:color w:val="BFAB00" w:themeColor="accent1" w:themeShade="BF"/>
        </w:rPr>
        <w:fldChar w:fldCharType="end"/>
      </w:r>
      <w:r w:rsidRPr="00AC4FBB">
        <w:rPr>
          <w:color w:val="BFAB00" w:themeColor="accent1" w:themeShade="BF"/>
        </w:rPr>
        <w:t xml:space="preserve"> </w:t>
      </w:r>
      <w:r w:rsidRPr="002F5090">
        <w:t xml:space="preserve">przedstawia zestawienie celów Lokalnego </w:t>
      </w:r>
      <w:r>
        <w:t>P</w:t>
      </w:r>
      <w:r w:rsidRPr="002F5090">
        <w:t xml:space="preserve">lanu </w:t>
      </w:r>
      <w:r>
        <w:t>D</w:t>
      </w:r>
      <w:r w:rsidRPr="002F5090">
        <w:t xml:space="preserve">einstytucjonalizacji i </w:t>
      </w:r>
      <w:r>
        <w:t>R</w:t>
      </w:r>
      <w:r w:rsidRPr="002F5090">
        <w:t xml:space="preserve">ozwoju </w:t>
      </w:r>
      <w:r>
        <w:t>U</w:t>
      </w:r>
      <w:r w:rsidRPr="002F5090">
        <w:t xml:space="preserve">sług </w:t>
      </w:r>
      <w:r>
        <w:t>S</w:t>
      </w:r>
      <w:r w:rsidRPr="002F5090">
        <w:t xml:space="preserve">połecznych </w:t>
      </w:r>
      <w:r>
        <w:t>G</w:t>
      </w:r>
      <w:r w:rsidRPr="002F5090">
        <w:t>miny</w:t>
      </w:r>
      <w:r>
        <w:t xml:space="preserve"> Jadów</w:t>
      </w:r>
      <w:r w:rsidRPr="002F5090">
        <w:t xml:space="preserve"> z celami Strategii rozwoju usług społecznych </w:t>
      </w:r>
      <w:r>
        <w:t>-</w:t>
      </w:r>
      <w:r w:rsidRPr="002F5090">
        <w:t xml:space="preserve"> polityk</w:t>
      </w:r>
      <w:r>
        <w:t>a</w:t>
      </w:r>
      <w:r w:rsidRPr="002F5090">
        <w:t xml:space="preserve"> publiczna do roku 2030 (z perspektywą do 2035 r.)</w:t>
      </w:r>
      <w:r w:rsidR="0083512F">
        <w:t xml:space="preserve"> oraz</w:t>
      </w:r>
      <w:r w:rsidRPr="002F5090">
        <w:t xml:space="preserve"> Regionalnym Planem Rozwoju Usług Społecznych i</w:t>
      </w:r>
      <w:r>
        <w:t> </w:t>
      </w:r>
      <w:r w:rsidRPr="002F5090">
        <w:t xml:space="preserve">Deinstytucjonalizacji Województwa Mazowieckiego </w:t>
      </w:r>
      <w:r w:rsidRPr="0071045D">
        <w:rPr>
          <w:color w:val="000000" w:themeColor="text1"/>
        </w:rPr>
        <w:t>na lata 2026-2030</w:t>
      </w:r>
      <w:r w:rsidR="0083512F">
        <w:rPr>
          <w:color w:val="000000" w:themeColor="text1"/>
        </w:rPr>
        <w:t>.</w:t>
      </w:r>
    </w:p>
    <w:p w14:paraId="51C5EDF6" w14:textId="0BA5F1C6" w:rsidR="008E2FA7" w:rsidRPr="00382B57" w:rsidRDefault="008E2FA7" w:rsidP="008E2FA7">
      <w:pPr>
        <w:jc w:val="both"/>
      </w:pPr>
      <w:r w:rsidRPr="002F5090">
        <w:t xml:space="preserve">Ponadto, Lokalny </w:t>
      </w:r>
      <w:r>
        <w:t>P</w:t>
      </w:r>
      <w:r w:rsidRPr="002F5090">
        <w:t xml:space="preserve">lan </w:t>
      </w:r>
      <w:r>
        <w:t>D</w:t>
      </w:r>
      <w:r w:rsidRPr="002F5090">
        <w:t xml:space="preserve">einstytucjonalizacji i </w:t>
      </w:r>
      <w:r>
        <w:t>R</w:t>
      </w:r>
      <w:r w:rsidRPr="002F5090">
        <w:t xml:space="preserve">ozwoju </w:t>
      </w:r>
      <w:r>
        <w:t>U</w:t>
      </w:r>
      <w:r w:rsidRPr="002F5090">
        <w:t xml:space="preserve">sług </w:t>
      </w:r>
      <w:r>
        <w:t>S</w:t>
      </w:r>
      <w:r w:rsidRPr="002F5090">
        <w:t>połecznych</w:t>
      </w:r>
      <w:r>
        <w:t xml:space="preserve"> Gminy Jadów na lata 2026-20</w:t>
      </w:r>
      <w:r w:rsidR="00E939D0">
        <w:t>30</w:t>
      </w:r>
      <w:r w:rsidR="005441BC">
        <w:t xml:space="preserve"> </w:t>
      </w:r>
      <w:r w:rsidRPr="002F5090">
        <w:t>został opracowany zgodnie z Ogólnopolskimi Wytycznymi Tworzenia Lokalnych Planów Deinstytucjonalizacji Usług Społecznych, co zapewnia jego spójność z krajowymi standardami planowania i realizacji polityki społecznej.</w:t>
      </w:r>
    </w:p>
    <w:p w14:paraId="3146DE25" w14:textId="5A1BB700" w:rsidR="008E2FA7" w:rsidRDefault="008E2FA7" w:rsidP="008E2FA7">
      <w:pPr>
        <w:pStyle w:val="Legenda"/>
        <w:rPr>
          <w:color w:val="A6A6A6" w:themeColor="background1" w:themeShade="A6"/>
          <w:sz w:val="22"/>
          <w:szCs w:val="22"/>
        </w:rPr>
      </w:pPr>
      <w:bookmarkStart w:id="7" w:name="_Ref211237168"/>
      <w:bookmarkStart w:id="8" w:name="_Toc221706008"/>
      <w:bookmarkStart w:id="9" w:name="_Toc233815571"/>
      <w:r>
        <w:t xml:space="preserve">Tabela </w:t>
      </w:r>
      <w:r>
        <w:fldChar w:fldCharType="begin"/>
      </w:r>
      <w:r>
        <w:instrText>SEQ Tabela \* ARABIC</w:instrText>
      </w:r>
      <w:r>
        <w:fldChar w:fldCharType="separate"/>
      </w:r>
      <w:r w:rsidR="004E70E1">
        <w:rPr>
          <w:noProof/>
        </w:rPr>
        <w:t>1</w:t>
      </w:r>
      <w:r>
        <w:fldChar w:fldCharType="end"/>
      </w:r>
      <w:bookmarkEnd w:id="7"/>
      <w:r w:rsidR="00AA6E22">
        <w:rPr>
          <w:noProof/>
        </w:rPr>
        <w:t>.</w:t>
      </w:r>
      <w:r>
        <w:t xml:space="preserve"> Powiązanie celów Planu z dokumentami strategicznymi wyższego szczebla</w:t>
      </w:r>
      <w:bookmarkEnd w:id="8"/>
      <w:bookmarkEnd w:id="9"/>
    </w:p>
    <w:tbl>
      <w:tblPr>
        <w:tblStyle w:val="Tabelasiatki4akcent2"/>
        <w:tblW w:w="0" w:type="auto"/>
        <w:tblLook w:val="04A0" w:firstRow="1" w:lastRow="0" w:firstColumn="1" w:lastColumn="0" w:noHBand="0" w:noVBand="1"/>
      </w:tblPr>
      <w:tblGrid>
        <w:gridCol w:w="2405"/>
        <w:gridCol w:w="6655"/>
      </w:tblGrid>
      <w:tr w:rsidR="008E2FA7" w14:paraId="1C59FA5A" w14:textId="77777777" w:rsidTr="007E0081">
        <w:trPr>
          <w:cnfStyle w:val="100000000000" w:firstRow="1" w:lastRow="0" w:firstColumn="0" w:lastColumn="0" w:oddVBand="0" w:evenVBand="0" w:oddHBand="0" w:evenHBand="0" w:firstRowFirstColumn="0" w:firstRowLastColumn="0" w:lastRowFirstColumn="0" w:lastRowLastColumn="0"/>
          <w:trHeight w:val="77"/>
          <w:tblHeader/>
        </w:trPr>
        <w:tc>
          <w:tcPr>
            <w:cnfStyle w:val="001000000000" w:firstRow="0" w:lastRow="0" w:firstColumn="1" w:lastColumn="0" w:oddVBand="0" w:evenVBand="0" w:oddHBand="0" w:evenHBand="0" w:firstRowFirstColumn="0" w:firstRowLastColumn="0" w:lastRowFirstColumn="0" w:lastRowLastColumn="0"/>
            <w:tcW w:w="2405" w:type="dxa"/>
            <w:tcBorders>
              <w:top w:val="none" w:sz="0" w:space="0" w:color="auto"/>
              <w:left w:val="none" w:sz="0" w:space="0" w:color="auto"/>
              <w:bottom w:val="none" w:sz="0" w:space="0" w:color="auto"/>
              <w:right w:val="none" w:sz="0" w:space="0" w:color="auto"/>
            </w:tcBorders>
          </w:tcPr>
          <w:p w14:paraId="06C4FAE0" w14:textId="77777777" w:rsidR="008E2FA7" w:rsidRPr="00005AB6" w:rsidRDefault="008E2FA7">
            <w:pPr>
              <w:spacing w:before="0"/>
              <w:jc w:val="center"/>
            </w:pPr>
            <w:r w:rsidRPr="00005AB6">
              <w:t>Dokument</w:t>
            </w:r>
          </w:p>
        </w:tc>
        <w:tc>
          <w:tcPr>
            <w:tcW w:w="6655" w:type="dxa"/>
            <w:tcBorders>
              <w:top w:val="none" w:sz="0" w:space="0" w:color="auto"/>
              <w:left w:val="none" w:sz="0" w:space="0" w:color="auto"/>
              <w:bottom w:val="none" w:sz="0" w:space="0" w:color="auto"/>
              <w:right w:val="none" w:sz="0" w:space="0" w:color="auto"/>
            </w:tcBorders>
          </w:tcPr>
          <w:p w14:paraId="4DD91726" w14:textId="77777777" w:rsidR="008E2FA7" w:rsidRPr="00005AB6" w:rsidRDefault="008E2FA7">
            <w:pPr>
              <w:spacing w:before="0"/>
              <w:jc w:val="center"/>
              <w:cnfStyle w:val="100000000000" w:firstRow="1" w:lastRow="0" w:firstColumn="0" w:lastColumn="0" w:oddVBand="0" w:evenVBand="0" w:oddHBand="0" w:evenHBand="0" w:firstRowFirstColumn="0" w:firstRowLastColumn="0" w:lastRowFirstColumn="0" w:lastRowLastColumn="0"/>
            </w:pPr>
            <w:r w:rsidRPr="00005AB6">
              <w:t>Zgodność</w:t>
            </w:r>
          </w:p>
        </w:tc>
      </w:tr>
      <w:tr w:rsidR="008E2FA7" w14:paraId="4817AAB8" w14:textId="77777777" w:rsidTr="007E00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42E6179A" w14:textId="77777777" w:rsidR="008E2FA7" w:rsidRPr="00005AB6" w:rsidRDefault="008E2FA7">
            <w:pPr>
              <w:spacing w:before="0"/>
              <w:rPr>
                <w:b w:val="0"/>
              </w:rPr>
            </w:pPr>
            <w:r w:rsidRPr="00005AB6">
              <w:rPr>
                <w:b w:val="0"/>
              </w:rPr>
              <w:t>Strategia Rozwoju Usług Społecznych, polityka publiczna do roku 2030 (z perspektywą do 2035 roku)</w:t>
            </w:r>
          </w:p>
        </w:tc>
        <w:tc>
          <w:tcPr>
            <w:tcW w:w="6655" w:type="dxa"/>
          </w:tcPr>
          <w:p w14:paraId="10243EAC" w14:textId="097214BB" w:rsidR="008E2FA7" w:rsidRPr="00005AB6" w:rsidRDefault="008E2FA7">
            <w:pPr>
              <w:spacing w:before="0"/>
              <w:jc w:val="both"/>
              <w:cnfStyle w:val="000000100000" w:firstRow="0" w:lastRow="0" w:firstColumn="0" w:lastColumn="0" w:oddVBand="0" w:evenVBand="0" w:oddHBand="1" w:evenHBand="0" w:firstRowFirstColumn="0" w:firstRowLastColumn="0" w:lastRowFirstColumn="0" w:lastRowLastColumn="0"/>
            </w:pPr>
            <w:r w:rsidRPr="00005AB6">
              <w:t xml:space="preserve">Cele wyznaczone w Lokalnym Planie Deinstytucjonalizacji i Rozwoju Usług Społecznych </w:t>
            </w:r>
            <w:r>
              <w:t>Gminy Jadów na lata 2026-20</w:t>
            </w:r>
            <w:r w:rsidR="00E939D0">
              <w:t>30</w:t>
            </w:r>
            <w:r w:rsidR="00085987">
              <w:t xml:space="preserve"> </w:t>
            </w:r>
            <w:r w:rsidRPr="00005AB6">
              <w:t>są zgodne z:</w:t>
            </w:r>
          </w:p>
          <w:p w14:paraId="59850A26" w14:textId="77777777" w:rsidR="008E2FA7" w:rsidRPr="004816C4" w:rsidRDefault="008E2FA7" w:rsidP="00E316D4">
            <w:pPr>
              <w:pStyle w:val="Akapitzlist"/>
              <w:numPr>
                <w:ilvl w:val="0"/>
                <w:numId w:val="10"/>
              </w:numPr>
              <w:jc w:val="both"/>
              <w:cnfStyle w:val="000000100000" w:firstRow="0" w:lastRow="0" w:firstColumn="0" w:lastColumn="0" w:oddVBand="0" w:evenVBand="0" w:oddHBand="1" w:evenHBand="0" w:firstRowFirstColumn="0" w:firstRowLastColumn="0" w:lastRowFirstColumn="0" w:lastRowLastColumn="0"/>
            </w:pPr>
            <w:r w:rsidRPr="004816C4">
              <w:t>Cel strategiczny 1: Zwiększenie udziału rodzin i rodzinnych form pieczy zastępczej w opiece i wychowaniu dzieci.</w:t>
            </w:r>
          </w:p>
          <w:p w14:paraId="5FE34073" w14:textId="02C17778" w:rsidR="008E2FA7" w:rsidRPr="00D83C41" w:rsidRDefault="008E2FA7" w:rsidP="00E316D4">
            <w:pPr>
              <w:pStyle w:val="Akapitzlist"/>
              <w:numPr>
                <w:ilvl w:val="0"/>
                <w:numId w:val="10"/>
              </w:numPr>
              <w:spacing w:before="0"/>
              <w:cnfStyle w:val="000000100000" w:firstRow="0" w:lastRow="0" w:firstColumn="0" w:lastColumn="0" w:oddVBand="0" w:evenVBand="0" w:oddHBand="1" w:evenHBand="0" w:firstRowFirstColumn="0" w:firstRowLastColumn="0" w:lastRowFirstColumn="0" w:lastRowLastColumn="0"/>
            </w:pPr>
            <w:r w:rsidRPr="00F106B3">
              <w:t>Cel strategiczny 2. Zbudowanie skutecznego i trwałego systemu świadczącego usługi społeczne dla osób potrzebujących wsparcia w codziennym funkcjonowaniu</w:t>
            </w:r>
            <w:r w:rsidR="00AA6E22">
              <w:t>.</w:t>
            </w:r>
          </w:p>
          <w:p w14:paraId="2C2C6427" w14:textId="5310E799" w:rsidR="008E2FA7" w:rsidRPr="00D83C41" w:rsidRDefault="008E2FA7" w:rsidP="00E316D4">
            <w:pPr>
              <w:pStyle w:val="Akapitzlist"/>
              <w:numPr>
                <w:ilvl w:val="0"/>
                <w:numId w:val="10"/>
              </w:numPr>
              <w:spacing w:before="0"/>
              <w:cnfStyle w:val="000000100000" w:firstRow="0" w:lastRow="0" w:firstColumn="0" w:lastColumn="0" w:oddVBand="0" w:evenVBand="0" w:oddHBand="1" w:evenHBand="0" w:firstRowFirstColumn="0" w:firstRowLastColumn="0" w:lastRowFirstColumn="0" w:lastRowLastColumn="0"/>
            </w:pPr>
            <w:r w:rsidRPr="00F106B3">
              <w:t>Cel strategiczny 3. Włączenie społeczne osób z niepełnosprawnościami dające możliwość życia w społeczności lokalnej niezależnie od stopnia sprawności</w:t>
            </w:r>
            <w:r w:rsidR="00AA6E22">
              <w:t>.</w:t>
            </w:r>
          </w:p>
          <w:p w14:paraId="3E0B06FB" w14:textId="4A91AA7B" w:rsidR="008E2FA7" w:rsidRPr="00005AB6" w:rsidRDefault="008E2FA7" w:rsidP="00E316D4">
            <w:pPr>
              <w:pStyle w:val="Akapitzlist"/>
              <w:numPr>
                <w:ilvl w:val="0"/>
                <w:numId w:val="10"/>
              </w:numPr>
              <w:spacing w:before="0"/>
              <w:cnfStyle w:val="000000100000" w:firstRow="0" w:lastRow="0" w:firstColumn="0" w:lastColumn="0" w:oddVBand="0" w:evenVBand="0" w:oddHBand="1" w:evenHBand="0" w:firstRowFirstColumn="0" w:firstRowLastColumn="0" w:lastRowFirstColumn="0" w:lastRowLastColumn="0"/>
            </w:pPr>
            <w:r w:rsidRPr="00F106B3">
              <w:t>Cel strategiczny 4. Stworzenie skutecznego systemu usług społecznych dla osób z zaburzeniami psychicznymi</w:t>
            </w:r>
            <w:r w:rsidR="00AA6E22">
              <w:t>.</w:t>
            </w:r>
          </w:p>
        </w:tc>
      </w:tr>
      <w:tr w:rsidR="008E2FA7" w14:paraId="7A80F170" w14:textId="77777777" w:rsidTr="007E0081">
        <w:tc>
          <w:tcPr>
            <w:cnfStyle w:val="001000000000" w:firstRow="0" w:lastRow="0" w:firstColumn="1" w:lastColumn="0" w:oddVBand="0" w:evenVBand="0" w:oddHBand="0" w:evenHBand="0" w:firstRowFirstColumn="0" w:firstRowLastColumn="0" w:lastRowFirstColumn="0" w:lastRowLastColumn="0"/>
            <w:tcW w:w="2405" w:type="dxa"/>
          </w:tcPr>
          <w:p w14:paraId="4EFD1F06" w14:textId="77777777" w:rsidR="008E2FA7" w:rsidRPr="00005AB6" w:rsidRDefault="008E2FA7">
            <w:pPr>
              <w:spacing w:before="0"/>
              <w:rPr>
                <w:b w:val="0"/>
              </w:rPr>
            </w:pPr>
            <w:r w:rsidRPr="00005AB6">
              <w:rPr>
                <w:b w:val="0"/>
              </w:rPr>
              <w:t>Regionalny Plan Rozwoju Usług Społecznych i Deinstytucjonalizacji dla Województwa Mazowieckiego na lata 202</w:t>
            </w:r>
            <w:r>
              <w:rPr>
                <w:b w:val="0"/>
              </w:rPr>
              <w:t>6-2030</w:t>
            </w:r>
          </w:p>
        </w:tc>
        <w:tc>
          <w:tcPr>
            <w:tcW w:w="6655" w:type="dxa"/>
          </w:tcPr>
          <w:p w14:paraId="5F9BFC46" w14:textId="466AB9EF" w:rsidR="008E2FA7" w:rsidRPr="00005AB6" w:rsidRDefault="008E2FA7">
            <w:pPr>
              <w:spacing w:before="0"/>
              <w:cnfStyle w:val="000000000000" w:firstRow="0" w:lastRow="0" w:firstColumn="0" w:lastColumn="0" w:oddVBand="0" w:evenVBand="0" w:oddHBand="0" w:evenHBand="0" w:firstRowFirstColumn="0" w:firstRowLastColumn="0" w:lastRowFirstColumn="0" w:lastRowLastColumn="0"/>
            </w:pPr>
            <w:r w:rsidRPr="00005AB6">
              <w:t xml:space="preserve">Cele wyznaczone w Lokalnym Planie Deinstytucjonalizacji i Rozwoju Usług Społecznych </w:t>
            </w:r>
            <w:r>
              <w:t>Gminy Jadów na lata 2026-20</w:t>
            </w:r>
            <w:r w:rsidR="00E939D0">
              <w:t>30</w:t>
            </w:r>
            <w:r w:rsidR="00085987">
              <w:t xml:space="preserve"> </w:t>
            </w:r>
            <w:r w:rsidRPr="00005AB6">
              <w:t>są zgodne z:</w:t>
            </w:r>
          </w:p>
          <w:p w14:paraId="7430D694" w14:textId="77777777" w:rsidR="009658E5" w:rsidRDefault="009658E5" w:rsidP="00E316D4">
            <w:pPr>
              <w:pStyle w:val="Akapitzlist"/>
              <w:numPr>
                <w:ilvl w:val="0"/>
                <w:numId w:val="10"/>
              </w:numPr>
              <w:suppressAutoHyphens/>
              <w:spacing w:before="0"/>
              <w:cnfStyle w:val="000000000000" w:firstRow="0" w:lastRow="0" w:firstColumn="0" w:lastColumn="0" w:oddVBand="0" w:evenVBand="0" w:oddHBand="0" w:evenHBand="0" w:firstRowFirstColumn="0" w:firstRowLastColumn="0" w:lastRowFirstColumn="0" w:lastRowLastColumn="0"/>
            </w:pPr>
            <w:r w:rsidRPr="00005AB6">
              <w:t xml:space="preserve">Cel 1 </w:t>
            </w:r>
            <w:r>
              <w:t xml:space="preserve">Tworzenie systemu wsparcia dla rodzin i dzieci, w tym dzieci z niepełnosprawnościami oraz otoczenia tych rodzin wymagających wsparcia w codziennym funkcjonowaniu, poprzez rozwój usług środowiskowych </w:t>
            </w:r>
          </w:p>
          <w:p w14:paraId="10A4D558" w14:textId="77777777" w:rsidR="009658E5" w:rsidRDefault="009658E5" w:rsidP="00E316D4">
            <w:pPr>
              <w:pStyle w:val="Akapitzlist"/>
              <w:numPr>
                <w:ilvl w:val="0"/>
                <w:numId w:val="10"/>
              </w:numPr>
              <w:suppressAutoHyphens/>
              <w:spacing w:before="0"/>
              <w:cnfStyle w:val="000000000000" w:firstRow="0" w:lastRow="0" w:firstColumn="0" w:lastColumn="0" w:oddVBand="0" w:evenVBand="0" w:oddHBand="0" w:evenHBand="0" w:firstRowFirstColumn="0" w:firstRowLastColumn="0" w:lastRowFirstColumn="0" w:lastRowLastColumn="0"/>
            </w:pPr>
            <w:r>
              <w:t>Cel 2 Włączenie osób z niepełnosprawnościami w życie społeczne i zawodowe w środowisku lokalnym</w:t>
            </w:r>
          </w:p>
          <w:p w14:paraId="1E9941E6" w14:textId="77777777" w:rsidR="009658E5" w:rsidRDefault="009658E5" w:rsidP="00E316D4">
            <w:pPr>
              <w:pStyle w:val="Akapitzlist"/>
              <w:numPr>
                <w:ilvl w:val="0"/>
                <w:numId w:val="10"/>
              </w:numPr>
              <w:suppressAutoHyphens/>
              <w:spacing w:before="0"/>
              <w:cnfStyle w:val="000000000000" w:firstRow="0" w:lastRow="0" w:firstColumn="0" w:lastColumn="0" w:oddVBand="0" w:evenVBand="0" w:oddHBand="0" w:evenHBand="0" w:firstRowFirstColumn="0" w:firstRowLastColumn="0" w:lastRowFirstColumn="0" w:lastRowLastColumn="0"/>
            </w:pPr>
            <w:r>
              <w:t>Cel 3 Zwiększenie dostępności i poprawa jakości usług realizowanych na rzecz seniorów i ich opiekunów</w:t>
            </w:r>
          </w:p>
          <w:p w14:paraId="26E00087" w14:textId="7881DF7B" w:rsidR="008E2FA7" w:rsidRPr="00005AB6" w:rsidRDefault="009658E5" w:rsidP="00E316D4">
            <w:pPr>
              <w:pStyle w:val="Akapitzlist"/>
              <w:numPr>
                <w:ilvl w:val="0"/>
                <w:numId w:val="10"/>
              </w:numPr>
              <w:spacing w:before="0"/>
              <w:cnfStyle w:val="000000000000" w:firstRow="0" w:lastRow="0" w:firstColumn="0" w:lastColumn="0" w:oddVBand="0" w:evenVBand="0" w:oddHBand="0" w:evenHBand="0" w:firstRowFirstColumn="0" w:firstRowLastColumn="0" w:lastRowFirstColumn="0" w:lastRowLastColumn="0"/>
            </w:pPr>
            <w:r>
              <w:t>Cel 4 Poprawa dobrostanu osób z zaburzeniami psychicznymi poprzez zapewnienie dostępu do zróżnicowanych form pomocy i wsparcia oraz zapobieganie ich stygmatyzacji i wykluczeniu.</w:t>
            </w:r>
          </w:p>
        </w:tc>
      </w:tr>
    </w:tbl>
    <w:p w14:paraId="7DEC03B6" w14:textId="3572EA81" w:rsidR="000D13DB" w:rsidRPr="000D13DB" w:rsidRDefault="000D13DB" w:rsidP="000D13DB">
      <w:pPr>
        <w:sectPr w:rsidR="000D13DB" w:rsidRPr="000D13DB" w:rsidSect="006A74C6">
          <w:pgSz w:w="11906" w:h="17338"/>
          <w:pgMar w:top="987" w:right="1418" w:bottom="1418" w:left="1418" w:header="142" w:footer="612" w:gutter="0"/>
          <w:cols w:space="708"/>
          <w:noEndnote/>
          <w:titlePg/>
          <w:docGrid w:linePitch="299"/>
        </w:sectPr>
      </w:pPr>
    </w:p>
    <w:p w14:paraId="121D31D6" w14:textId="120A11C5" w:rsidR="007E2682" w:rsidRPr="003978DB" w:rsidRDefault="007E2682" w:rsidP="007E2682">
      <w:pPr>
        <w:pStyle w:val="Nagwek1"/>
        <w:spacing w:after="240"/>
      </w:pPr>
      <w:bookmarkStart w:id="10" w:name="_Toc171945289"/>
      <w:bookmarkStart w:id="11" w:name="_Toc233815589"/>
      <w:r w:rsidRPr="003978DB">
        <w:lastRenderedPageBreak/>
        <w:t>Diagnoza</w:t>
      </w:r>
      <w:bookmarkEnd w:id="10"/>
      <w:bookmarkEnd w:id="11"/>
    </w:p>
    <w:p w14:paraId="251C4F09" w14:textId="74FF6826" w:rsidR="007E2682" w:rsidRPr="003978DB" w:rsidRDefault="0039304C" w:rsidP="0095074B">
      <w:pPr>
        <w:pStyle w:val="Nagwek2"/>
        <w:spacing w:after="240"/>
      </w:pPr>
      <w:bookmarkStart w:id="12" w:name="_Toc171945290"/>
      <w:bookmarkStart w:id="13" w:name="_Toc233815590"/>
      <w:r w:rsidRPr="003978DB">
        <w:t>Charakterystyka</w:t>
      </w:r>
      <w:r w:rsidR="00014608" w:rsidRPr="003978DB">
        <w:t xml:space="preserve"> </w:t>
      </w:r>
      <w:bookmarkEnd w:id="12"/>
      <w:r w:rsidR="00906091">
        <w:t>gminy Jadów</w:t>
      </w:r>
      <w:bookmarkEnd w:id="13"/>
    </w:p>
    <w:p w14:paraId="05E66C95" w14:textId="43A2F98A" w:rsidR="008C37DB" w:rsidRPr="00873C77" w:rsidRDefault="008C37DB" w:rsidP="008C37DB">
      <w:pPr>
        <w:jc w:val="both"/>
        <w:rPr>
          <w:b/>
          <w:bCs/>
        </w:rPr>
      </w:pPr>
      <w:r>
        <w:t>Jadów jest gminą miejsko-wiejską znajdującą się w powiecie wołomińskim w centralnej części województwa mazowieckiego. Jadów sąsiaduje z gminami Strachówka i Tłuszcz z powiatu wołomińskiego, z gminami Korytnica i Łochów z powiatu węgrowskiego oraz z gminami Wyszków i</w:t>
      </w:r>
      <w:r w:rsidR="004C66F1">
        <w:t> </w:t>
      </w:r>
      <w:r>
        <w:t xml:space="preserve">Zabrodzie z powiatu wyszkowskiego. Zgodnie z danymi Głównego Urzędu Geodezji i Kartografii gmina </w:t>
      </w:r>
      <w:r w:rsidR="00873C77">
        <w:t>Jadów</w:t>
      </w:r>
      <w:r>
        <w:t xml:space="preserve"> obejmuje powierzchnię </w:t>
      </w:r>
      <w:r w:rsidR="00873C77">
        <w:t>116,9</w:t>
      </w:r>
      <w:r>
        <w:t xml:space="preserve"> km</w:t>
      </w:r>
      <w:r>
        <w:rPr>
          <w:vertAlign w:val="superscript"/>
        </w:rPr>
        <w:t>2</w:t>
      </w:r>
      <w:r>
        <w:t xml:space="preserve">. Przebieg granic gminy </w:t>
      </w:r>
      <w:r w:rsidR="00873C77">
        <w:t>Jadów</w:t>
      </w:r>
      <w:r>
        <w:t xml:space="preserve"> przedstawia poniższa</w:t>
      </w:r>
      <w:r w:rsidRPr="00873C77">
        <w:rPr>
          <w:b/>
          <w:bCs/>
          <w:color w:val="BFAB00" w:themeColor="accent1" w:themeShade="BF"/>
        </w:rPr>
        <w:t xml:space="preserve"> </w:t>
      </w:r>
      <w:r w:rsidR="00873C77" w:rsidRPr="00873C77">
        <w:rPr>
          <w:b/>
          <w:bCs/>
          <w:color w:val="BFAB00" w:themeColor="accent1" w:themeShade="BF"/>
        </w:rPr>
        <w:fldChar w:fldCharType="begin"/>
      </w:r>
      <w:r w:rsidR="00873C77" w:rsidRPr="00873C77">
        <w:rPr>
          <w:b/>
          <w:bCs/>
          <w:color w:val="BFAB00" w:themeColor="accent1" w:themeShade="BF"/>
        </w:rPr>
        <w:instrText xml:space="preserve"> REF _Ref188956424 \h  \* MERGEFORMAT </w:instrText>
      </w:r>
      <w:r w:rsidR="00873C77" w:rsidRPr="00873C77">
        <w:rPr>
          <w:b/>
          <w:bCs/>
          <w:color w:val="BFAB00" w:themeColor="accent1" w:themeShade="BF"/>
        </w:rPr>
      </w:r>
      <w:r w:rsidR="00873C77" w:rsidRPr="00873C77">
        <w:rPr>
          <w:b/>
          <w:bCs/>
          <w:color w:val="BFAB00" w:themeColor="accent1" w:themeShade="BF"/>
        </w:rPr>
        <w:fldChar w:fldCharType="separate"/>
      </w:r>
      <w:r w:rsidR="004E70E1" w:rsidRPr="004E70E1">
        <w:rPr>
          <w:b/>
          <w:bCs/>
          <w:color w:val="BFAB00" w:themeColor="accent1" w:themeShade="BF"/>
        </w:rPr>
        <w:t>Mapa 1</w:t>
      </w:r>
      <w:r w:rsidR="00873C77" w:rsidRPr="00873C77">
        <w:rPr>
          <w:b/>
          <w:bCs/>
          <w:color w:val="BFAB00" w:themeColor="accent1" w:themeShade="BF"/>
        </w:rPr>
        <w:fldChar w:fldCharType="end"/>
      </w:r>
      <w:r w:rsidR="00873C77">
        <w:rPr>
          <w:b/>
          <w:bCs/>
        </w:rPr>
        <w:t>.</w:t>
      </w:r>
    </w:p>
    <w:p w14:paraId="543BFC17" w14:textId="2647FDC7" w:rsidR="00873C77" w:rsidRDefault="00873C77" w:rsidP="00D53409">
      <w:pPr>
        <w:pStyle w:val="Legenda"/>
        <w:keepNext/>
        <w:spacing w:before="0"/>
        <w:jc w:val="both"/>
      </w:pPr>
      <w:bookmarkStart w:id="14" w:name="_Ref188956424"/>
      <w:bookmarkStart w:id="15" w:name="_Toc233815584"/>
      <w:r>
        <w:t xml:space="preserve">Mapa </w:t>
      </w:r>
      <w:r>
        <w:fldChar w:fldCharType="begin"/>
      </w:r>
      <w:r>
        <w:instrText>SEQ Mapa \* ARABIC</w:instrText>
      </w:r>
      <w:r>
        <w:fldChar w:fldCharType="separate"/>
      </w:r>
      <w:r w:rsidR="004E70E1">
        <w:rPr>
          <w:noProof/>
        </w:rPr>
        <w:t>1</w:t>
      </w:r>
      <w:r>
        <w:fldChar w:fldCharType="end"/>
      </w:r>
      <w:bookmarkEnd w:id="14"/>
      <w:r>
        <w:t>. Granice gminy Jadów</w:t>
      </w:r>
      <w:bookmarkEnd w:id="15"/>
    </w:p>
    <w:p w14:paraId="4E0FDD60" w14:textId="289561F8" w:rsidR="00873C77" w:rsidRDefault="00873C77" w:rsidP="00150FC6">
      <w:pPr>
        <w:spacing w:before="0" w:after="0"/>
        <w:jc w:val="center"/>
        <w:rPr>
          <w:b/>
          <w:bCs/>
        </w:rPr>
      </w:pPr>
      <w:r>
        <w:rPr>
          <w:b/>
          <w:bCs/>
          <w:noProof/>
        </w:rPr>
        <w:drawing>
          <wp:inline distT="0" distB="0" distL="0" distR="0" wp14:anchorId="3FF3FA87" wp14:editId="0CAA455C">
            <wp:extent cx="5707173" cy="4336829"/>
            <wp:effectExtent l="0" t="0" r="8255" b="6985"/>
            <wp:docPr id="789507777" name="Obraz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5720999" cy="4347335"/>
                    </a:xfrm>
                    <a:prstGeom prst="rect">
                      <a:avLst/>
                    </a:prstGeom>
                    <a:noFill/>
                    <a:ln>
                      <a:noFill/>
                    </a:ln>
                  </pic:spPr>
                </pic:pic>
              </a:graphicData>
            </a:graphic>
          </wp:inline>
        </w:drawing>
      </w:r>
    </w:p>
    <w:p w14:paraId="0178C7E3" w14:textId="2EC4A411" w:rsidR="00873C77" w:rsidRPr="00873C77" w:rsidRDefault="00873C77" w:rsidP="00873C77">
      <w:pPr>
        <w:spacing w:before="0" w:after="0"/>
        <w:rPr>
          <w:i/>
          <w:iCs/>
          <w:sz w:val="16"/>
          <w:szCs w:val="16"/>
        </w:rPr>
      </w:pPr>
      <w:r w:rsidRPr="0023212E">
        <w:rPr>
          <w:i/>
          <w:iCs/>
          <w:sz w:val="16"/>
          <w:szCs w:val="16"/>
        </w:rPr>
        <w:t>Źródło:</w:t>
      </w:r>
      <w:r>
        <w:rPr>
          <w:i/>
          <w:iCs/>
          <w:sz w:val="16"/>
          <w:szCs w:val="16"/>
        </w:rPr>
        <w:t xml:space="preserve"> </w:t>
      </w:r>
      <w:proofErr w:type="spellStart"/>
      <w:r>
        <w:rPr>
          <w:i/>
          <w:iCs/>
          <w:sz w:val="16"/>
          <w:szCs w:val="16"/>
        </w:rPr>
        <w:t>Geoportal</w:t>
      </w:r>
      <w:proofErr w:type="spellEnd"/>
    </w:p>
    <w:p w14:paraId="4E417FD6" w14:textId="10907316" w:rsidR="0039304C" w:rsidRDefault="00A2762A" w:rsidP="00A2762A">
      <w:pPr>
        <w:pStyle w:val="Nagwek3"/>
        <w:spacing w:after="240"/>
        <w:rPr>
          <w:sz w:val="22"/>
          <w:szCs w:val="22"/>
        </w:rPr>
      </w:pPr>
      <w:bookmarkStart w:id="16" w:name="_Toc233815591"/>
      <w:r w:rsidRPr="003978DB">
        <w:rPr>
          <w:sz w:val="22"/>
          <w:szCs w:val="22"/>
        </w:rPr>
        <w:t xml:space="preserve">3.1.1. </w:t>
      </w:r>
      <w:bookmarkStart w:id="17" w:name="_Toc171945291"/>
      <w:r w:rsidRPr="003978DB">
        <w:rPr>
          <w:sz w:val="22"/>
          <w:szCs w:val="22"/>
        </w:rPr>
        <w:t>Struktura społeczna</w:t>
      </w:r>
      <w:bookmarkEnd w:id="16"/>
      <w:bookmarkEnd w:id="17"/>
    </w:p>
    <w:p w14:paraId="26179B18" w14:textId="284076E8" w:rsidR="00764B19" w:rsidRPr="00764B19" w:rsidRDefault="00764B19" w:rsidP="00764B19">
      <w:pPr>
        <w:pStyle w:val="Legenda"/>
        <w:keepNext/>
        <w:jc w:val="both"/>
        <w:rPr>
          <w:b w:val="0"/>
          <w:bCs w:val="0"/>
          <w:color w:val="auto"/>
          <w:sz w:val="20"/>
          <w:szCs w:val="20"/>
        </w:rPr>
      </w:pPr>
      <w:bookmarkStart w:id="18" w:name="_Ref181364687"/>
      <w:r w:rsidRPr="00764B19">
        <w:rPr>
          <w:b w:val="0"/>
          <w:bCs w:val="0"/>
          <w:color w:val="auto"/>
          <w:sz w:val="20"/>
          <w:szCs w:val="20"/>
        </w:rPr>
        <w:t>W 202</w:t>
      </w:r>
      <w:r w:rsidR="00296E66">
        <w:rPr>
          <w:b w:val="0"/>
          <w:bCs w:val="0"/>
          <w:color w:val="auto"/>
          <w:sz w:val="20"/>
          <w:szCs w:val="20"/>
        </w:rPr>
        <w:t>4</w:t>
      </w:r>
      <w:r w:rsidRPr="00764B19">
        <w:rPr>
          <w:b w:val="0"/>
          <w:bCs w:val="0"/>
          <w:color w:val="auto"/>
          <w:sz w:val="20"/>
          <w:szCs w:val="20"/>
        </w:rPr>
        <w:t xml:space="preserve"> roku gmina </w:t>
      </w:r>
      <w:r>
        <w:rPr>
          <w:b w:val="0"/>
          <w:bCs w:val="0"/>
          <w:color w:val="auto"/>
          <w:sz w:val="20"/>
          <w:szCs w:val="20"/>
        </w:rPr>
        <w:t>Jadów</w:t>
      </w:r>
      <w:r w:rsidRPr="00764B19">
        <w:rPr>
          <w:b w:val="0"/>
          <w:bCs w:val="0"/>
          <w:color w:val="auto"/>
          <w:sz w:val="20"/>
          <w:szCs w:val="20"/>
        </w:rPr>
        <w:t xml:space="preserve"> charakteryzowała się ogólną liczbą ludności na poziomie </w:t>
      </w:r>
      <w:r w:rsidR="00296E66">
        <w:rPr>
          <w:b w:val="0"/>
          <w:bCs w:val="0"/>
          <w:color w:val="auto"/>
          <w:sz w:val="20"/>
          <w:szCs w:val="20"/>
        </w:rPr>
        <w:t>6</w:t>
      </w:r>
      <w:r w:rsidR="005F7B7A">
        <w:rPr>
          <w:b w:val="0"/>
          <w:bCs w:val="0"/>
          <w:color w:val="auto"/>
          <w:sz w:val="20"/>
          <w:szCs w:val="20"/>
        </w:rPr>
        <w:t xml:space="preserve"> 976</w:t>
      </w:r>
      <w:r w:rsidRPr="00764B19">
        <w:rPr>
          <w:b w:val="0"/>
          <w:bCs w:val="0"/>
          <w:color w:val="auto"/>
          <w:sz w:val="20"/>
          <w:szCs w:val="20"/>
        </w:rPr>
        <w:t xml:space="preserve"> osób. </w:t>
      </w:r>
      <w:r w:rsidR="003864E6">
        <w:rPr>
          <w:b w:val="0"/>
          <w:bCs w:val="0"/>
          <w:color w:val="auto"/>
          <w:sz w:val="20"/>
          <w:szCs w:val="20"/>
        </w:rPr>
        <w:t>Rozkład ze względu na płeć był prawie równomierny</w:t>
      </w:r>
      <w:r w:rsidR="0027423E">
        <w:rPr>
          <w:b w:val="0"/>
          <w:bCs w:val="0"/>
          <w:color w:val="auto"/>
          <w:sz w:val="20"/>
          <w:szCs w:val="20"/>
        </w:rPr>
        <w:t>, z niewielką przewagą mężczyzn</w:t>
      </w:r>
      <w:r w:rsidR="003864E6">
        <w:rPr>
          <w:b w:val="0"/>
          <w:bCs w:val="0"/>
          <w:color w:val="auto"/>
          <w:sz w:val="20"/>
          <w:szCs w:val="20"/>
        </w:rPr>
        <w:t xml:space="preserve">. </w:t>
      </w:r>
      <w:r w:rsidRPr="00764B19">
        <w:rPr>
          <w:b w:val="0"/>
          <w:bCs w:val="0"/>
          <w:color w:val="auto"/>
          <w:sz w:val="20"/>
          <w:szCs w:val="20"/>
        </w:rPr>
        <w:t>Biorąc pod uwagę lata 202</w:t>
      </w:r>
      <w:r w:rsidR="00BD788A">
        <w:rPr>
          <w:b w:val="0"/>
          <w:bCs w:val="0"/>
          <w:color w:val="auto"/>
          <w:sz w:val="20"/>
          <w:szCs w:val="20"/>
        </w:rPr>
        <w:t>2</w:t>
      </w:r>
      <w:r w:rsidRPr="00764B19">
        <w:rPr>
          <w:b w:val="0"/>
          <w:bCs w:val="0"/>
          <w:color w:val="auto"/>
          <w:sz w:val="20"/>
          <w:szCs w:val="20"/>
        </w:rPr>
        <w:t>-202</w:t>
      </w:r>
      <w:r w:rsidR="00BD788A">
        <w:rPr>
          <w:b w:val="0"/>
          <w:bCs w:val="0"/>
          <w:color w:val="auto"/>
          <w:sz w:val="20"/>
          <w:szCs w:val="20"/>
        </w:rPr>
        <w:t>4</w:t>
      </w:r>
      <w:r w:rsidRPr="00764B19">
        <w:rPr>
          <w:b w:val="0"/>
          <w:bCs w:val="0"/>
          <w:color w:val="auto"/>
          <w:sz w:val="20"/>
          <w:szCs w:val="20"/>
        </w:rPr>
        <w:t xml:space="preserve"> nastąpił </w:t>
      </w:r>
      <w:r w:rsidR="003864E6">
        <w:rPr>
          <w:b w:val="0"/>
          <w:bCs w:val="0"/>
          <w:color w:val="auto"/>
          <w:sz w:val="20"/>
          <w:szCs w:val="20"/>
        </w:rPr>
        <w:t>spadek</w:t>
      </w:r>
      <w:r w:rsidRPr="00764B19">
        <w:rPr>
          <w:b w:val="0"/>
          <w:bCs w:val="0"/>
          <w:color w:val="auto"/>
          <w:sz w:val="20"/>
          <w:szCs w:val="20"/>
        </w:rPr>
        <w:t xml:space="preserve"> ogólnej liczby ludności o </w:t>
      </w:r>
      <w:r w:rsidR="003864E6">
        <w:rPr>
          <w:b w:val="0"/>
          <w:bCs w:val="0"/>
          <w:color w:val="auto"/>
          <w:sz w:val="20"/>
          <w:szCs w:val="20"/>
        </w:rPr>
        <w:t>1,</w:t>
      </w:r>
      <w:r w:rsidR="00EA68B9">
        <w:rPr>
          <w:b w:val="0"/>
          <w:bCs w:val="0"/>
          <w:color w:val="auto"/>
          <w:sz w:val="20"/>
          <w:szCs w:val="20"/>
        </w:rPr>
        <w:t>66</w:t>
      </w:r>
      <w:r w:rsidRPr="00764B19">
        <w:rPr>
          <w:b w:val="0"/>
          <w:bCs w:val="0"/>
          <w:color w:val="auto"/>
          <w:sz w:val="20"/>
          <w:szCs w:val="20"/>
        </w:rPr>
        <w:t xml:space="preserve">%. W przypadku liczby kobiet w analizowanym okresie odnotowano </w:t>
      </w:r>
      <w:r w:rsidR="003864E6">
        <w:rPr>
          <w:b w:val="0"/>
          <w:bCs w:val="0"/>
          <w:color w:val="auto"/>
          <w:sz w:val="20"/>
          <w:szCs w:val="20"/>
        </w:rPr>
        <w:t>spadek</w:t>
      </w:r>
      <w:r w:rsidRPr="00764B19">
        <w:rPr>
          <w:b w:val="0"/>
          <w:bCs w:val="0"/>
          <w:color w:val="auto"/>
          <w:sz w:val="20"/>
          <w:szCs w:val="20"/>
        </w:rPr>
        <w:t xml:space="preserve"> o </w:t>
      </w:r>
      <w:r w:rsidR="00F24516">
        <w:rPr>
          <w:b w:val="0"/>
          <w:bCs w:val="0"/>
          <w:color w:val="auto"/>
          <w:sz w:val="20"/>
          <w:szCs w:val="20"/>
        </w:rPr>
        <w:t>2,45</w:t>
      </w:r>
      <w:r w:rsidRPr="00764B19">
        <w:rPr>
          <w:b w:val="0"/>
          <w:bCs w:val="0"/>
          <w:color w:val="auto"/>
          <w:sz w:val="20"/>
          <w:szCs w:val="20"/>
        </w:rPr>
        <w:t xml:space="preserve">%, natomiast w przypadku mężczyzn był to </w:t>
      </w:r>
      <w:r w:rsidR="001919A9">
        <w:rPr>
          <w:b w:val="0"/>
          <w:bCs w:val="0"/>
          <w:color w:val="auto"/>
          <w:sz w:val="20"/>
          <w:szCs w:val="20"/>
        </w:rPr>
        <w:t>spadek</w:t>
      </w:r>
      <w:r w:rsidRPr="00764B19">
        <w:rPr>
          <w:b w:val="0"/>
          <w:bCs w:val="0"/>
          <w:color w:val="auto"/>
          <w:sz w:val="20"/>
          <w:szCs w:val="20"/>
        </w:rPr>
        <w:t xml:space="preserve"> o </w:t>
      </w:r>
      <w:r w:rsidR="00746035">
        <w:rPr>
          <w:b w:val="0"/>
          <w:bCs w:val="0"/>
          <w:color w:val="auto"/>
          <w:sz w:val="20"/>
          <w:szCs w:val="20"/>
        </w:rPr>
        <w:t>0,89</w:t>
      </w:r>
      <w:r w:rsidRPr="00764B19">
        <w:rPr>
          <w:b w:val="0"/>
          <w:bCs w:val="0"/>
          <w:color w:val="auto"/>
          <w:sz w:val="20"/>
          <w:szCs w:val="20"/>
        </w:rPr>
        <w:t xml:space="preserve">%. Szczegółowe dane dotyczące liczby ludności gminy </w:t>
      </w:r>
      <w:r w:rsidR="003864E6">
        <w:rPr>
          <w:b w:val="0"/>
          <w:bCs w:val="0"/>
          <w:color w:val="auto"/>
          <w:sz w:val="20"/>
          <w:szCs w:val="20"/>
        </w:rPr>
        <w:t>Jadów</w:t>
      </w:r>
      <w:r w:rsidRPr="00764B19">
        <w:rPr>
          <w:b w:val="0"/>
          <w:bCs w:val="0"/>
          <w:color w:val="auto"/>
          <w:sz w:val="20"/>
          <w:szCs w:val="20"/>
        </w:rPr>
        <w:t xml:space="preserve"> w latach 202</w:t>
      </w:r>
      <w:r w:rsidR="00746035">
        <w:rPr>
          <w:b w:val="0"/>
          <w:bCs w:val="0"/>
          <w:color w:val="auto"/>
          <w:sz w:val="20"/>
          <w:szCs w:val="20"/>
        </w:rPr>
        <w:t>2</w:t>
      </w:r>
      <w:r w:rsidRPr="00764B19">
        <w:rPr>
          <w:b w:val="0"/>
          <w:bCs w:val="0"/>
          <w:color w:val="auto"/>
          <w:sz w:val="20"/>
          <w:szCs w:val="20"/>
        </w:rPr>
        <w:t>-202</w:t>
      </w:r>
      <w:r w:rsidR="00746035">
        <w:rPr>
          <w:b w:val="0"/>
          <w:bCs w:val="0"/>
          <w:color w:val="auto"/>
          <w:sz w:val="20"/>
          <w:szCs w:val="20"/>
        </w:rPr>
        <w:t>4</w:t>
      </w:r>
      <w:r w:rsidRPr="00764B19">
        <w:rPr>
          <w:b w:val="0"/>
          <w:bCs w:val="0"/>
          <w:color w:val="auto"/>
          <w:sz w:val="20"/>
          <w:szCs w:val="20"/>
        </w:rPr>
        <w:t xml:space="preserve"> przedstawia poniższa </w:t>
      </w:r>
      <w:r w:rsidR="003864E6" w:rsidRPr="003864E6">
        <w:rPr>
          <w:b w:val="0"/>
          <w:bCs w:val="0"/>
          <w:color w:val="auto"/>
          <w:sz w:val="20"/>
          <w:szCs w:val="20"/>
        </w:rPr>
        <w:fldChar w:fldCharType="begin"/>
      </w:r>
      <w:r w:rsidR="003864E6" w:rsidRPr="003864E6">
        <w:rPr>
          <w:b w:val="0"/>
          <w:bCs w:val="0"/>
          <w:color w:val="auto"/>
          <w:sz w:val="20"/>
          <w:szCs w:val="20"/>
        </w:rPr>
        <w:instrText xml:space="preserve"> REF _Ref188957041 \h  \* MERGEFORMAT </w:instrText>
      </w:r>
      <w:r w:rsidR="003864E6" w:rsidRPr="003864E6">
        <w:rPr>
          <w:b w:val="0"/>
          <w:bCs w:val="0"/>
          <w:color w:val="auto"/>
          <w:sz w:val="20"/>
          <w:szCs w:val="20"/>
        </w:rPr>
      </w:r>
      <w:r w:rsidR="003864E6" w:rsidRPr="003864E6">
        <w:rPr>
          <w:b w:val="0"/>
          <w:bCs w:val="0"/>
          <w:color w:val="auto"/>
          <w:sz w:val="20"/>
          <w:szCs w:val="20"/>
        </w:rPr>
        <w:fldChar w:fldCharType="separate"/>
      </w:r>
      <w:r w:rsidR="004E70E1" w:rsidRPr="004E70E1">
        <w:rPr>
          <w:sz w:val="20"/>
          <w:szCs w:val="20"/>
        </w:rPr>
        <w:t xml:space="preserve">Tabela </w:t>
      </w:r>
      <w:r w:rsidR="004E70E1" w:rsidRPr="004E70E1">
        <w:rPr>
          <w:noProof/>
          <w:sz w:val="20"/>
          <w:szCs w:val="20"/>
        </w:rPr>
        <w:t>2</w:t>
      </w:r>
      <w:r w:rsidR="003864E6" w:rsidRPr="003864E6">
        <w:rPr>
          <w:b w:val="0"/>
          <w:bCs w:val="0"/>
          <w:color w:val="auto"/>
          <w:sz w:val="20"/>
          <w:szCs w:val="20"/>
        </w:rPr>
        <w:fldChar w:fldCharType="end"/>
      </w:r>
      <w:r w:rsidR="003864E6">
        <w:rPr>
          <w:b w:val="0"/>
          <w:bCs w:val="0"/>
          <w:color w:val="auto"/>
          <w:sz w:val="20"/>
          <w:szCs w:val="20"/>
        </w:rPr>
        <w:t>.</w:t>
      </w:r>
      <w:r w:rsidR="007E0081" w:rsidRPr="00764B19">
        <w:rPr>
          <w:b w:val="0"/>
          <w:bCs w:val="0"/>
          <w:color w:val="auto"/>
          <w:sz w:val="20"/>
          <w:szCs w:val="20"/>
        </w:rPr>
        <w:t xml:space="preserve"> </w:t>
      </w:r>
    </w:p>
    <w:p w14:paraId="091CB4EC" w14:textId="21F0B331" w:rsidR="0068370A" w:rsidRPr="002C5500" w:rsidRDefault="0068370A" w:rsidP="0068370A">
      <w:pPr>
        <w:pStyle w:val="Legenda"/>
        <w:keepNext/>
      </w:pPr>
      <w:bookmarkStart w:id="19" w:name="_Ref188957041"/>
      <w:bookmarkStart w:id="20" w:name="_Toc233815572"/>
      <w:r w:rsidRPr="002C5500">
        <w:t xml:space="preserve">Tabela </w:t>
      </w:r>
      <w:r>
        <w:fldChar w:fldCharType="begin"/>
      </w:r>
      <w:r>
        <w:instrText>SEQ Tabela \* ARABIC</w:instrText>
      </w:r>
      <w:r>
        <w:fldChar w:fldCharType="separate"/>
      </w:r>
      <w:r w:rsidR="004E70E1">
        <w:rPr>
          <w:noProof/>
        </w:rPr>
        <w:t>2</w:t>
      </w:r>
      <w:r>
        <w:fldChar w:fldCharType="end"/>
      </w:r>
      <w:bookmarkEnd w:id="18"/>
      <w:bookmarkEnd w:id="19"/>
      <w:r w:rsidRPr="002C5500">
        <w:t xml:space="preserve">. Liczba </w:t>
      </w:r>
      <w:r w:rsidR="00931C21">
        <w:t>ludności</w:t>
      </w:r>
      <w:r w:rsidRPr="002C5500">
        <w:t xml:space="preserve"> w podziale na płeć w latach 202</w:t>
      </w:r>
      <w:r w:rsidR="00814A3F">
        <w:t>2</w:t>
      </w:r>
      <w:r w:rsidRPr="002C5500">
        <w:t>-202</w:t>
      </w:r>
      <w:r w:rsidR="00814A3F">
        <w:t>4</w:t>
      </w:r>
      <w:bookmarkEnd w:id="20"/>
    </w:p>
    <w:tbl>
      <w:tblPr>
        <w:tblStyle w:val="Tabelasiatki4akcent2"/>
        <w:tblW w:w="5000" w:type="pct"/>
        <w:tblBorders>
          <w:insideH w:val="single" w:sz="6" w:space="0" w:color="EC7873" w:themeColor="accent2" w:themeTint="99"/>
          <w:insideV w:val="single" w:sz="6" w:space="0" w:color="EC7873" w:themeColor="accent2" w:themeTint="99"/>
        </w:tblBorders>
        <w:tblLook w:val="04A0" w:firstRow="1" w:lastRow="0" w:firstColumn="1" w:lastColumn="0" w:noHBand="0" w:noVBand="1"/>
      </w:tblPr>
      <w:tblGrid>
        <w:gridCol w:w="1045"/>
        <w:gridCol w:w="1046"/>
        <w:gridCol w:w="1011"/>
        <w:gridCol w:w="993"/>
        <w:gridCol w:w="993"/>
        <w:gridCol w:w="993"/>
        <w:gridCol w:w="993"/>
        <w:gridCol w:w="993"/>
        <w:gridCol w:w="993"/>
      </w:tblGrid>
      <w:tr w:rsidR="00814A3F" w:rsidRPr="0068370A" w14:paraId="20933816" w14:textId="1DF9C882" w:rsidTr="00C17121">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1712" w:type="pct"/>
            <w:gridSpan w:val="3"/>
            <w:tcBorders>
              <w:top w:val="none" w:sz="0" w:space="0" w:color="auto"/>
              <w:left w:val="none" w:sz="0" w:space="0" w:color="auto"/>
              <w:bottom w:val="none" w:sz="0" w:space="0" w:color="auto"/>
              <w:right w:val="none" w:sz="0" w:space="0" w:color="auto"/>
            </w:tcBorders>
            <w:noWrap/>
            <w:hideMark/>
          </w:tcPr>
          <w:p w14:paraId="29405DF4" w14:textId="3B25DD29" w:rsidR="00814A3F" w:rsidRPr="00296E66" w:rsidRDefault="00814A3F" w:rsidP="0068370A">
            <w:pPr>
              <w:spacing w:before="0"/>
              <w:jc w:val="center"/>
            </w:pPr>
            <w:r w:rsidRPr="00296E66">
              <w:t>Liczba ludności ogółem</w:t>
            </w:r>
          </w:p>
        </w:tc>
        <w:tc>
          <w:tcPr>
            <w:tcW w:w="1644" w:type="pct"/>
            <w:gridSpan w:val="3"/>
            <w:tcBorders>
              <w:top w:val="none" w:sz="0" w:space="0" w:color="auto"/>
              <w:left w:val="none" w:sz="0" w:space="0" w:color="auto"/>
              <w:bottom w:val="none" w:sz="0" w:space="0" w:color="auto"/>
              <w:right w:val="none" w:sz="0" w:space="0" w:color="auto"/>
            </w:tcBorders>
            <w:noWrap/>
            <w:hideMark/>
          </w:tcPr>
          <w:p w14:paraId="775CF960" w14:textId="6BA48673" w:rsidR="00814A3F" w:rsidRPr="00296E66" w:rsidRDefault="00814A3F" w:rsidP="0068370A">
            <w:pPr>
              <w:spacing w:before="0"/>
              <w:jc w:val="center"/>
              <w:cnfStyle w:val="100000000000" w:firstRow="1" w:lastRow="0" w:firstColumn="0" w:lastColumn="0" w:oddVBand="0" w:evenVBand="0" w:oddHBand="0" w:evenHBand="0" w:firstRowFirstColumn="0" w:firstRowLastColumn="0" w:lastRowFirstColumn="0" w:lastRowLastColumn="0"/>
            </w:pPr>
            <w:r w:rsidRPr="00296E66">
              <w:t>Mężczyźni</w:t>
            </w:r>
          </w:p>
        </w:tc>
        <w:tc>
          <w:tcPr>
            <w:tcW w:w="1644" w:type="pct"/>
            <w:gridSpan w:val="3"/>
            <w:tcBorders>
              <w:top w:val="none" w:sz="0" w:space="0" w:color="auto"/>
              <w:left w:val="none" w:sz="0" w:space="0" w:color="auto"/>
              <w:bottom w:val="none" w:sz="0" w:space="0" w:color="auto"/>
              <w:right w:val="none" w:sz="0" w:space="0" w:color="auto"/>
            </w:tcBorders>
            <w:noWrap/>
            <w:hideMark/>
          </w:tcPr>
          <w:p w14:paraId="128DEB9C" w14:textId="6BB70B43" w:rsidR="00814A3F" w:rsidRPr="00296E66" w:rsidRDefault="00814A3F" w:rsidP="0068370A">
            <w:pPr>
              <w:spacing w:before="0"/>
              <w:jc w:val="center"/>
              <w:cnfStyle w:val="100000000000" w:firstRow="1" w:lastRow="0" w:firstColumn="0" w:lastColumn="0" w:oddVBand="0" w:evenVBand="0" w:oddHBand="0" w:evenHBand="0" w:firstRowFirstColumn="0" w:firstRowLastColumn="0" w:lastRowFirstColumn="0" w:lastRowLastColumn="0"/>
            </w:pPr>
            <w:r w:rsidRPr="00296E66">
              <w:t>Kobiety</w:t>
            </w:r>
          </w:p>
        </w:tc>
      </w:tr>
      <w:tr w:rsidR="00296E66" w:rsidRPr="0068370A" w14:paraId="550200D4" w14:textId="013675B1" w:rsidTr="00C17121">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577" w:type="pct"/>
            <w:shd w:val="clear" w:color="auto" w:fill="DA251D" w:themeFill="accent2"/>
            <w:noWrap/>
            <w:hideMark/>
          </w:tcPr>
          <w:p w14:paraId="6007369A" w14:textId="77777777" w:rsidR="00296E66" w:rsidRPr="00296E66" w:rsidRDefault="00296E66" w:rsidP="008E11F9">
            <w:pPr>
              <w:spacing w:before="0"/>
              <w:jc w:val="center"/>
              <w:rPr>
                <w:b w:val="0"/>
                <w:bCs w:val="0"/>
                <w:color w:val="FFFFFF" w:themeColor="background1"/>
              </w:rPr>
            </w:pPr>
            <w:r w:rsidRPr="00296E66">
              <w:rPr>
                <w:color w:val="FFFFFF" w:themeColor="background1"/>
              </w:rPr>
              <w:t>2022</w:t>
            </w:r>
          </w:p>
        </w:tc>
        <w:tc>
          <w:tcPr>
            <w:tcW w:w="577" w:type="pct"/>
            <w:shd w:val="clear" w:color="auto" w:fill="DA251D" w:themeFill="accent2"/>
            <w:noWrap/>
            <w:hideMark/>
          </w:tcPr>
          <w:p w14:paraId="0FC6A81C" w14:textId="08008D39"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2023</w:t>
            </w:r>
          </w:p>
        </w:tc>
        <w:tc>
          <w:tcPr>
            <w:tcW w:w="557" w:type="pct"/>
            <w:shd w:val="clear" w:color="auto" w:fill="DA251D" w:themeFill="accent2"/>
          </w:tcPr>
          <w:p w14:paraId="47A16EE2" w14:textId="38045C62"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2024</w:t>
            </w:r>
          </w:p>
        </w:tc>
        <w:tc>
          <w:tcPr>
            <w:tcW w:w="548" w:type="pct"/>
            <w:shd w:val="clear" w:color="auto" w:fill="DA251D" w:themeFill="accent2"/>
            <w:noWrap/>
            <w:hideMark/>
          </w:tcPr>
          <w:p w14:paraId="59DB0D5C" w14:textId="26D6DE35"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2022</w:t>
            </w:r>
          </w:p>
        </w:tc>
        <w:tc>
          <w:tcPr>
            <w:tcW w:w="548" w:type="pct"/>
            <w:shd w:val="clear" w:color="auto" w:fill="DA251D" w:themeFill="accent2"/>
            <w:noWrap/>
            <w:hideMark/>
          </w:tcPr>
          <w:p w14:paraId="439C6B2C" w14:textId="45A60D94"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2023</w:t>
            </w:r>
          </w:p>
        </w:tc>
        <w:tc>
          <w:tcPr>
            <w:tcW w:w="548" w:type="pct"/>
            <w:shd w:val="clear" w:color="auto" w:fill="DA251D" w:themeFill="accent2"/>
          </w:tcPr>
          <w:p w14:paraId="213E7721" w14:textId="4621CB9A"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2024</w:t>
            </w:r>
          </w:p>
        </w:tc>
        <w:tc>
          <w:tcPr>
            <w:tcW w:w="548" w:type="pct"/>
            <w:shd w:val="clear" w:color="auto" w:fill="DA251D" w:themeFill="accent2"/>
            <w:noWrap/>
            <w:hideMark/>
          </w:tcPr>
          <w:p w14:paraId="396FC4B9" w14:textId="4D6945CF"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2022</w:t>
            </w:r>
          </w:p>
        </w:tc>
        <w:tc>
          <w:tcPr>
            <w:tcW w:w="548" w:type="pct"/>
            <w:shd w:val="clear" w:color="auto" w:fill="DA251D" w:themeFill="accent2"/>
            <w:noWrap/>
            <w:hideMark/>
          </w:tcPr>
          <w:p w14:paraId="0FDAB943" w14:textId="76A80D33"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2023</w:t>
            </w:r>
          </w:p>
        </w:tc>
        <w:tc>
          <w:tcPr>
            <w:tcW w:w="548" w:type="pct"/>
            <w:shd w:val="clear" w:color="auto" w:fill="DA251D" w:themeFill="accent2"/>
          </w:tcPr>
          <w:p w14:paraId="214DBB9B" w14:textId="6B2C19C1" w:rsidR="00296E66" w:rsidRPr="00296E66" w:rsidRDefault="00296E66" w:rsidP="008E11F9">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296E66">
              <w:rPr>
                <w:b/>
                <w:bCs/>
                <w:color w:val="FFFFFF" w:themeColor="background1"/>
              </w:rPr>
              <w:t>2024</w:t>
            </w:r>
          </w:p>
        </w:tc>
      </w:tr>
      <w:tr w:rsidR="00296E66" w:rsidRPr="0068370A" w14:paraId="4156C829" w14:textId="56BC9B5F" w:rsidTr="00C17121">
        <w:trPr>
          <w:trHeight w:val="290"/>
        </w:trPr>
        <w:tc>
          <w:tcPr>
            <w:cnfStyle w:val="001000000000" w:firstRow="0" w:lastRow="0" w:firstColumn="1" w:lastColumn="0" w:oddVBand="0" w:evenVBand="0" w:oddHBand="0" w:evenHBand="0" w:firstRowFirstColumn="0" w:firstRowLastColumn="0" w:lastRowFirstColumn="0" w:lastRowLastColumn="0"/>
            <w:tcW w:w="577" w:type="pct"/>
            <w:noWrap/>
            <w:hideMark/>
          </w:tcPr>
          <w:p w14:paraId="50FED986" w14:textId="0EF60525" w:rsidR="00296E66" w:rsidRPr="00296E66" w:rsidRDefault="00296E66" w:rsidP="00296E66">
            <w:pPr>
              <w:spacing w:before="0"/>
              <w:jc w:val="right"/>
              <w:rPr>
                <w:b w:val="0"/>
                <w:bCs w:val="0"/>
              </w:rPr>
            </w:pPr>
            <w:r w:rsidRPr="00296E66">
              <w:rPr>
                <w:b w:val="0"/>
                <w:bCs w:val="0"/>
              </w:rPr>
              <w:t>7 094</w:t>
            </w:r>
          </w:p>
        </w:tc>
        <w:tc>
          <w:tcPr>
            <w:tcW w:w="577" w:type="pct"/>
            <w:noWrap/>
            <w:hideMark/>
          </w:tcPr>
          <w:p w14:paraId="5BEBD799" w14:textId="725C3807"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7 056</w:t>
            </w:r>
          </w:p>
        </w:tc>
        <w:tc>
          <w:tcPr>
            <w:tcW w:w="557" w:type="pct"/>
          </w:tcPr>
          <w:p w14:paraId="3AC95DF4" w14:textId="50C38918"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6 976</w:t>
            </w:r>
          </w:p>
        </w:tc>
        <w:tc>
          <w:tcPr>
            <w:tcW w:w="548" w:type="pct"/>
            <w:noWrap/>
            <w:hideMark/>
          </w:tcPr>
          <w:p w14:paraId="7C3C1BFE" w14:textId="30A12153"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3 580</w:t>
            </w:r>
          </w:p>
        </w:tc>
        <w:tc>
          <w:tcPr>
            <w:tcW w:w="548" w:type="pct"/>
            <w:noWrap/>
            <w:hideMark/>
          </w:tcPr>
          <w:p w14:paraId="290AEB8B" w14:textId="3E47F7FB"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3 567</w:t>
            </w:r>
          </w:p>
        </w:tc>
        <w:tc>
          <w:tcPr>
            <w:tcW w:w="548" w:type="pct"/>
          </w:tcPr>
          <w:p w14:paraId="1DED22F1" w14:textId="01A82BCF"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3 548</w:t>
            </w:r>
          </w:p>
        </w:tc>
        <w:tc>
          <w:tcPr>
            <w:tcW w:w="548" w:type="pct"/>
            <w:noWrap/>
            <w:hideMark/>
          </w:tcPr>
          <w:p w14:paraId="121F063B" w14:textId="3874630D"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3 514</w:t>
            </w:r>
          </w:p>
        </w:tc>
        <w:tc>
          <w:tcPr>
            <w:tcW w:w="548" w:type="pct"/>
            <w:noWrap/>
            <w:hideMark/>
          </w:tcPr>
          <w:p w14:paraId="4B3EBFF4" w14:textId="314B2F11"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3 489</w:t>
            </w:r>
          </w:p>
        </w:tc>
        <w:tc>
          <w:tcPr>
            <w:tcW w:w="548" w:type="pct"/>
          </w:tcPr>
          <w:p w14:paraId="1CA16474" w14:textId="07A336C1" w:rsidR="00296E66" w:rsidRPr="00296E66" w:rsidRDefault="00296E66" w:rsidP="00296E66">
            <w:pPr>
              <w:spacing w:before="0"/>
              <w:jc w:val="right"/>
              <w:cnfStyle w:val="000000000000" w:firstRow="0" w:lastRow="0" w:firstColumn="0" w:lastColumn="0" w:oddVBand="0" w:evenVBand="0" w:oddHBand="0" w:evenHBand="0" w:firstRowFirstColumn="0" w:firstRowLastColumn="0" w:lastRowFirstColumn="0" w:lastRowLastColumn="0"/>
            </w:pPr>
            <w:r w:rsidRPr="00296E66">
              <w:t>3 428</w:t>
            </w:r>
          </w:p>
        </w:tc>
      </w:tr>
    </w:tbl>
    <w:p w14:paraId="26C75F15" w14:textId="2F1CBEC4" w:rsidR="00134921" w:rsidRDefault="0068370A" w:rsidP="00DE13AF">
      <w:pPr>
        <w:spacing w:before="0"/>
        <w:rPr>
          <w:i/>
          <w:iCs/>
          <w:sz w:val="16"/>
          <w:szCs w:val="16"/>
        </w:rPr>
      </w:pPr>
      <w:r w:rsidRPr="0068370A">
        <w:rPr>
          <w:i/>
          <w:iCs/>
          <w:sz w:val="16"/>
          <w:szCs w:val="16"/>
        </w:rPr>
        <w:t>Źródło: opracowanie własne na podstawie danych BDL GUS</w:t>
      </w:r>
    </w:p>
    <w:p w14:paraId="07287EAF" w14:textId="2FB66893" w:rsidR="009A0741" w:rsidRPr="008B1724" w:rsidRDefault="00515BCF" w:rsidP="00515BCF">
      <w:pPr>
        <w:spacing w:before="0"/>
        <w:jc w:val="both"/>
      </w:pPr>
      <w:r>
        <w:lastRenderedPageBreak/>
        <w:t>W 202</w:t>
      </w:r>
      <w:r w:rsidR="008272BD">
        <w:t>4</w:t>
      </w:r>
      <w:r>
        <w:t xml:space="preserve"> roku najliczniejszą grupę mieszkańców gminy Jadów stanowiły osoby w wieku 35-39 (5</w:t>
      </w:r>
      <w:r w:rsidR="00E139E9">
        <w:t>24</w:t>
      </w:r>
      <w:r>
        <w:t xml:space="preserve"> os</w:t>
      </w:r>
      <w:r w:rsidR="00E139E9">
        <w:t>oby</w:t>
      </w:r>
      <w:r>
        <w:t>) oraz 40-44 lat (5</w:t>
      </w:r>
      <w:r w:rsidR="00E139E9">
        <w:t>30</w:t>
      </w:r>
      <w:r>
        <w:t xml:space="preserve"> osób). Najmniej mieszkańców jest w najstarszych przedziałach wiekowych 80-84 (1</w:t>
      </w:r>
      <w:r w:rsidR="00E139E9">
        <w:t>33</w:t>
      </w:r>
      <w:r>
        <w:t xml:space="preserve"> os</w:t>
      </w:r>
      <w:r w:rsidR="00E139E9">
        <w:t>oby</w:t>
      </w:r>
      <w:r>
        <w:t>) oraz 85 i więcej lat (1</w:t>
      </w:r>
      <w:r w:rsidR="00E139E9">
        <w:t>22</w:t>
      </w:r>
      <w:r>
        <w:t xml:space="preserve"> os</w:t>
      </w:r>
      <w:r w:rsidR="00E139E9">
        <w:t>oby</w:t>
      </w:r>
      <w:r>
        <w:t xml:space="preserve">). W grupach wiekowych do </w:t>
      </w:r>
      <w:r w:rsidR="00C96548">
        <w:t>54</w:t>
      </w:r>
      <w:r>
        <w:t xml:space="preserve"> roku życia dominowali liczebnością mężczyźni, w starszych kobiety</w:t>
      </w:r>
      <w:r w:rsidR="00B342C4">
        <w:t xml:space="preserve"> (z wyjątkiem grupy </w:t>
      </w:r>
      <w:r w:rsidR="0023482C">
        <w:t>60-64 lata)</w:t>
      </w:r>
      <w:r>
        <w:t xml:space="preserve">. Szczegółowe dane dotyczące liczby mieszkańców gminy </w:t>
      </w:r>
      <w:r w:rsidR="008B1724">
        <w:t>Jadów</w:t>
      </w:r>
      <w:r>
        <w:t xml:space="preserve"> w podziale na płeć oraz grupę wieku w 202</w:t>
      </w:r>
      <w:r w:rsidR="0023482C">
        <w:t>4</w:t>
      </w:r>
      <w:r>
        <w:t xml:space="preserve"> roku przedstawia poniższy</w:t>
      </w:r>
      <w:r w:rsidRPr="004F0EC5">
        <w:rPr>
          <w:b/>
          <w:bCs/>
          <w:color w:val="BFAB00" w:themeColor="accent1" w:themeShade="BF"/>
        </w:rPr>
        <w:t xml:space="preserve"> </w:t>
      </w:r>
      <w:r w:rsidR="008B1724">
        <w:rPr>
          <w:b/>
          <w:bCs/>
          <w:color w:val="BFAB00" w:themeColor="accent1" w:themeShade="BF"/>
        </w:rPr>
        <w:fldChar w:fldCharType="begin"/>
      </w:r>
      <w:r w:rsidR="008B1724">
        <w:rPr>
          <w:b/>
          <w:bCs/>
          <w:color w:val="BFAB00" w:themeColor="accent1" w:themeShade="BF"/>
        </w:rPr>
        <w:instrText xml:space="preserve"> REF _Ref188958120 \h  \* MERGEFORMAT </w:instrText>
      </w:r>
      <w:r w:rsidR="008B1724">
        <w:rPr>
          <w:b/>
          <w:bCs/>
          <w:color w:val="BFAB00" w:themeColor="accent1" w:themeShade="BF"/>
        </w:rPr>
      </w:r>
      <w:r w:rsidR="008B1724">
        <w:rPr>
          <w:b/>
          <w:bCs/>
          <w:color w:val="BFAB00" w:themeColor="accent1" w:themeShade="BF"/>
        </w:rPr>
        <w:fldChar w:fldCharType="separate"/>
      </w:r>
      <w:r w:rsidR="004E70E1" w:rsidRPr="004E70E1">
        <w:rPr>
          <w:b/>
          <w:bCs/>
          <w:color w:val="BFAB00" w:themeColor="accent1" w:themeShade="BF"/>
        </w:rPr>
        <w:t>Wykres 1</w:t>
      </w:r>
      <w:r w:rsidR="008B1724">
        <w:rPr>
          <w:b/>
          <w:bCs/>
          <w:color w:val="BFAB00" w:themeColor="accent1" w:themeShade="BF"/>
        </w:rPr>
        <w:fldChar w:fldCharType="end"/>
      </w:r>
      <w:r w:rsidR="008B1724">
        <w:rPr>
          <w:b/>
          <w:bCs/>
        </w:rPr>
        <w:t>.</w:t>
      </w:r>
    </w:p>
    <w:p w14:paraId="62B9848C" w14:textId="7E289E14" w:rsidR="009A0741" w:rsidRDefault="009A0741" w:rsidP="009A0741">
      <w:pPr>
        <w:pStyle w:val="Legenda"/>
        <w:keepNext/>
      </w:pPr>
      <w:bookmarkStart w:id="21" w:name="_Ref188958120"/>
      <w:bookmarkStart w:id="22" w:name="_Toc233815583"/>
      <w:r>
        <w:t xml:space="preserve">Wykres </w:t>
      </w:r>
      <w:r>
        <w:fldChar w:fldCharType="begin"/>
      </w:r>
      <w:r>
        <w:instrText>SEQ Wykres \* ARABIC</w:instrText>
      </w:r>
      <w:r>
        <w:fldChar w:fldCharType="separate"/>
      </w:r>
      <w:r w:rsidR="004E70E1">
        <w:rPr>
          <w:noProof/>
        </w:rPr>
        <w:t>1</w:t>
      </w:r>
      <w:r>
        <w:fldChar w:fldCharType="end"/>
      </w:r>
      <w:bookmarkEnd w:id="21"/>
      <w:r>
        <w:t>. Piramida wieku i płci</w:t>
      </w:r>
      <w:r w:rsidR="00931C21">
        <w:t xml:space="preserve"> w 202</w:t>
      </w:r>
      <w:r w:rsidR="008272BD">
        <w:t>4</w:t>
      </w:r>
      <w:r w:rsidR="00931C21">
        <w:t xml:space="preserve"> roku</w:t>
      </w:r>
      <w:bookmarkEnd w:id="22"/>
    </w:p>
    <w:p w14:paraId="3A90D1EF" w14:textId="7DCBDA08" w:rsidR="009A0741" w:rsidRDefault="008248E2" w:rsidP="008248E2">
      <w:pPr>
        <w:spacing w:before="0" w:after="0"/>
        <w:jc w:val="center"/>
        <w:rPr>
          <w:i/>
          <w:iCs/>
          <w:sz w:val="16"/>
          <w:szCs w:val="16"/>
        </w:rPr>
      </w:pPr>
      <w:r>
        <w:rPr>
          <w:noProof/>
        </w:rPr>
        <w:drawing>
          <wp:inline distT="0" distB="0" distL="0" distR="0" wp14:anchorId="107864D0" wp14:editId="3927B2FF">
            <wp:extent cx="5710023" cy="3678865"/>
            <wp:effectExtent l="0" t="0" r="5080" b="17145"/>
            <wp:docPr id="152711690" name="Wykres 1">
              <a:extLst xmlns:a="http://schemas.openxmlformats.org/drawingml/2006/main">
                <a:ext uri="{FF2B5EF4-FFF2-40B4-BE49-F238E27FC236}">
                  <a16:creationId xmlns:a16="http://schemas.microsoft.com/office/drawing/2014/main" id="{D6CCCFA8-6ADC-AEF0-7B26-4EF6BAEDD55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6C9D377C" w14:textId="77777777" w:rsidR="00931C21" w:rsidRDefault="00931C21" w:rsidP="00931C21">
      <w:pPr>
        <w:spacing w:before="0"/>
        <w:rPr>
          <w:i/>
          <w:iCs/>
          <w:sz w:val="16"/>
          <w:szCs w:val="16"/>
        </w:rPr>
      </w:pPr>
      <w:r w:rsidRPr="0068370A">
        <w:rPr>
          <w:i/>
          <w:iCs/>
          <w:sz w:val="16"/>
          <w:szCs w:val="16"/>
        </w:rPr>
        <w:t>Źródło: opracowanie własne na podstawie danych BDL GUS</w:t>
      </w:r>
    </w:p>
    <w:p w14:paraId="74211C3D" w14:textId="6B467EA2" w:rsidR="00C6541C" w:rsidRPr="00C6541C" w:rsidRDefault="00C6541C" w:rsidP="00C6541C">
      <w:pPr>
        <w:spacing w:before="0"/>
        <w:jc w:val="both"/>
      </w:pPr>
      <w:r>
        <w:t>Współczynnik obciążenia demograficznego osobami starszymi w gminie Jadów rośnie. W latach 202</w:t>
      </w:r>
      <w:r w:rsidR="00CB10BA">
        <w:t>2</w:t>
      </w:r>
      <w:r>
        <w:t>-202</w:t>
      </w:r>
      <w:r w:rsidR="00CB10BA">
        <w:t>4</w:t>
      </w:r>
      <w:r>
        <w:t xml:space="preserve"> nastąpiła zmiana wartości z </w:t>
      </w:r>
      <w:r w:rsidR="000F30A2">
        <w:t>29,6</w:t>
      </w:r>
      <w:r>
        <w:t xml:space="preserve"> w 202</w:t>
      </w:r>
      <w:r w:rsidR="000F30A2">
        <w:t>2</w:t>
      </w:r>
      <w:r>
        <w:t xml:space="preserve"> roku do </w:t>
      </w:r>
      <w:r w:rsidR="000F30A2">
        <w:t>32,1</w:t>
      </w:r>
      <w:r>
        <w:t xml:space="preserve"> w 202</w:t>
      </w:r>
      <w:r w:rsidR="000F30A2">
        <w:t>4</w:t>
      </w:r>
      <w:r>
        <w:t xml:space="preserve"> roku. Saldo migracji w przeliczeniu na 1 000 mieszkańców od 202</w:t>
      </w:r>
      <w:r w:rsidR="000F30A2">
        <w:t>2</w:t>
      </w:r>
      <w:r>
        <w:t xml:space="preserve"> roku zmienia się nieregularnie</w:t>
      </w:r>
      <w:r w:rsidR="0080221B">
        <w:t>, jednak od 2023 utrzymuje się na ujemnym poziomie</w:t>
      </w:r>
      <w:r>
        <w:t>. W roku 202</w:t>
      </w:r>
      <w:r w:rsidR="0080221B">
        <w:t>2</w:t>
      </w:r>
      <w:r>
        <w:t xml:space="preserve"> było równe </w:t>
      </w:r>
      <w:r w:rsidR="0080221B">
        <w:t>0,0</w:t>
      </w:r>
      <w:r>
        <w:t>, w 202</w:t>
      </w:r>
      <w:r w:rsidR="00AA6E22">
        <w:t>3</w:t>
      </w:r>
      <w:r>
        <w:t xml:space="preserve"> </w:t>
      </w:r>
      <w:r w:rsidR="0080221B">
        <w:t>-3,1</w:t>
      </w:r>
      <w:r>
        <w:t>, natomiast w 202</w:t>
      </w:r>
      <w:r w:rsidR="0080221B">
        <w:t>4</w:t>
      </w:r>
      <w:r>
        <w:t xml:space="preserve"> -</w:t>
      </w:r>
      <w:r w:rsidR="0080221B">
        <w:t>2,4</w:t>
      </w:r>
      <w:r>
        <w:t>. Szczegółowe dane dotyczące współczynnika obciążenia demograficznego oraz salda migracji w przeliczeniu na 1 000 mieszkańców przedstawia poniższa</w:t>
      </w:r>
      <w:r w:rsidRPr="00EF4054">
        <w:rPr>
          <w:b/>
          <w:bCs/>
          <w:color w:val="BFAB00" w:themeColor="accent1" w:themeShade="BF"/>
        </w:rPr>
        <w:t xml:space="preserve"> </w:t>
      </w:r>
      <w:r>
        <w:rPr>
          <w:b/>
          <w:bCs/>
          <w:color w:val="BFAB00" w:themeColor="accent1" w:themeShade="BF"/>
        </w:rPr>
        <w:fldChar w:fldCharType="begin"/>
      </w:r>
      <w:r>
        <w:rPr>
          <w:b/>
          <w:bCs/>
          <w:color w:val="BFAB00" w:themeColor="accent1" w:themeShade="BF"/>
        </w:rPr>
        <w:instrText xml:space="preserve"> REF _Ref188958449 \h  \* MERGEFORMAT </w:instrText>
      </w:r>
      <w:r>
        <w:rPr>
          <w:b/>
          <w:bCs/>
          <w:color w:val="BFAB00" w:themeColor="accent1" w:themeShade="BF"/>
        </w:rPr>
      </w:r>
      <w:r>
        <w:rPr>
          <w:b/>
          <w:bCs/>
          <w:color w:val="BFAB00" w:themeColor="accent1" w:themeShade="BF"/>
        </w:rPr>
        <w:fldChar w:fldCharType="separate"/>
      </w:r>
      <w:r w:rsidR="004E70E1" w:rsidRPr="004E70E1">
        <w:rPr>
          <w:b/>
          <w:bCs/>
          <w:color w:val="BFAB00" w:themeColor="accent1" w:themeShade="BF"/>
        </w:rPr>
        <w:t>Tabela 3</w:t>
      </w:r>
      <w:r>
        <w:rPr>
          <w:b/>
          <w:bCs/>
          <w:color w:val="BFAB00" w:themeColor="accent1" w:themeShade="BF"/>
        </w:rPr>
        <w:fldChar w:fldCharType="end"/>
      </w:r>
      <w:r>
        <w:rPr>
          <w:b/>
          <w:bCs/>
        </w:rPr>
        <w:t>.</w:t>
      </w:r>
    </w:p>
    <w:p w14:paraId="13BCDD12" w14:textId="5B230115" w:rsidR="008E660E" w:rsidRDefault="008E660E" w:rsidP="008E660E">
      <w:pPr>
        <w:pStyle w:val="Legenda"/>
        <w:keepNext/>
      </w:pPr>
      <w:bookmarkStart w:id="23" w:name="_Ref188958449"/>
      <w:bookmarkStart w:id="24" w:name="_Toc233815573"/>
      <w:r>
        <w:t xml:space="preserve">Tabela </w:t>
      </w:r>
      <w:r>
        <w:fldChar w:fldCharType="begin"/>
      </w:r>
      <w:r>
        <w:instrText>SEQ Tabela \* ARABIC</w:instrText>
      </w:r>
      <w:r>
        <w:fldChar w:fldCharType="separate"/>
      </w:r>
      <w:r w:rsidR="004E70E1">
        <w:rPr>
          <w:noProof/>
        </w:rPr>
        <w:t>3</w:t>
      </w:r>
      <w:r>
        <w:fldChar w:fldCharType="end"/>
      </w:r>
      <w:bookmarkEnd w:id="23"/>
      <w:r>
        <w:t>. Inne wskaźniki demograficzne</w:t>
      </w:r>
      <w:bookmarkEnd w:id="24"/>
    </w:p>
    <w:tbl>
      <w:tblPr>
        <w:tblStyle w:val="Tabelasiatki4akcent2"/>
        <w:tblW w:w="5000" w:type="pct"/>
        <w:tblBorders>
          <w:insideH w:val="single" w:sz="6" w:space="0" w:color="EC7873" w:themeColor="accent2" w:themeTint="99"/>
          <w:insideV w:val="single" w:sz="6" w:space="0" w:color="EC7873" w:themeColor="accent2" w:themeTint="99"/>
        </w:tblBorders>
        <w:tblLook w:val="04A0" w:firstRow="1" w:lastRow="0" w:firstColumn="1" w:lastColumn="0" w:noHBand="0" w:noVBand="1"/>
      </w:tblPr>
      <w:tblGrid>
        <w:gridCol w:w="1795"/>
        <w:gridCol w:w="1796"/>
        <w:gridCol w:w="1796"/>
        <w:gridCol w:w="1225"/>
        <w:gridCol w:w="1225"/>
        <w:gridCol w:w="1223"/>
      </w:tblGrid>
      <w:tr w:rsidR="0023482C" w:rsidRPr="00B672BA" w14:paraId="1C512CE0" w14:textId="23F48A28" w:rsidTr="00C17121">
        <w:trPr>
          <w:cnfStyle w:val="100000000000" w:firstRow="1" w:lastRow="0" w:firstColumn="0" w:lastColumn="0" w:oddVBand="0" w:evenVBand="0" w:oddHBand="0" w:evenHBand="0" w:firstRowFirstColumn="0" w:firstRowLastColumn="0" w:lastRowFirstColumn="0" w:lastRowLastColumn="0"/>
          <w:trHeight w:val="290"/>
          <w:tblHeader/>
        </w:trPr>
        <w:tc>
          <w:tcPr>
            <w:cnfStyle w:val="001000000000" w:firstRow="0" w:lastRow="0" w:firstColumn="1" w:lastColumn="0" w:oddVBand="0" w:evenVBand="0" w:oddHBand="0" w:evenHBand="0" w:firstRowFirstColumn="0" w:firstRowLastColumn="0" w:lastRowFirstColumn="0" w:lastRowLastColumn="0"/>
            <w:tcW w:w="2972" w:type="pct"/>
            <w:gridSpan w:val="3"/>
            <w:tcBorders>
              <w:top w:val="none" w:sz="0" w:space="0" w:color="auto"/>
              <w:left w:val="none" w:sz="0" w:space="0" w:color="auto"/>
              <w:bottom w:val="none" w:sz="0" w:space="0" w:color="auto"/>
              <w:right w:val="none" w:sz="0" w:space="0" w:color="auto"/>
            </w:tcBorders>
            <w:noWrap/>
            <w:hideMark/>
          </w:tcPr>
          <w:p w14:paraId="727D0115" w14:textId="77777777" w:rsidR="0023482C" w:rsidRPr="00CB10BA" w:rsidRDefault="0023482C">
            <w:pPr>
              <w:spacing w:before="0"/>
              <w:jc w:val="center"/>
              <w:rPr>
                <w:b w:val="0"/>
                <w:bCs w:val="0"/>
              </w:rPr>
            </w:pPr>
            <w:r w:rsidRPr="00CB10BA">
              <w:t xml:space="preserve">Współczynnik obciążenia demograficznego </w:t>
            </w:r>
          </w:p>
          <w:p w14:paraId="67DA7A96" w14:textId="1C756A02" w:rsidR="0023482C" w:rsidRPr="00CB10BA" w:rsidRDefault="0023482C">
            <w:pPr>
              <w:spacing w:before="0"/>
              <w:jc w:val="center"/>
            </w:pPr>
            <w:r w:rsidRPr="00CB10BA">
              <w:t>osobami starszymi</w:t>
            </w:r>
            <w:r w:rsidRPr="00CB10BA">
              <w:rPr>
                <w:rStyle w:val="Odwoanieprzypisudolnego"/>
              </w:rPr>
              <w:footnoteReference w:id="2"/>
            </w:r>
          </w:p>
        </w:tc>
        <w:tc>
          <w:tcPr>
            <w:tcW w:w="2028" w:type="pct"/>
            <w:gridSpan w:val="3"/>
            <w:tcBorders>
              <w:top w:val="none" w:sz="0" w:space="0" w:color="auto"/>
              <w:left w:val="none" w:sz="0" w:space="0" w:color="auto"/>
              <w:bottom w:val="none" w:sz="0" w:space="0" w:color="auto"/>
              <w:right w:val="none" w:sz="0" w:space="0" w:color="auto"/>
            </w:tcBorders>
            <w:noWrap/>
            <w:hideMark/>
          </w:tcPr>
          <w:p w14:paraId="2A5FB221" w14:textId="77777777" w:rsidR="0023482C" w:rsidRPr="00CB10BA" w:rsidRDefault="0023482C">
            <w:pPr>
              <w:spacing w:before="0"/>
              <w:jc w:val="center"/>
              <w:cnfStyle w:val="100000000000" w:firstRow="1" w:lastRow="0" w:firstColumn="0" w:lastColumn="0" w:oddVBand="0" w:evenVBand="0" w:oddHBand="0" w:evenHBand="0" w:firstRowFirstColumn="0" w:firstRowLastColumn="0" w:lastRowFirstColumn="0" w:lastRowLastColumn="0"/>
              <w:rPr>
                <w:b w:val="0"/>
                <w:bCs w:val="0"/>
              </w:rPr>
            </w:pPr>
            <w:r w:rsidRPr="00CB10BA">
              <w:t xml:space="preserve">Saldo migracji w przeliczeniu </w:t>
            </w:r>
          </w:p>
          <w:p w14:paraId="7764E9E2" w14:textId="54C4BE50" w:rsidR="0023482C" w:rsidRPr="00CB10BA" w:rsidRDefault="0023482C">
            <w:pPr>
              <w:spacing w:before="0"/>
              <w:jc w:val="center"/>
              <w:cnfStyle w:val="100000000000" w:firstRow="1" w:lastRow="0" w:firstColumn="0" w:lastColumn="0" w:oddVBand="0" w:evenVBand="0" w:oddHBand="0" w:evenHBand="0" w:firstRowFirstColumn="0" w:firstRowLastColumn="0" w:lastRowFirstColumn="0" w:lastRowLastColumn="0"/>
            </w:pPr>
            <w:r w:rsidRPr="00CB10BA">
              <w:t>na 1 000 mieszkańców</w:t>
            </w:r>
            <w:r w:rsidRPr="00CB10BA">
              <w:rPr>
                <w:rStyle w:val="Odwoanieprzypisudolnego"/>
              </w:rPr>
              <w:footnoteReference w:id="3"/>
            </w:r>
          </w:p>
        </w:tc>
      </w:tr>
      <w:tr w:rsidR="00CB10BA" w:rsidRPr="004C730B" w14:paraId="1CEC2221" w14:textId="097E2AAB" w:rsidTr="00C17121">
        <w:trPr>
          <w:cnfStyle w:val="100000000000" w:firstRow="1" w:lastRow="0" w:firstColumn="0" w:lastColumn="0" w:oddVBand="0" w:evenVBand="0" w:oddHBand="0" w:evenHBand="0" w:firstRowFirstColumn="0" w:firstRowLastColumn="0" w:lastRowFirstColumn="0" w:lastRowLastColumn="0"/>
          <w:trHeight w:val="124"/>
          <w:tblHeader/>
        </w:trPr>
        <w:tc>
          <w:tcPr>
            <w:cnfStyle w:val="001000000000" w:firstRow="0" w:lastRow="0" w:firstColumn="1" w:lastColumn="0" w:oddVBand="0" w:evenVBand="0" w:oddHBand="0" w:evenHBand="0" w:firstRowFirstColumn="0" w:firstRowLastColumn="0" w:lastRowFirstColumn="0" w:lastRowLastColumn="0"/>
            <w:tcW w:w="991" w:type="pct"/>
            <w:tcBorders>
              <w:top w:val="none" w:sz="0" w:space="0" w:color="auto"/>
              <w:left w:val="none" w:sz="0" w:space="0" w:color="auto"/>
              <w:bottom w:val="none" w:sz="0" w:space="0" w:color="auto"/>
              <w:right w:val="none" w:sz="0" w:space="0" w:color="auto"/>
            </w:tcBorders>
            <w:noWrap/>
            <w:hideMark/>
          </w:tcPr>
          <w:p w14:paraId="57DB4AE4" w14:textId="77777777" w:rsidR="00CB10BA" w:rsidRPr="00CB10BA" w:rsidRDefault="00CB10BA">
            <w:pPr>
              <w:spacing w:before="0"/>
              <w:jc w:val="center"/>
              <w:rPr>
                <w:b w:val="0"/>
                <w:bCs w:val="0"/>
              </w:rPr>
            </w:pPr>
            <w:r w:rsidRPr="00CB10BA">
              <w:t>2022</w:t>
            </w:r>
          </w:p>
        </w:tc>
        <w:tc>
          <w:tcPr>
            <w:tcW w:w="991" w:type="pct"/>
            <w:tcBorders>
              <w:top w:val="none" w:sz="0" w:space="0" w:color="auto"/>
              <w:left w:val="none" w:sz="0" w:space="0" w:color="auto"/>
              <w:bottom w:val="none" w:sz="0" w:space="0" w:color="auto"/>
              <w:right w:val="none" w:sz="0" w:space="0" w:color="auto"/>
            </w:tcBorders>
            <w:noWrap/>
            <w:hideMark/>
          </w:tcPr>
          <w:p w14:paraId="12D4E8EB" w14:textId="77777777" w:rsidR="00CB10BA" w:rsidRPr="00CB10BA" w:rsidRDefault="00CB10BA">
            <w:pPr>
              <w:spacing w:before="0"/>
              <w:jc w:val="center"/>
              <w:cnfStyle w:val="100000000000" w:firstRow="1" w:lastRow="0" w:firstColumn="0" w:lastColumn="0" w:oddVBand="0" w:evenVBand="0" w:oddHBand="0" w:evenHBand="0" w:firstRowFirstColumn="0" w:firstRowLastColumn="0" w:lastRowFirstColumn="0" w:lastRowLastColumn="0"/>
              <w:rPr>
                <w:b w:val="0"/>
                <w:bCs w:val="0"/>
              </w:rPr>
            </w:pPr>
            <w:r w:rsidRPr="00CB10BA">
              <w:t>2023</w:t>
            </w:r>
          </w:p>
        </w:tc>
        <w:tc>
          <w:tcPr>
            <w:tcW w:w="991" w:type="pct"/>
            <w:tcBorders>
              <w:top w:val="none" w:sz="0" w:space="0" w:color="auto"/>
              <w:left w:val="none" w:sz="0" w:space="0" w:color="auto"/>
              <w:bottom w:val="none" w:sz="0" w:space="0" w:color="auto"/>
              <w:right w:val="none" w:sz="0" w:space="0" w:color="auto"/>
            </w:tcBorders>
          </w:tcPr>
          <w:p w14:paraId="10F7BD3C" w14:textId="574FFFF8" w:rsidR="00CB10BA" w:rsidRPr="00CB10BA" w:rsidRDefault="00CB10BA">
            <w:pPr>
              <w:spacing w:before="0"/>
              <w:jc w:val="center"/>
              <w:cnfStyle w:val="100000000000" w:firstRow="1" w:lastRow="0" w:firstColumn="0" w:lastColumn="0" w:oddVBand="0" w:evenVBand="0" w:oddHBand="0" w:evenHBand="0" w:firstRowFirstColumn="0" w:firstRowLastColumn="0" w:lastRowFirstColumn="0" w:lastRowLastColumn="0"/>
            </w:pPr>
            <w:r w:rsidRPr="00CB10BA">
              <w:t>2024</w:t>
            </w:r>
          </w:p>
        </w:tc>
        <w:tc>
          <w:tcPr>
            <w:tcW w:w="676" w:type="pct"/>
            <w:tcBorders>
              <w:top w:val="none" w:sz="0" w:space="0" w:color="auto"/>
              <w:left w:val="none" w:sz="0" w:space="0" w:color="auto"/>
              <w:bottom w:val="none" w:sz="0" w:space="0" w:color="auto"/>
              <w:right w:val="none" w:sz="0" w:space="0" w:color="auto"/>
            </w:tcBorders>
            <w:noWrap/>
            <w:hideMark/>
          </w:tcPr>
          <w:p w14:paraId="2A1F50DB" w14:textId="77777777" w:rsidR="00CB10BA" w:rsidRPr="00CB10BA" w:rsidRDefault="00CB10BA">
            <w:pPr>
              <w:spacing w:before="0"/>
              <w:jc w:val="center"/>
              <w:cnfStyle w:val="100000000000" w:firstRow="1" w:lastRow="0" w:firstColumn="0" w:lastColumn="0" w:oddVBand="0" w:evenVBand="0" w:oddHBand="0" w:evenHBand="0" w:firstRowFirstColumn="0" w:firstRowLastColumn="0" w:lastRowFirstColumn="0" w:lastRowLastColumn="0"/>
              <w:rPr>
                <w:b w:val="0"/>
                <w:bCs w:val="0"/>
              </w:rPr>
            </w:pPr>
            <w:r w:rsidRPr="00CB10BA">
              <w:t>2022</w:t>
            </w:r>
          </w:p>
        </w:tc>
        <w:tc>
          <w:tcPr>
            <w:tcW w:w="676" w:type="pct"/>
            <w:tcBorders>
              <w:top w:val="none" w:sz="0" w:space="0" w:color="auto"/>
              <w:left w:val="none" w:sz="0" w:space="0" w:color="auto"/>
              <w:bottom w:val="none" w:sz="0" w:space="0" w:color="auto"/>
              <w:right w:val="none" w:sz="0" w:space="0" w:color="auto"/>
            </w:tcBorders>
            <w:noWrap/>
            <w:hideMark/>
          </w:tcPr>
          <w:p w14:paraId="0E6DBB07" w14:textId="77777777" w:rsidR="00CB10BA" w:rsidRPr="00CB10BA" w:rsidRDefault="00CB10BA">
            <w:pPr>
              <w:spacing w:before="0"/>
              <w:jc w:val="center"/>
              <w:cnfStyle w:val="100000000000" w:firstRow="1" w:lastRow="0" w:firstColumn="0" w:lastColumn="0" w:oddVBand="0" w:evenVBand="0" w:oddHBand="0" w:evenHBand="0" w:firstRowFirstColumn="0" w:firstRowLastColumn="0" w:lastRowFirstColumn="0" w:lastRowLastColumn="0"/>
              <w:rPr>
                <w:b w:val="0"/>
                <w:bCs w:val="0"/>
              </w:rPr>
            </w:pPr>
            <w:r w:rsidRPr="00CB10BA">
              <w:t>2023</w:t>
            </w:r>
          </w:p>
        </w:tc>
        <w:tc>
          <w:tcPr>
            <w:tcW w:w="676" w:type="pct"/>
            <w:tcBorders>
              <w:top w:val="none" w:sz="0" w:space="0" w:color="auto"/>
              <w:left w:val="none" w:sz="0" w:space="0" w:color="auto"/>
              <w:bottom w:val="none" w:sz="0" w:space="0" w:color="auto"/>
              <w:right w:val="none" w:sz="0" w:space="0" w:color="auto"/>
            </w:tcBorders>
          </w:tcPr>
          <w:p w14:paraId="48378DBB" w14:textId="00D6C9C6" w:rsidR="00CB10BA" w:rsidRPr="00CB10BA" w:rsidRDefault="00CB10BA">
            <w:pPr>
              <w:spacing w:before="0"/>
              <w:jc w:val="center"/>
              <w:cnfStyle w:val="100000000000" w:firstRow="1" w:lastRow="0" w:firstColumn="0" w:lastColumn="0" w:oddVBand="0" w:evenVBand="0" w:oddHBand="0" w:evenHBand="0" w:firstRowFirstColumn="0" w:firstRowLastColumn="0" w:lastRowFirstColumn="0" w:lastRowLastColumn="0"/>
            </w:pPr>
            <w:r w:rsidRPr="00CB10BA">
              <w:t>2024</w:t>
            </w:r>
          </w:p>
        </w:tc>
      </w:tr>
      <w:tr w:rsidR="00CB10BA" w:rsidRPr="0068370A" w14:paraId="5017B3E8" w14:textId="4AF0CA4C" w:rsidTr="00C17121">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991" w:type="pct"/>
            <w:shd w:val="clear" w:color="auto" w:fill="auto"/>
            <w:noWrap/>
          </w:tcPr>
          <w:p w14:paraId="7963746E" w14:textId="696A2331" w:rsidR="00CB10BA" w:rsidRPr="00CB10BA" w:rsidRDefault="00CB10BA" w:rsidP="00CB10BA">
            <w:pPr>
              <w:spacing w:before="0"/>
              <w:jc w:val="right"/>
              <w:rPr>
                <w:b w:val="0"/>
                <w:bCs w:val="0"/>
              </w:rPr>
            </w:pPr>
            <w:r w:rsidRPr="00CB10BA">
              <w:rPr>
                <w:b w:val="0"/>
                <w:bCs w:val="0"/>
              </w:rPr>
              <w:t>29,6</w:t>
            </w:r>
          </w:p>
        </w:tc>
        <w:tc>
          <w:tcPr>
            <w:tcW w:w="991" w:type="pct"/>
            <w:shd w:val="clear" w:color="auto" w:fill="auto"/>
            <w:noWrap/>
          </w:tcPr>
          <w:p w14:paraId="7776A628" w14:textId="097F37EA" w:rsidR="00CB10BA" w:rsidRPr="00CB10BA" w:rsidRDefault="00CB10BA" w:rsidP="00CB10BA">
            <w:pPr>
              <w:spacing w:before="0"/>
              <w:jc w:val="right"/>
              <w:cnfStyle w:val="000000100000" w:firstRow="0" w:lastRow="0" w:firstColumn="0" w:lastColumn="0" w:oddVBand="0" w:evenVBand="0" w:oddHBand="1" w:evenHBand="0" w:firstRowFirstColumn="0" w:firstRowLastColumn="0" w:lastRowFirstColumn="0" w:lastRowLastColumn="0"/>
            </w:pPr>
            <w:r w:rsidRPr="00CB10BA">
              <w:t>30,9</w:t>
            </w:r>
          </w:p>
        </w:tc>
        <w:tc>
          <w:tcPr>
            <w:tcW w:w="991" w:type="pct"/>
            <w:shd w:val="clear" w:color="auto" w:fill="auto"/>
          </w:tcPr>
          <w:p w14:paraId="055FE077" w14:textId="5510F1A8" w:rsidR="00CB10BA" w:rsidRPr="00CB10BA" w:rsidRDefault="00CB10BA" w:rsidP="00CB10BA">
            <w:pPr>
              <w:spacing w:before="0"/>
              <w:jc w:val="right"/>
              <w:cnfStyle w:val="000000100000" w:firstRow="0" w:lastRow="0" w:firstColumn="0" w:lastColumn="0" w:oddVBand="0" w:evenVBand="0" w:oddHBand="1" w:evenHBand="0" w:firstRowFirstColumn="0" w:firstRowLastColumn="0" w:lastRowFirstColumn="0" w:lastRowLastColumn="0"/>
            </w:pPr>
            <w:r w:rsidRPr="00CB10BA">
              <w:t>32,1</w:t>
            </w:r>
          </w:p>
        </w:tc>
        <w:tc>
          <w:tcPr>
            <w:tcW w:w="676" w:type="pct"/>
            <w:shd w:val="clear" w:color="auto" w:fill="auto"/>
            <w:noWrap/>
          </w:tcPr>
          <w:p w14:paraId="7D91470C" w14:textId="79F3737F" w:rsidR="00CB10BA" w:rsidRPr="00CB10BA" w:rsidRDefault="00CB10BA" w:rsidP="00CB10BA">
            <w:pPr>
              <w:spacing w:before="0"/>
              <w:jc w:val="right"/>
              <w:cnfStyle w:val="000000100000" w:firstRow="0" w:lastRow="0" w:firstColumn="0" w:lastColumn="0" w:oddVBand="0" w:evenVBand="0" w:oddHBand="1" w:evenHBand="0" w:firstRowFirstColumn="0" w:firstRowLastColumn="0" w:lastRowFirstColumn="0" w:lastRowLastColumn="0"/>
            </w:pPr>
            <w:r w:rsidRPr="00CB10BA">
              <w:t>0,0</w:t>
            </w:r>
          </w:p>
        </w:tc>
        <w:tc>
          <w:tcPr>
            <w:tcW w:w="676" w:type="pct"/>
            <w:shd w:val="clear" w:color="auto" w:fill="auto"/>
            <w:noWrap/>
          </w:tcPr>
          <w:p w14:paraId="495F8667" w14:textId="70A11EFB" w:rsidR="00CB10BA" w:rsidRPr="00CB10BA" w:rsidRDefault="00CB10BA" w:rsidP="00CB10BA">
            <w:pPr>
              <w:spacing w:before="0"/>
              <w:jc w:val="right"/>
              <w:cnfStyle w:val="000000100000" w:firstRow="0" w:lastRow="0" w:firstColumn="0" w:lastColumn="0" w:oddVBand="0" w:evenVBand="0" w:oddHBand="1" w:evenHBand="0" w:firstRowFirstColumn="0" w:firstRowLastColumn="0" w:lastRowFirstColumn="0" w:lastRowLastColumn="0"/>
            </w:pPr>
            <w:r w:rsidRPr="00CB10BA">
              <w:t>-3,1</w:t>
            </w:r>
          </w:p>
        </w:tc>
        <w:tc>
          <w:tcPr>
            <w:tcW w:w="676" w:type="pct"/>
            <w:shd w:val="clear" w:color="auto" w:fill="auto"/>
          </w:tcPr>
          <w:p w14:paraId="128DA9F1" w14:textId="31C5B836" w:rsidR="00CB10BA" w:rsidRPr="00CB10BA" w:rsidRDefault="00CB10BA" w:rsidP="00CB10BA">
            <w:pPr>
              <w:spacing w:before="0"/>
              <w:jc w:val="right"/>
              <w:cnfStyle w:val="000000100000" w:firstRow="0" w:lastRow="0" w:firstColumn="0" w:lastColumn="0" w:oddVBand="0" w:evenVBand="0" w:oddHBand="1" w:evenHBand="0" w:firstRowFirstColumn="0" w:firstRowLastColumn="0" w:lastRowFirstColumn="0" w:lastRowLastColumn="0"/>
            </w:pPr>
            <w:r w:rsidRPr="00CB10BA">
              <w:t>-2,4</w:t>
            </w:r>
          </w:p>
        </w:tc>
      </w:tr>
    </w:tbl>
    <w:p w14:paraId="493A67B5" w14:textId="77777777" w:rsidR="00952B02" w:rsidRDefault="00952B02" w:rsidP="00952B02">
      <w:pPr>
        <w:spacing w:before="0"/>
        <w:rPr>
          <w:i/>
          <w:iCs/>
          <w:sz w:val="16"/>
          <w:szCs w:val="16"/>
        </w:rPr>
      </w:pPr>
      <w:r w:rsidRPr="0068370A">
        <w:rPr>
          <w:i/>
          <w:iCs/>
          <w:sz w:val="16"/>
          <w:szCs w:val="16"/>
        </w:rPr>
        <w:t>Źródło: opracowanie własne na podstawie danych BDL GUS</w:t>
      </w:r>
    </w:p>
    <w:p w14:paraId="1233DCE4" w14:textId="1D06F84E" w:rsidR="00F0488A" w:rsidRPr="0080221B" w:rsidRDefault="002708B6" w:rsidP="002708B6">
      <w:pPr>
        <w:pStyle w:val="Legenda"/>
        <w:keepNext/>
        <w:jc w:val="both"/>
        <w:rPr>
          <w:b w:val="0"/>
          <w:bCs w:val="0"/>
          <w:color w:val="auto"/>
          <w:sz w:val="20"/>
          <w:szCs w:val="20"/>
        </w:rPr>
      </w:pPr>
      <w:r>
        <w:rPr>
          <w:b w:val="0"/>
          <w:bCs w:val="0"/>
          <w:color w:val="auto"/>
          <w:sz w:val="20"/>
          <w:szCs w:val="20"/>
        </w:rPr>
        <w:t xml:space="preserve">Najliczniejszą grupą mieszkańców gminy Jadów pod względem poziomu wykształcenia stanowią osoby posiadające wykształcenie średnie i policealne (26,82%) oraz zasadnicze zawodowe lub branżowe (24,14%). Mniejszą grupą są osoby o wykształceniu podstawowym (16,68%). Najmniejsza liczba osób posiada wykształcenie wyższe (11,15%), gimnazjalne (3,09%) lub podstawowe nieukończone (2,66%). </w:t>
      </w:r>
      <w:r>
        <w:rPr>
          <w:b w:val="0"/>
          <w:bCs w:val="0"/>
          <w:color w:val="auto"/>
          <w:sz w:val="20"/>
          <w:szCs w:val="20"/>
        </w:rPr>
        <w:lastRenderedPageBreak/>
        <w:t>Szczegółowe dane dotyczące poziomu wykształcenia mieszkańców gminy Jadów w 2021 roku przedstawia poniższa</w:t>
      </w:r>
      <w:r w:rsidRPr="00A80E62">
        <w:rPr>
          <w:b w:val="0"/>
          <w:bCs w:val="0"/>
          <w:color w:val="auto"/>
          <w:sz w:val="20"/>
          <w:szCs w:val="20"/>
        </w:rPr>
        <w:t xml:space="preserve"> </w:t>
      </w:r>
      <w:r w:rsidR="0080221B" w:rsidRPr="0080221B">
        <w:rPr>
          <w:b w:val="0"/>
          <w:bCs w:val="0"/>
          <w:color w:val="auto"/>
          <w:sz w:val="20"/>
          <w:szCs w:val="20"/>
        </w:rPr>
        <w:fldChar w:fldCharType="begin"/>
      </w:r>
      <w:r w:rsidR="0080221B" w:rsidRPr="0080221B">
        <w:rPr>
          <w:b w:val="0"/>
          <w:bCs w:val="0"/>
          <w:color w:val="auto"/>
          <w:sz w:val="20"/>
          <w:szCs w:val="20"/>
        </w:rPr>
        <w:instrText xml:space="preserve"> REF _Ref188959065 \h </w:instrText>
      </w:r>
      <w:r w:rsidR="0080221B">
        <w:rPr>
          <w:b w:val="0"/>
          <w:bCs w:val="0"/>
          <w:color w:val="auto"/>
          <w:sz w:val="20"/>
          <w:szCs w:val="20"/>
        </w:rPr>
        <w:instrText xml:space="preserve"> \* MERGEFORMAT </w:instrText>
      </w:r>
      <w:r w:rsidR="0080221B" w:rsidRPr="0080221B">
        <w:rPr>
          <w:b w:val="0"/>
          <w:bCs w:val="0"/>
          <w:color w:val="auto"/>
          <w:sz w:val="20"/>
          <w:szCs w:val="20"/>
        </w:rPr>
      </w:r>
      <w:r w:rsidR="0080221B" w:rsidRPr="0080221B">
        <w:rPr>
          <w:b w:val="0"/>
          <w:bCs w:val="0"/>
          <w:color w:val="auto"/>
          <w:sz w:val="20"/>
          <w:szCs w:val="20"/>
        </w:rPr>
        <w:fldChar w:fldCharType="separate"/>
      </w:r>
      <w:r w:rsidR="004E70E1" w:rsidRPr="004E70E1">
        <w:rPr>
          <w:sz w:val="20"/>
          <w:szCs w:val="20"/>
        </w:rPr>
        <w:t xml:space="preserve">Tabela </w:t>
      </w:r>
      <w:r w:rsidR="004E70E1" w:rsidRPr="004E70E1">
        <w:rPr>
          <w:noProof/>
          <w:sz w:val="20"/>
          <w:szCs w:val="20"/>
        </w:rPr>
        <w:t>4</w:t>
      </w:r>
      <w:r w:rsidR="0080221B" w:rsidRPr="0080221B">
        <w:rPr>
          <w:b w:val="0"/>
          <w:bCs w:val="0"/>
          <w:color w:val="auto"/>
          <w:sz w:val="20"/>
          <w:szCs w:val="20"/>
        </w:rPr>
        <w:fldChar w:fldCharType="end"/>
      </w:r>
      <w:r w:rsidR="0080221B">
        <w:rPr>
          <w:b w:val="0"/>
          <w:bCs w:val="0"/>
          <w:color w:val="auto"/>
          <w:sz w:val="20"/>
          <w:szCs w:val="20"/>
        </w:rPr>
        <w:t>.</w:t>
      </w:r>
    </w:p>
    <w:p w14:paraId="661A01B3" w14:textId="260FC307" w:rsidR="00C04EE3" w:rsidRDefault="00C04EE3" w:rsidP="00C04EE3">
      <w:pPr>
        <w:pStyle w:val="Legenda"/>
        <w:keepNext/>
      </w:pPr>
      <w:bookmarkStart w:id="25" w:name="_Ref188959065"/>
      <w:bookmarkStart w:id="26" w:name="_Toc233815574"/>
      <w:r>
        <w:t xml:space="preserve">Tabela </w:t>
      </w:r>
      <w:r>
        <w:fldChar w:fldCharType="begin"/>
      </w:r>
      <w:r>
        <w:instrText>SEQ Tabela \* ARABIC</w:instrText>
      </w:r>
      <w:r>
        <w:fldChar w:fldCharType="separate"/>
      </w:r>
      <w:r w:rsidR="004E70E1">
        <w:rPr>
          <w:noProof/>
        </w:rPr>
        <w:t>4</w:t>
      </w:r>
      <w:r>
        <w:fldChar w:fldCharType="end"/>
      </w:r>
      <w:bookmarkEnd w:id="25"/>
      <w:r>
        <w:t>. Poziom wykształcenia</w:t>
      </w:r>
      <w:r w:rsidR="00B37A1E">
        <w:t xml:space="preserve"> </w:t>
      </w:r>
      <w:r w:rsidR="007E0081">
        <w:t>mieszkańców</w:t>
      </w:r>
      <w:bookmarkEnd w:id="26"/>
    </w:p>
    <w:tbl>
      <w:tblPr>
        <w:tblStyle w:val="Tabelasiatki4akcent2"/>
        <w:tblW w:w="5000" w:type="pct"/>
        <w:tblLook w:val="04A0" w:firstRow="1" w:lastRow="0" w:firstColumn="1" w:lastColumn="0" w:noHBand="0" w:noVBand="1"/>
      </w:tblPr>
      <w:tblGrid>
        <w:gridCol w:w="3701"/>
        <w:gridCol w:w="1436"/>
        <w:gridCol w:w="3923"/>
      </w:tblGrid>
      <w:tr w:rsidR="000B2A9A" w:rsidRPr="000B2A9A" w14:paraId="5E7D753E" w14:textId="2B3F2446" w:rsidTr="0080221B">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042" w:type="pct"/>
            <w:tcBorders>
              <w:top w:val="single" w:sz="4" w:space="0" w:color="EC7873" w:themeColor="accent2" w:themeTint="99"/>
              <w:left w:val="single" w:sz="4" w:space="0" w:color="EC7873" w:themeColor="accent2" w:themeTint="99"/>
              <w:bottom w:val="single" w:sz="4" w:space="0" w:color="EC7873" w:themeColor="accent2" w:themeTint="99"/>
              <w:right w:val="single" w:sz="6" w:space="0" w:color="EC7873" w:themeColor="accent2" w:themeTint="99"/>
            </w:tcBorders>
            <w:vAlign w:val="center"/>
          </w:tcPr>
          <w:p w14:paraId="1C889775" w14:textId="17BC4199" w:rsidR="007F0A53" w:rsidRPr="0080221B" w:rsidRDefault="007F0A53" w:rsidP="0059117D">
            <w:pPr>
              <w:spacing w:before="0"/>
              <w:jc w:val="center"/>
              <w:rPr>
                <w:b w:val="0"/>
              </w:rPr>
            </w:pPr>
            <w:r w:rsidRPr="0080221B">
              <w:t>Wykształcenie</w:t>
            </w:r>
          </w:p>
        </w:tc>
        <w:tc>
          <w:tcPr>
            <w:tcW w:w="792" w:type="pct"/>
            <w:tcBorders>
              <w:top w:val="single" w:sz="4" w:space="0" w:color="EC7873" w:themeColor="accent2" w:themeTint="99"/>
              <w:left w:val="single" w:sz="6" w:space="0" w:color="EC7873" w:themeColor="accent2" w:themeTint="99"/>
              <w:bottom w:val="single" w:sz="4" w:space="0" w:color="EC7873" w:themeColor="accent2" w:themeTint="99"/>
              <w:right w:val="single" w:sz="6" w:space="0" w:color="EC7873" w:themeColor="accent2" w:themeTint="99"/>
            </w:tcBorders>
            <w:vAlign w:val="center"/>
          </w:tcPr>
          <w:p w14:paraId="3F273733" w14:textId="1B3D413D" w:rsidR="007F0A53" w:rsidRPr="0080221B" w:rsidRDefault="007F0A53" w:rsidP="0059117D">
            <w:pPr>
              <w:spacing w:before="0"/>
              <w:jc w:val="center"/>
              <w:cnfStyle w:val="100000000000" w:firstRow="1" w:lastRow="0" w:firstColumn="0" w:lastColumn="0" w:oddVBand="0" w:evenVBand="0" w:oddHBand="0" w:evenHBand="0" w:firstRowFirstColumn="0" w:firstRowLastColumn="0" w:lastRowFirstColumn="0" w:lastRowLastColumn="0"/>
              <w:rPr>
                <w:b w:val="0"/>
              </w:rPr>
            </w:pPr>
            <w:r w:rsidRPr="0080221B">
              <w:t>Liczba osób</w:t>
            </w:r>
          </w:p>
        </w:tc>
        <w:tc>
          <w:tcPr>
            <w:tcW w:w="2165" w:type="pct"/>
            <w:tcBorders>
              <w:top w:val="single" w:sz="4" w:space="0" w:color="EC7873" w:themeColor="accent2" w:themeTint="99"/>
              <w:left w:val="single" w:sz="6" w:space="0" w:color="EC7873" w:themeColor="accent2" w:themeTint="99"/>
              <w:bottom w:val="single" w:sz="4" w:space="0" w:color="EC7873" w:themeColor="accent2" w:themeTint="99"/>
              <w:right w:val="single" w:sz="4" w:space="0" w:color="EC7873" w:themeColor="accent2" w:themeTint="99"/>
            </w:tcBorders>
            <w:vAlign w:val="center"/>
          </w:tcPr>
          <w:p w14:paraId="305F668D" w14:textId="10681063" w:rsidR="007F0A53" w:rsidRPr="0080221B" w:rsidRDefault="005A41C3" w:rsidP="0059117D">
            <w:pPr>
              <w:spacing w:before="0"/>
              <w:jc w:val="center"/>
              <w:cnfStyle w:val="100000000000" w:firstRow="1" w:lastRow="0" w:firstColumn="0" w:lastColumn="0" w:oddVBand="0" w:evenVBand="0" w:oddHBand="0" w:evenHBand="0" w:firstRowFirstColumn="0" w:firstRowLastColumn="0" w:lastRowFirstColumn="0" w:lastRowLastColumn="0"/>
              <w:rPr>
                <w:b w:val="0"/>
              </w:rPr>
            </w:pPr>
            <w:r w:rsidRPr="0080221B">
              <w:t>Procent ogólnej liczby mieszkańców</w:t>
            </w:r>
          </w:p>
        </w:tc>
      </w:tr>
      <w:tr w:rsidR="000B2A9A" w:rsidRPr="000B2A9A" w14:paraId="7086CF48" w14:textId="29EF7F2D" w:rsidTr="008022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2" w:type="pct"/>
            <w:tcBorders>
              <w:top w:val="single" w:sz="4" w:space="0" w:color="EC7873" w:themeColor="accent2" w:themeTint="99"/>
            </w:tcBorders>
          </w:tcPr>
          <w:p w14:paraId="0E07C3F0" w14:textId="16F282A0" w:rsidR="007F0A53" w:rsidRPr="0080221B" w:rsidRDefault="007F0A53" w:rsidP="003959FE">
            <w:pPr>
              <w:spacing w:before="0"/>
            </w:pPr>
            <w:r w:rsidRPr="0080221B">
              <w:t>Wyższe</w:t>
            </w:r>
          </w:p>
        </w:tc>
        <w:tc>
          <w:tcPr>
            <w:tcW w:w="792" w:type="pct"/>
            <w:tcBorders>
              <w:top w:val="single" w:sz="4" w:space="0" w:color="EC7873" w:themeColor="accent2" w:themeTint="99"/>
            </w:tcBorders>
          </w:tcPr>
          <w:p w14:paraId="5AF47DB1" w14:textId="1B8137FA" w:rsidR="007F0A53" w:rsidRPr="0080221B" w:rsidRDefault="002708B6" w:rsidP="002708B6">
            <w:pPr>
              <w:spacing w:before="0"/>
              <w:jc w:val="right"/>
              <w:cnfStyle w:val="000000100000" w:firstRow="0" w:lastRow="0" w:firstColumn="0" w:lastColumn="0" w:oddVBand="0" w:evenVBand="0" w:oddHBand="1" w:evenHBand="0" w:firstRowFirstColumn="0" w:firstRowLastColumn="0" w:lastRowFirstColumn="0" w:lastRowLastColumn="0"/>
            </w:pPr>
            <w:r w:rsidRPr="0080221B">
              <w:t>796</w:t>
            </w:r>
          </w:p>
        </w:tc>
        <w:tc>
          <w:tcPr>
            <w:tcW w:w="2165" w:type="pct"/>
            <w:tcBorders>
              <w:top w:val="single" w:sz="4" w:space="0" w:color="EC7873" w:themeColor="accent2" w:themeTint="99"/>
            </w:tcBorders>
          </w:tcPr>
          <w:p w14:paraId="63EEA4C8" w14:textId="6A7BBA9F" w:rsidR="007F0A53" w:rsidRPr="0080221B" w:rsidRDefault="002708B6" w:rsidP="002708B6">
            <w:pPr>
              <w:spacing w:before="0"/>
              <w:jc w:val="right"/>
              <w:cnfStyle w:val="000000100000" w:firstRow="0" w:lastRow="0" w:firstColumn="0" w:lastColumn="0" w:oddVBand="0" w:evenVBand="0" w:oddHBand="1" w:evenHBand="0" w:firstRowFirstColumn="0" w:firstRowLastColumn="0" w:lastRowFirstColumn="0" w:lastRowLastColumn="0"/>
            </w:pPr>
            <w:r w:rsidRPr="0080221B">
              <w:t>11,15%</w:t>
            </w:r>
          </w:p>
        </w:tc>
      </w:tr>
      <w:tr w:rsidR="000B2A9A" w:rsidRPr="000B2A9A" w14:paraId="5D10FA01" w14:textId="19BCA511" w:rsidTr="0080221B">
        <w:tc>
          <w:tcPr>
            <w:cnfStyle w:val="001000000000" w:firstRow="0" w:lastRow="0" w:firstColumn="1" w:lastColumn="0" w:oddVBand="0" w:evenVBand="0" w:oddHBand="0" w:evenHBand="0" w:firstRowFirstColumn="0" w:firstRowLastColumn="0" w:lastRowFirstColumn="0" w:lastRowLastColumn="0"/>
            <w:tcW w:w="2042" w:type="pct"/>
          </w:tcPr>
          <w:p w14:paraId="7ECAF124" w14:textId="171AE0EE" w:rsidR="007F0A53" w:rsidRPr="0080221B" w:rsidRDefault="007F0A53" w:rsidP="003959FE">
            <w:pPr>
              <w:spacing w:before="0"/>
            </w:pPr>
            <w:r w:rsidRPr="0080221B">
              <w:t>Średnie i policealne</w:t>
            </w:r>
          </w:p>
        </w:tc>
        <w:tc>
          <w:tcPr>
            <w:tcW w:w="792" w:type="pct"/>
          </w:tcPr>
          <w:p w14:paraId="4A91F92C" w14:textId="64C6909F" w:rsidR="007F0A53" w:rsidRPr="0080221B" w:rsidRDefault="002708B6" w:rsidP="002708B6">
            <w:pPr>
              <w:spacing w:before="0"/>
              <w:jc w:val="right"/>
              <w:cnfStyle w:val="000000000000" w:firstRow="0" w:lastRow="0" w:firstColumn="0" w:lastColumn="0" w:oddVBand="0" w:evenVBand="0" w:oddHBand="0" w:evenHBand="0" w:firstRowFirstColumn="0" w:firstRowLastColumn="0" w:lastRowFirstColumn="0" w:lastRowLastColumn="0"/>
            </w:pPr>
            <w:r w:rsidRPr="0080221B">
              <w:t>1 915</w:t>
            </w:r>
          </w:p>
        </w:tc>
        <w:tc>
          <w:tcPr>
            <w:tcW w:w="2165" w:type="pct"/>
          </w:tcPr>
          <w:p w14:paraId="7515319F" w14:textId="46705CE7" w:rsidR="007F0A53" w:rsidRPr="0080221B" w:rsidRDefault="002708B6" w:rsidP="002708B6">
            <w:pPr>
              <w:spacing w:before="0"/>
              <w:jc w:val="right"/>
              <w:cnfStyle w:val="000000000000" w:firstRow="0" w:lastRow="0" w:firstColumn="0" w:lastColumn="0" w:oddVBand="0" w:evenVBand="0" w:oddHBand="0" w:evenHBand="0" w:firstRowFirstColumn="0" w:firstRowLastColumn="0" w:lastRowFirstColumn="0" w:lastRowLastColumn="0"/>
            </w:pPr>
            <w:r w:rsidRPr="0080221B">
              <w:t>26,82%</w:t>
            </w:r>
          </w:p>
        </w:tc>
      </w:tr>
      <w:tr w:rsidR="000B2A9A" w:rsidRPr="000B2A9A" w14:paraId="4C0FC9B4" w14:textId="4621995E" w:rsidTr="008022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2" w:type="pct"/>
          </w:tcPr>
          <w:p w14:paraId="6F53DD37" w14:textId="2C7E3399" w:rsidR="007F0A53" w:rsidRPr="0080221B" w:rsidRDefault="007F0A53" w:rsidP="003959FE">
            <w:pPr>
              <w:spacing w:before="0"/>
            </w:pPr>
            <w:r w:rsidRPr="0080221B">
              <w:t xml:space="preserve">Zasadnicze zawodowe/ branżowe </w:t>
            </w:r>
          </w:p>
        </w:tc>
        <w:tc>
          <w:tcPr>
            <w:tcW w:w="792" w:type="pct"/>
          </w:tcPr>
          <w:p w14:paraId="7F5A738C" w14:textId="722DE685" w:rsidR="007F0A53" w:rsidRPr="0080221B" w:rsidRDefault="002708B6" w:rsidP="002708B6">
            <w:pPr>
              <w:spacing w:before="0"/>
              <w:jc w:val="right"/>
              <w:cnfStyle w:val="000000100000" w:firstRow="0" w:lastRow="0" w:firstColumn="0" w:lastColumn="0" w:oddVBand="0" w:evenVBand="0" w:oddHBand="1" w:evenHBand="0" w:firstRowFirstColumn="0" w:firstRowLastColumn="0" w:lastRowFirstColumn="0" w:lastRowLastColumn="0"/>
            </w:pPr>
            <w:r w:rsidRPr="0080221B">
              <w:t>1 724</w:t>
            </w:r>
          </w:p>
        </w:tc>
        <w:tc>
          <w:tcPr>
            <w:tcW w:w="2165" w:type="pct"/>
          </w:tcPr>
          <w:p w14:paraId="120591BA" w14:textId="1874C885" w:rsidR="007F0A53" w:rsidRPr="0080221B" w:rsidRDefault="002708B6" w:rsidP="002708B6">
            <w:pPr>
              <w:spacing w:before="0"/>
              <w:jc w:val="right"/>
              <w:cnfStyle w:val="000000100000" w:firstRow="0" w:lastRow="0" w:firstColumn="0" w:lastColumn="0" w:oddVBand="0" w:evenVBand="0" w:oddHBand="1" w:evenHBand="0" w:firstRowFirstColumn="0" w:firstRowLastColumn="0" w:lastRowFirstColumn="0" w:lastRowLastColumn="0"/>
            </w:pPr>
            <w:r w:rsidRPr="0080221B">
              <w:t>24,14%</w:t>
            </w:r>
          </w:p>
        </w:tc>
      </w:tr>
      <w:tr w:rsidR="000B2A9A" w:rsidRPr="000B2A9A" w14:paraId="6767EED8" w14:textId="2962BF17" w:rsidTr="0080221B">
        <w:tc>
          <w:tcPr>
            <w:cnfStyle w:val="001000000000" w:firstRow="0" w:lastRow="0" w:firstColumn="1" w:lastColumn="0" w:oddVBand="0" w:evenVBand="0" w:oddHBand="0" w:evenHBand="0" w:firstRowFirstColumn="0" w:firstRowLastColumn="0" w:lastRowFirstColumn="0" w:lastRowLastColumn="0"/>
            <w:tcW w:w="2042" w:type="pct"/>
          </w:tcPr>
          <w:p w14:paraId="29369E00" w14:textId="4721DFDD" w:rsidR="007F0A53" w:rsidRPr="0080221B" w:rsidRDefault="007F0A53" w:rsidP="003959FE">
            <w:pPr>
              <w:spacing w:before="0"/>
            </w:pPr>
            <w:r w:rsidRPr="0080221B">
              <w:t>Gimnazjalne</w:t>
            </w:r>
          </w:p>
        </w:tc>
        <w:tc>
          <w:tcPr>
            <w:tcW w:w="792" w:type="pct"/>
          </w:tcPr>
          <w:p w14:paraId="2F583EA4" w14:textId="6759BDBC" w:rsidR="007F0A53" w:rsidRPr="0080221B" w:rsidRDefault="002708B6" w:rsidP="002708B6">
            <w:pPr>
              <w:spacing w:before="0"/>
              <w:jc w:val="right"/>
              <w:cnfStyle w:val="000000000000" w:firstRow="0" w:lastRow="0" w:firstColumn="0" w:lastColumn="0" w:oddVBand="0" w:evenVBand="0" w:oddHBand="0" w:evenHBand="0" w:firstRowFirstColumn="0" w:firstRowLastColumn="0" w:lastRowFirstColumn="0" w:lastRowLastColumn="0"/>
            </w:pPr>
            <w:r w:rsidRPr="0080221B">
              <w:t>221</w:t>
            </w:r>
          </w:p>
        </w:tc>
        <w:tc>
          <w:tcPr>
            <w:tcW w:w="2165" w:type="pct"/>
          </w:tcPr>
          <w:p w14:paraId="4C4990EC" w14:textId="509AE8EB" w:rsidR="007F0A53" w:rsidRPr="0080221B" w:rsidRDefault="002708B6" w:rsidP="002708B6">
            <w:pPr>
              <w:spacing w:before="0"/>
              <w:jc w:val="right"/>
              <w:cnfStyle w:val="000000000000" w:firstRow="0" w:lastRow="0" w:firstColumn="0" w:lastColumn="0" w:oddVBand="0" w:evenVBand="0" w:oddHBand="0" w:evenHBand="0" w:firstRowFirstColumn="0" w:firstRowLastColumn="0" w:lastRowFirstColumn="0" w:lastRowLastColumn="0"/>
            </w:pPr>
            <w:r w:rsidRPr="0080221B">
              <w:t>3,09%</w:t>
            </w:r>
          </w:p>
        </w:tc>
      </w:tr>
      <w:tr w:rsidR="000B2A9A" w:rsidRPr="000B2A9A" w14:paraId="2F5F686C" w14:textId="6E4425A8" w:rsidTr="0080221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42" w:type="pct"/>
          </w:tcPr>
          <w:p w14:paraId="07E95B58" w14:textId="04150D35" w:rsidR="007F0A53" w:rsidRPr="0080221B" w:rsidRDefault="007F0A53" w:rsidP="003959FE">
            <w:pPr>
              <w:spacing w:before="0"/>
            </w:pPr>
            <w:r w:rsidRPr="0080221B">
              <w:t>Podstawowe</w:t>
            </w:r>
          </w:p>
        </w:tc>
        <w:tc>
          <w:tcPr>
            <w:tcW w:w="792" w:type="pct"/>
          </w:tcPr>
          <w:p w14:paraId="1E61F778" w14:textId="1548CFDA" w:rsidR="007F0A53" w:rsidRPr="0080221B" w:rsidRDefault="002708B6" w:rsidP="002708B6">
            <w:pPr>
              <w:spacing w:before="0"/>
              <w:jc w:val="right"/>
              <w:cnfStyle w:val="000000100000" w:firstRow="0" w:lastRow="0" w:firstColumn="0" w:lastColumn="0" w:oddVBand="0" w:evenVBand="0" w:oddHBand="1" w:evenHBand="0" w:firstRowFirstColumn="0" w:firstRowLastColumn="0" w:lastRowFirstColumn="0" w:lastRowLastColumn="0"/>
            </w:pPr>
            <w:r w:rsidRPr="0080221B">
              <w:t>1 191</w:t>
            </w:r>
          </w:p>
        </w:tc>
        <w:tc>
          <w:tcPr>
            <w:tcW w:w="2165" w:type="pct"/>
          </w:tcPr>
          <w:p w14:paraId="47659372" w14:textId="441E0ACC" w:rsidR="007F0A53" w:rsidRPr="0080221B" w:rsidRDefault="002708B6" w:rsidP="002708B6">
            <w:pPr>
              <w:spacing w:before="0"/>
              <w:jc w:val="right"/>
              <w:cnfStyle w:val="000000100000" w:firstRow="0" w:lastRow="0" w:firstColumn="0" w:lastColumn="0" w:oddVBand="0" w:evenVBand="0" w:oddHBand="1" w:evenHBand="0" w:firstRowFirstColumn="0" w:firstRowLastColumn="0" w:lastRowFirstColumn="0" w:lastRowLastColumn="0"/>
            </w:pPr>
            <w:r w:rsidRPr="0080221B">
              <w:t>16,68%</w:t>
            </w:r>
          </w:p>
        </w:tc>
      </w:tr>
      <w:tr w:rsidR="000B2A9A" w:rsidRPr="000B2A9A" w14:paraId="493B8017" w14:textId="6D957F76" w:rsidTr="0080221B">
        <w:tc>
          <w:tcPr>
            <w:cnfStyle w:val="001000000000" w:firstRow="0" w:lastRow="0" w:firstColumn="1" w:lastColumn="0" w:oddVBand="0" w:evenVBand="0" w:oddHBand="0" w:evenHBand="0" w:firstRowFirstColumn="0" w:firstRowLastColumn="0" w:lastRowFirstColumn="0" w:lastRowLastColumn="0"/>
            <w:tcW w:w="2042" w:type="pct"/>
          </w:tcPr>
          <w:p w14:paraId="229F1698" w14:textId="68BB4CAD" w:rsidR="007F0A53" w:rsidRPr="0080221B" w:rsidRDefault="007F0A53" w:rsidP="003959FE">
            <w:pPr>
              <w:spacing w:before="0"/>
            </w:pPr>
            <w:r w:rsidRPr="0080221B">
              <w:t>Podstawowe nieukończone</w:t>
            </w:r>
          </w:p>
        </w:tc>
        <w:tc>
          <w:tcPr>
            <w:tcW w:w="792" w:type="pct"/>
          </w:tcPr>
          <w:p w14:paraId="4C328595" w14:textId="0C618E17" w:rsidR="007F0A53" w:rsidRPr="0080221B" w:rsidRDefault="002708B6" w:rsidP="002708B6">
            <w:pPr>
              <w:spacing w:before="0"/>
              <w:jc w:val="right"/>
              <w:cnfStyle w:val="000000000000" w:firstRow="0" w:lastRow="0" w:firstColumn="0" w:lastColumn="0" w:oddVBand="0" w:evenVBand="0" w:oddHBand="0" w:evenHBand="0" w:firstRowFirstColumn="0" w:firstRowLastColumn="0" w:lastRowFirstColumn="0" w:lastRowLastColumn="0"/>
            </w:pPr>
            <w:r w:rsidRPr="0080221B">
              <w:t>190</w:t>
            </w:r>
          </w:p>
        </w:tc>
        <w:tc>
          <w:tcPr>
            <w:tcW w:w="2165" w:type="pct"/>
          </w:tcPr>
          <w:p w14:paraId="1B47CCC1" w14:textId="0428B67F" w:rsidR="007F0A53" w:rsidRPr="0080221B" w:rsidRDefault="002708B6" w:rsidP="002708B6">
            <w:pPr>
              <w:spacing w:before="0"/>
              <w:jc w:val="right"/>
              <w:cnfStyle w:val="000000000000" w:firstRow="0" w:lastRow="0" w:firstColumn="0" w:lastColumn="0" w:oddVBand="0" w:evenVBand="0" w:oddHBand="0" w:evenHBand="0" w:firstRowFirstColumn="0" w:firstRowLastColumn="0" w:lastRowFirstColumn="0" w:lastRowLastColumn="0"/>
            </w:pPr>
            <w:r w:rsidRPr="0080221B">
              <w:t>2,66%</w:t>
            </w:r>
          </w:p>
        </w:tc>
      </w:tr>
    </w:tbl>
    <w:p w14:paraId="26247DEC" w14:textId="07757538" w:rsidR="0000552F" w:rsidRDefault="008479B9" w:rsidP="00C04EE3">
      <w:pPr>
        <w:spacing w:before="0"/>
        <w:rPr>
          <w:i/>
          <w:iCs/>
          <w:sz w:val="16"/>
          <w:szCs w:val="16"/>
        </w:rPr>
      </w:pPr>
      <w:r w:rsidRPr="000B2A9A">
        <w:rPr>
          <w:i/>
          <w:iCs/>
          <w:sz w:val="16"/>
          <w:szCs w:val="16"/>
        </w:rPr>
        <w:t>Źródło: opracowanie własne na podstawie N</w:t>
      </w:r>
      <w:r w:rsidR="00C04EE3">
        <w:rPr>
          <w:i/>
          <w:iCs/>
          <w:sz w:val="16"/>
          <w:szCs w:val="16"/>
        </w:rPr>
        <w:t>arodowego Spisu Powszechnego 2021</w:t>
      </w:r>
    </w:p>
    <w:p w14:paraId="67F7EC85" w14:textId="3FF4DF0D" w:rsidR="00682C79" w:rsidRPr="004E39CA" w:rsidRDefault="00682C79" w:rsidP="00682C79">
      <w:pPr>
        <w:spacing w:before="0"/>
        <w:jc w:val="both"/>
      </w:pPr>
      <w:r>
        <w:t>W 202</w:t>
      </w:r>
      <w:r w:rsidR="000929E8">
        <w:t>4</w:t>
      </w:r>
      <w:r>
        <w:t xml:space="preserve"> roku w gminie Jadów zarejestrowan</w:t>
      </w:r>
      <w:r w:rsidR="000929E8">
        <w:t>ych</w:t>
      </w:r>
      <w:r>
        <w:t xml:space="preserve"> był</w:t>
      </w:r>
      <w:r w:rsidR="000929E8">
        <w:t>o</w:t>
      </w:r>
      <w:r>
        <w:t xml:space="preserve"> </w:t>
      </w:r>
      <w:r w:rsidR="000929E8">
        <w:t>239</w:t>
      </w:r>
      <w:r>
        <w:t xml:space="preserve"> </w:t>
      </w:r>
      <w:r w:rsidR="000929E8">
        <w:t>osób</w:t>
      </w:r>
      <w:r>
        <w:t xml:space="preserve"> bezrobotn</w:t>
      </w:r>
      <w:r w:rsidR="000929E8">
        <w:t>ych</w:t>
      </w:r>
      <w:r>
        <w:t>, co stanowiło 3,</w:t>
      </w:r>
      <w:r w:rsidR="000929E8">
        <w:t>43</w:t>
      </w:r>
      <w:r>
        <w:t xml:space="preserve">% ogólnej liczby mieszkańców </w:t>
      </w:r>
      <w:r w:rsidR="000929E8">
        <w:t>G</w:t>
      </w:r>
      <w:r>
        <w:t>miny. W porównaniu do roku 202</w:t>
      </w:r>
      <w:r w:rsidR="000929E8">
        <w:t>2</w:t>
      </w:r>
      <w:r>
        <w:t xml:space="preserve"> odnotowano spadek </w:t>
      </w:r>
      <w:r w:rsidR="000929E8">
        <w:t xml:space="preserve">poziomu bezrobocia </w:t>
      </w:r>
      <w:r>
        <w:t xml:space="preserve">o </w:t>
      </w:r>
      <w:r w:rsidR="00F70982">
        <w:t>18,43%.</w:t>
      </w:r>
      <w:r>
        <w:t xml:space="preserve"> Spadek był widoczny również w podziale na płeć. W kontekście mężczyzn odnotowano spadek liczby zarejestrowanych bezrobotnych o </w:t>
      </w:r>
      <w:r w:rsidR="00EF5684">
        <w:t xml:space="preserve">18,02%, </w:t>
      </w:r>
      <w:r>
        <w:t xml:space="preserve">natomiast w przypadku kobiet odnotowano spadek o </w:t>
      </w:r>
      <w:r w:rsidR="004E39CA">
        <w:t>19,01%.</w:t>
      </w:r>
      <w:r>
        <w:t xml:space="preserve"> Szczegółowe dane dotyczące poziomu bezrobocia w gminie Jadów w</w:t>
      </w:r>
      <w:r w:rsidR="004C66F1">
        <w:t> </w:t>
      </w:r>
      <w:r>
        <w:t>latach 202</w:t>
      </w:r>
      <w:r w:rsidR="004E39CA">
        <w:t>2</w:t>
      </w:r>
      <w:r>
        <w:t>-202</w:t>
      </w:r>
      <w:r w:rsidR="004E39CA">
        <w:t>4</w:t>
      </w:r>
      <w:r>
        <w:t xml:space="preserve"> przedstawia poniższa</w:t>
      </w:r>
      <w:r>
        <w:rPr>
          <w:b/>
          <w:bCs/>
          <w:color w:val="BFAB00" w:themeColor="accent1" w:themeShade="BF"/>
        </w:rPr>
        <w:t xml:space="preserve"> </w:t>
      </w:r>
      <w:r w:rsidR="004E39CA">
        <w:rPr>
          <w:b/>
          <w:bCs/>
          <w:color w:val="BFAB00" w:themeColor="accent1" w:themeShade="BF"/>
        </w:rPr>
        <w:fldChar w:fldCharType="begin"/>
      </w:r>
      <w:r w:rsidR="004E39CA">
        <w:rPr>
          <w:b/>
          <w:bCs/>
          <w:color w:val="BFAB00" w:themeColor="accent1" w:themeShade="BF"/>
        </w:rPr>
        <w:instrText xml:space="preserve"> REF _Ref188959666 \h  \* MERGEFORMAT </w:instrText>
      </w:r>
      <w:r w:rsidR="004E39CA">
        <w:rPr>
          <w:b/>
          <w:bCs/>
          <w:color w:val="BFAB00" w:themeColor="accent1" w:themeShade="BF"/>
        </w:rPr>
      </w:r>
      <w:r w:rsidR="004E39CA">
        <w:rPr>
          <w:b/>
          <w:bCs/>
          <w:color w:val="BFAB00" w:themeColor="accent1" w:themeShade="BF"/>
        </w:rPr>
        <w:fldChar w:fldCharType="separate"/>
      </w:r>
      <w:r w:rsidR="004E70E1" w:rsidRPr="004E70E1">
        <w:rPr>
          <w:b/>
          <w:bCs/>
          <w:color w:val="BFAB00" w:themeColor="accent1" w:themeShade="BF"/>
        </w:rPr>
        <w:t>Tabela 5</w:t>
      </w:r>
      <w:r w:rsidR="004E39CA">
        <w:rPr>
          <w:b/>
          <w:bCs/>
          <w:color w:val="BFAB00" w:themeColor="accent1" w:themeShade="BF"/>
        </w:rPr>
        <w:fldChar w:fldCharType="end"/>
      </w:r>
      <w:r w:rsidR="004E39CA">
        <w:t>.</w:t>
      </w:r>
    </w:p>
    <w:p w14:paraId="6711E2F1" w14:textId="28BABFA4" w:rsidR="00C04EE3" w:rsidRDefault="00C04EE3" w:rsidP="00C04EE3">
      <w:pPr>
        <w:pStyle w:val="Legenda"/>
        <w:keepNext/>
      </w:pPr>
      <w:bookmarkStart w:id="27" w:name="_Ref188959666"/>
      <w:bookmarkStart w:id="28" w:name="_Toc233815575"/>
      <w:r>
        <w:t xml:space="preserve">Tabela </w:t>
      </w:r>
      <w:r>
        <w:fldChar w:fldCharType="begin"/>
      </w:r>
      <w:r>
        <w:instrText>SEQ Tabela \* ARABIC</w:instrText>
      </w:r>
      <w:r>
        <w:fldChar w:fldCharType="separate"/>
      </w:r>
      <w:r w:rsidR="004E70E1">
        <w:rPr>
          <w:noProof/>
        </w:rPr>
        <w:t>5</w:t>
      </w:r>
      <w:r>
        <w:fldChar w:fldCharType="end"/>
      </w:r>
      <w:bookmarkEnd w:id="27"/>
      <w:r>
        <w:t>. Poziom bezrobocia w latach 202</w:t>
      </w:r>
      <w:r w:rsidR="002E00EF">
        <w:t>2</w:t>
      </w:r>
      <w:r>
        <w:t>-202</w:t>
      </w:r>
      <w:r w:rsidR="002E00EF">
        <w:t>4</w:t>
      </w:r>
      <w:bookmarkEnd w:id="28"/>
    </w:p>
    <w:tbl>
      <w:tblPr>
        <w:tblStyle w:val="Tabelasiatki4akcent2"/>
        <w:tblW w:w="5000" w:type="pct"/>
        <w:tblLook w:val="04A0" w:firstRow="1" w:lastRow="0" w:firstColumn="1" w:lastColumn="0" w:noHBand="0" w:noVBand="1"/>
      </w:tblPr>
      <w:tblGrid>
        <w:gridCol w:w="2797"/>
        <w:gridCol w:w="779"/>
        <w:gridCol w:w="779"/>
        <w:gridCol w:w="779"/>
        <w:gridCol w:w="1310"/>
        <w:gridCol w:w="1308"/>
        <w:gridCol w:w="1308"/>
      </w:tblGrid>
      <w:tr w:rsidR="00214AF0" w:rsidRPr="00D270F4" w14:paraId="101F31DB" w14:textId="22DFFCE9" w:rsidTr="00150FC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vMerge w:val="restart"/>
            <w:tcBorders>
              <w:top w:val="none" w:sz="0" w:space="0" w:color="auto"/>
              <w:left w:val="none" w:sz="0" w:space="0" w:color="auto"/>
              <w:bottom w:val="none" w:sz="0" w:space="0" w:color="auto"/>
              <w:right w:val="none" w:sz="0" w:space="0" w:color="auto"/>
            </w:tcBorders>
            <w:vAlign w:val="center"/>
          </w:tcPr>
          <w:p w14:paraId="5FB88CB3" w14:textId="3106A3E8" w:rsidR="00214AF0" w:rsidRPr="007E0CAC" w:rsidRDefault="00214AF0" w:rsidP="0059117D">
            <w:pPr>
              <w:spacing w:before="0"/>
              <w:jc w:val="center"/>
            </w:pPr>
            <w:r w:rsidRPr="007E0CAC">
              <w:t>Bezrobocie rejestrowane</w:t>
            </w:r>
          </w:p>
        </w:tc>
        <w:tc>
          <w:tcPr>
            <w:tcW w:w="1290" w:type="pct"/>
            <w:gridSpan w:val="3"/>
            <w:tcBorders>
              <w:top w:val="none" w:sz="0" w:space="0" w:color="auto"/>
              <w:left w:val="none" w:sz="0" w:space="0" w:color="auto"/>
              <w:bottom w:val="none" w:sz="0" w:space="0" w:color="auto"/>
              <w:right w:val="none" w:sz="0" w:space="0" w:color="auto"/>
            </w:tcBorders>
            <w:vAlign w:val="center"/>
          </w:tcPr>
          <w:p w14:paraId="437D1EF1" w14:textId="00048382" w:rsidR="00214AF0" w:rsidRPr="007E0CAC" w:rsidRDefault="00214AF0" w:rsidP="0059117D">
            <w:pPr>
              <w:spacing w:before="0"/>
              <w:jc w:val="center"/>
              <w:cnfStyle w:val="100000000000" w:firstRow="1" w:lastRow="0" w:firstColumn="0" w:lastColumn="0" w:oddVBand="0" w:evenVBand="0" w:oddHBand="0" w:evenHBand="0" w:firstRowFirstColumn="0" w:firstRowLastColumn="0" w:lastRowFirstColumn="0" w:lastRowLastColumn="0"/>
            </w:pPr>
            <w:r w:rsidRPr="007E0CAC">
              <w:t>Liczba osób</w:t>
            </w:r>
          </w:p>
        </w:tc>
        <w:tc>
          <w:tcPr>
            <w:tcW w:w="2167" w:type="pct"/>
            <w:gridSpan w:val="3"/>
            <w:tcBorders>
              <w:top w:val="none" w:sz="0" w:space="0" w:color="auto"/>
              <w:left w:val="none" w:sz="0" w:space="0" w:color="auto"/>
              <w:bottom w:val="none" w:sz="0" w:space="0" w:color="auto"/>
              <w:right w:val="none" w:sz="0" w:space="0" w:color="auto"/>
            </w:tcBorders>
            <w:vAlign w:val="center"/>
          </w:tcPr>
          <w:p w14:paraId="05F64EC4" w14:textId="22ECFB39" w:rsidR="00214AF0" w:rsidRPr="007E0CAC" w:rsidRDefault="00214AF0" w:rsidP="0059117D">
            <w:pPr>
              <w:spacing w:before="0"/>
              <w:jc w:val="center"/>
              <w:cnfStyle w:val="100000000000" w:firstRow="1" w:lastRow="0" w:firstColumn="0" w:lastColumn="0" w:oddVBand="0" w:evenVBand="0" w:oddHBand="0" w:evenHBand="0" w:firstRowFirstColumn="0" w:firstRowLastColumn="0" w:lastRowFirstColumn="0" w:lastRowLastColumn="0"/>
            </w:pPr>
            <w:r w:rsidRPr="007E0CAC">
              <w:t>Procent ogólnej liczby mieszkańców</w:t>
            </w:r>
          </w:p>
        </w:tc>
      </w:tr>
      <w:tr w:rsidR="007E0CAC" w:rsidRPr="00D270F4" w14:paraId="4656A912" w14:textId="3D36795C" w:rsidTr="00150F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vMerge/>
            <w:shd w:val="clear" w:color="auto" w:fill="DA251D" w:themeFill="accent2"/>
            <w:vAlign w:val="center"/>
          </w:tcPr>
          <w:p w14:paraId="045B6FAF" w14:textId="77777777" w:rsidR="007E0CAC" w:rsidRPr="007E0CAC" w:rsidRDefault="007E0CAC" w:rsidP="0059117D">
            <w:pPr>
              <w:spacing w:before="0"/>
              <w:jc w:val="center"/>
              <w:rPr>
                <w:color w:val="FFFFFF" w:themeColor="background1"/>
              </w:rPr>
            </w:pPr>
          </w:p>
        </w:tc>
        <w:tc>
          <w:tcPr>
            <w:tcW w:w="430" w:type="pct"/>
            <w:shd w:val="clear" w:color="auto" w:fill="DA251D" w:themeFill="accent2"/>
            <w:vAlign w:val="center"/>
          </w:tcPr>
          <w:p w14:paraId="17B846E7" w14:textId="0C2C8387" w:rsidR="007E0CAC" w:rsidRPr="007E0CAC" w:rsidRDefault="007E0CAC" w:rsidP="0059117D">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7E0CAC">
              <w:rPr>
                <w:b/>
                <w:bCs/>
                <w:color w:val="FFFFFF" w:themeColor="background1"/>
              </w:rPr>
              <w:t>2022</w:t>
            </w:r>
          </w:p>
        </w:tc>
        <w:tc>
          <w:tcPr>
            <w:tcW w:w="430" w:type="pct"/>
            <w:shd w:val="clear" w:color="auto" w:fill="DA251D" w:themeFill="accent2"/>
            <w:vAlign w:val="center"/>
          </w:tcPr>
          <w:p w14:paraId="42D848F7" w14:textId="1AD4CA3A" w:rsidR="007E0CAC" w:rsidRPr="007E0CAC" w:rsidRDefault="007E0CAC" w:rsidP="0059117D">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7E0CAC">
              <w:rPr>
                <w:b/>
                <w:bCs/>
                <w:color w:val="FFFFFF" w:themeColor="background1"/>
              </w:rPr>
              <w:t>2023</w:t>
            </w:r>
          </w:p>
        </w:tc>
        <w:tc>
          <w:tcPr>
            <w:tcW w:w="430" w:type="pct"/>
            <w:shd w:val="clear" w:color="auto" w:fill="DA251D" w:themeFill="accent2"/>
          </w:tcPr>
          <w:p w14:paraId="3D37BE55" w14:textId="1660F74F" w:rsidR="007E0CAC" w:rsidRPr="007E0CAC" w:rsidRDefault="007E0CAC" w:rsidP="0059117D">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7E0CAC">
              <w:rPr>
                <w:b/>
                <w:bCs/>
                <w:color w:val="FFFFFF" w:themeColor="background1"/>
              </w:rPr>
              <w:t>2024</w:t>
            </w:r>
          </w:p>
        </w:tc>
        <w:tc>
          <w:tcPr>
            <w:tcW w:w="723" w:type="pct"/>
            <w:shd w:val="clear" w:color="auto" w:fill="DA251D" w:themeFill="accent2"/>
            <w:vAlign w:val="center"/>
          </w:tcPr>
          <w:p w14:paraId="3F44DD6F" w14:textId="3DA007D2" w:rsidR="007E0CAC" w:rsidRPr="007E0CAC" w:rsidRDefault="007E0CAC" w:rsidP="0059117D">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7E0CAC">
              <w:rPr>
                <w:b/>
                <w:bCs/>
                <w:color w:val="FFFFFF" w:themeColor="background1"/>
              </w:rPr>
              <w:t>2022</w:t>
            </w:r>
          </w:p>
        </w:tc>
        <w:tc>
          <w:tcPr>
            <w:tcW w:w="722" w:type="pct"/>
            <w:shd w:val="clear" w:color="auto" w:fill="DA251D" w:themeFill="accent2"/>
            <w:vAlign w:val="center"/>
          </w:tcPr>
          <w:p w14:paraId="7E741500" w14:textId="680F1D5B" w:rsidR="007E0CAC" w:rsidRPr="007E0CAC" w:rsidRDefault="007E0CAC" w:rsidP="0059117D">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7E0CAC">
              <w:rPr>
                <w:b/>
                <w:bCs/>
                <w:color w:val="FFFFFF" w:themeColor="background1"/>
              </w:rPr>
              <w:t>2023</w:t>
            </w:r>
          </w:p>
        </w:tc>
        <w:tc>
          <w:tcPr>
            <w:tcW w:w="722" w:type="pct"/>
            <w:shd w:val="clear" w:color="auto" w:fill="DA251D" w:themeFill="accent2"/>
          </w:tcPr>
          <w:p w14:paraId="6DDA8E85" w14:textId="505737C8" w:rsidR="007E0CAC" w:rsidRPr="007E0CAC" w:rsidRDefault="007E0CAC" w:rsidP="0059117D">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7E0CAC">
              <w:rPr>
                <w:b/>
                <w:bCs/>
                <w:color w:val="FFFFFF" w:themeColor="background1"/>
              </w:rPr>
              <w:t>2024</w:t>
            </w:r>
          </w:p>
        </w:tc>
      </w:tr>
      <w:tr w:rsidR="007E0CAC" w:rsidRPr="00D270F4" w14:paraId="0FEAA10B" w14:textId="38DED2A0" w:rsidTr="00150FC6">
        <w:tc>
          <w:tcPr>
            <w:cnfStyle w:val="001000000000" w:firstRow="0" w:lastRow="0" w:firstColumn="1" w:lastColumn="0" w:oddVBand="0" w:evenVBand="0" w:oddHBand="0" w:evenHBand="0" w:firstRowFirstColumn="0" w:firstRowLastColumn="0" w:lastRowFirstColumn="0" w:lastRowLastColumn="0"/>
            <w:tcW w:w="1543" w:type="pct"/>
          </w:tcPr>
          <w:p w14:paraId="17C85928" w14:textId="39B6D5C3" w:rsidR="007E0CAC" w:rsidRPr="007E0CAC" w:rsidRDefault="007E0CAC" w:rsidP="00D270F4">
            <w:pPr>
              <w:spacing w:before="0"/>
            </w:pPr>
            <w:r w:rsidRPr="007E0CAC">
              <w:t>Ogółem</w:t>
            </w:r>
          </w:p>
        </w:tc>
        <w:tc>
          <w:tcPr>
            <w:tcW w:w="430" w:type="pct"/>
          </w:tcPr>
          <w:p w14:paraId="3790FDD8" w14:textId="712D7438"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293</w:t>
            </w:r>
          </w:p>
        </w:tc>
        <w:tc>
          <w:tcPr>
            <w:tcW w:w="430" w:type="pct"/>
          </w:tcPr>
          <w:p w14:paraId="7C1108A7" w14:textId="749DC6F9"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274</w:t>
            </w:r>
          </w:p>
        </w:tc>
        <w:tc>
          <w:tcPr>
            <w:tcW w:w="430" w:type="pct"/>
          </w:tcPr>
          <w:p w14:paraId="6CBB2BA2" w14:textId="64D1EFE7"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239</w:t>
            </w:r>
          </w:p>
        </w:tc>
        <w:tc>
          <w:tcPr>
            <w:tcW w:w="723" w:type="pct"/>
          </w:tcPr>
          <w:p w14:paraId="5A840625" w14:textId="6658313E"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4,13%</w:t>
            </w:r>
          </w:p>
        </w:tc>
        <w:tc>
          <w:tcPr>
            <w:tcW w:w="722" w:type="pct"/>
          </w:tcPr>
          <w:p w14:paraId="3485E68E" w14:textId="1CB734D5"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3,88%</w:t>
            </w:r>
          </w:p>
        </w:tc>
        <w:tc>
          <w:tcPr>
            <w:tcW w:w="722" w:type="pct"/>
          </w:tcPr>
          <w:p w14:paraId="5743144C" w14:textId="33902F7B"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3,43%</w:t>
            </w:r>
          </w:p>
        </w:tc>
      </w:tr>
      <w:tr w:rsidR="007E0CAC" w:rsidRPr="00D270F4" w14:paraId="2C741BE8" w14:textId="17065F45" w:rsidTr="00150FC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43" w:type="pct"/>
          </w:tcPr>
          <w:p w14:paraId="7376198F" w14:textId="200A2B4D" w:rsidR="007E0CAC" w:rsidRPr="007E0CAC" w:rsidRDefault="007E0CAC" w:rsidP="00D270F4">
            <w:pPr>
              <w:spacing w:before="0"/>
            </w:pPr>
            <w:r w:rsidRPr="007E0CAC">
              <w:t>Mężczyźni</w:t>
            </w:r>
          </w:p>
        </w:tc>
        <w:tc>
          <w:tcPr>
            <w:tcW w:w="430" w:type="pct"/>
          </w:tcPr>
          <w:p w14:paraId="0E8809FD" w14:textId="10F8F188" w:rsidR="007E0CAC" w:rsidRPr="007E0CAC" w:rsidRDefault="007E0CAC" w:rsidP="007E0CAC">
            <w:pPr>
              <w:spacing w:before="0"/>
              <w:jc w:val="right"/>
              <w:cnfStyle w:val="000000100000" w:firstRow="0" w:lastRow="0" w:firstColumn="0" w:lastColumn="0" w:oddVBand="0" w:evenVBand="0" w:oddHBand="1" w:evenHBand="0" w:firstRowFirstColumn="0" w:firstRowLastColumn="0" w:lastRowFirstColumn="0" w:lastRowLastColumn="0"/>
            </w:pPr>
            <w:r w:rsidRPr="007E0CAC">
              <w:t>172</w:t>
            </w:r>
          </w:p>
        </w:tc>
        <w:tc>
          <w:tcPr>
            <w:tcW w:w="430" w:type="pct"/>
          </w:tcPr>
          <w:p w14:paraId="13F3F1E6" w14:textId="62BA28D9" w:rsidR="007E0CAC" w:rsidRPr="007E0CAC" w:rsidRDefault="007E0CAC" w:rsidP="007E0CAC">
            <w:pPr>
              <w:spacing w:before="0"/>
              <w:jc w:val="right"/>
              <w:cnfStyle w:val="000000100000" w:firstRow="0" w:lastRow="0" w:firstColumn="0" w:lastColumn="0" w:oddVBand="0" w:evenVBand="0" w:oddHBand="1" w:evenHBand="0" w:firstRowFirstColumn="0" w:firstRowLastColumn="0" w:lastRowFirstColumn="0" w:lastRowLastColumn="0"/>
            </w:pPr>
            <w:r w:rsidRPr="007E0CAC">
              <w:t>160</w:t>
            </w:r>
          </w:p>
        </w:tc>
        <w:tc>
          <w:tcPr>
            <w:tcW w:w="430" w:type="pct"/>
          </w:tcPr>
          <w:p w14:paraId="3AFD4E16" w14:textId="62C10CF6" w:rsidR="007E0CAC" w:rsidRPr="007E0CAC" w:rsidRDefault="007E0CAC" w:rsidP="007E0CAC">
            <w:pPr>
              <w:spacing w:before="0"/>
              <w:jc w:val="right"/>
              <w:cnfStyle w:val="000000100000" w:firstRow="0" w:lastRow="0" w:firstColumn="0" w:lastColumn="0" w:oddVBand="0" w:evenVBand="0" w:oddHBand="1" w:evenHBand="0" w:firstRowFirstColumn="0" w:firstRowLastColumn="0" w:lastRowFirstColumn="0" w:lastRowLastColumn="0"/>
            </w:pPr>
            <w:r w:rsidRPr="007E0CAC">
              <w:t>141</w:t>
            </w:r>
          </w:p>
        </w:tc>
        <w:tc>
          <w:tcPr>
            <w:tcW w:w="723" w:type="pct"/>
          </w:tcPr>
          <w:p w14:paraId="104102FA" w14:textId="5E4C3BEB" w:rsidR="007E0CAC" w:rsidRPr="007E0CAC" w:rsidRDefault="007E0CAC" w:rsidP="007E0CAC">
            <w:pPr>
              <w:spacing w:before="0"/>
              <w:jc w:val="right"/>
              <w:cnfStyle w:val="000000100000" w:firstRow="0" w:lastRow="0" w:firstColumn="0" w:lastColumn="0" w:oddVBand="0" w:evenVBand="0" w:oddHBand="1" w:evenHBand="0" w:firstRowFirstColumn="0" w:firstRowLastColumn="0" w:lastRowFirstColumn="0" w:lastRowLastColumn="0"/>
            </w:pPr>
            <w:r w:rsidRPr="007E0CAC">
              <w:t>4,80%</w:t>
            </w:r>
          </w:p>
        </w:tc>
        <w:tc>
          <w:tcPr>
            <w:tcW w:w="722" w:type="pct"/>
          </w:tcPr>
          <w:p w14:paraId="291BD982" w14:textId="66DC1BF7" w:rsidR="007E0CAC" w:rsidRPr="007E0CAC" w:rsidRDefault="007E0CAC" w:rsidP="007E0CAC">
            <w:pPr>
              <w:spacing w:before="0"/>
              <w:jc w:val="right"/>
              <w:cnfStyle w:val="000000100000" w:firstRow="0" w:lastRow="0" w:firstColumn="0" w:lastColumn="0" w:oddVBand="0" w:evenVBand="0" w:oddHBand="1" w:evenHBand="0" w:firstRowFirstColumn="0" w:firstRowLastColumn="0" w:lastRowFirstColumn="0" w:lastRowLastColumn="0"/>
            </w:pPr>
            <w:r w:rsidRPr="007E0CAC">
              <w:t>4,49%</w:t>
            </w:r>
          </w:p>
        </w:tc>
        <w:tc>
          <w:tcPr>
            <w:tcW w:w="722" w:type="pct"/>
          </w:tcPr>
          <w:p w14:paraId="6A819FBF" w14:textId="0530E46D" w:rsidR="007E0CAC" w:rsidRPr="007E0CAC" w:rsidRDefault="007E0CAC" w:rsidP="007E0CAC">
            <w:pPr>
              <w:spacing w:before="0"/>
              <w:jc w:val="right"/>
              <w:cnfStyle w:val="000000100000" w:firstRow="0" w:lastRow="0" w:firstColumn="0" w:lastColumn="0" w:oddVBand="0" w:evenVBand="0" w:oddHBand="1" w:evenHBand="0" w:firstRowFirstColumn="0" w:firstRowLastColumn="0" w:lastRowFirstColumn="0" w:lastRowLastColumn="0"/>
            </w:pPr>
            <w:r w:rsidRPr="007E0CAC">
              <w:t>3,97%</w:t>
            </w:r>
          </w:p>
        </w:tc>
      </w:tr>
      <w:tr w:rsidR="007E0CAC" w:rsidRPr="00D270F4" w14:paraId="2C3E5B1F" w14:textId="704AB896" w:rsidTr="00150FC6">
        <w:tc>
          <w:tcPr>
            <w:cnfStyle w:val="001000000000" w:firstRow="0" w:lastRow="0" w:firstColumn="1" w:lastColumn="0" w:oddVBand="0" w:evenVBand="0" w:oddHBand="0" w:evenHBand="0" w:firstRowFirstColumn="0" w:firstRowLastColumn="0" w:lastRowFirstColumn="0" w:lastRowLastColumn="0"/>
            <w:tcW w:w="1543" w:type="pct"/>
          </w:tcPr>
          <w:p w14:paraId="4774EB39" w14:textId="637E9480" w:rsidR="007E0CAC" w:rsidRPr="007E0CAC" w:rsidRDefault="007E0CAC" w:rsidP="00D270F4">
            <w:pPr>
              <w:spacing w:before="0"/>
            </w:pPr>
            <w:r w:rsidRPr="007E0CAC">
              <w:t>Kobiety</w:t>
            </w:r>
          </w:p>
        </w:tc>
        <w:tc>
          <w:tcPr>
            <w:tcW w:w="430" w:type="pct"/>
          </w:tcPr>
          <w:p w14:paraId="61F34D8B" w14:textId="69ADEDCB"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121</w:t>
            </w:r>
          </w:p>
        </w:tc>
        <w:tc>
          <w:tcPr>
            <w:tcW w:w="430" w:type="pct"/>
          </w:tcPr>
          <w:p w14:paraId="4DF2C335" w14:textId="63E081D2"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114</w:t>
            </w:r>
          </w:p>
        </w:tc>
        <w:tc>
          <w:tcPr>
            <w:tcW w:w="430" w:type="pct"/>
          </w:tcPr>
          <w:p w14:paraId="604834DC" w14:textId="623818DA"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98</w:t>
            </w:r>
          </w:p>
        </w:tc>
        <w:tc>
          <w:tcPr>
            <w:tcW w:w="723" w:type="pct"/>
          </w:tcPr>
          <w:p w14:paraId="74604CB9" w14:textId="77C97FE3"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3,44%</w:t>
            </w:r>
          </w:p>
        </w:tc>
        <w:tc>
          <w:tcPr>
            <w:tcW w:w="722" w:type="pct"/>
          </w:tcPr>
          <w:p w14:paraId="2D6C3BC9" w14:textId="792AA330"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3,27%</w:t>
            </w:r>
          </w:p>
        </w:tc>
        <w:tc>
          <w:tcPr>
            <w:tcW w:w="722" w:type="pct"/>
          </w:tcPr>
          <w:p w14:paraId="7D9838D7" w14:textId="3A49DAA4" w:rsidR="007E0CAC" w:rsidRPr="007E0CAC" w:rsidRDefault="007E0CAC" w:rsidP="007E0CAC">
            <w:pPr>
              <w:spacing w:before="0"/>
              <w:jc w:val="right"/>
              <w:cnfStyle w:val="000000000000" w:firstRow="0" w:lastRow="0" w:firstColumn="0" w:lastColumn="0" w:oddVBand="0" w:evenVBand="0" w:oddHBand="0" w:evenHBand="0" w:firstRowFirstColumn="0" w:firstRowLastColumn="0" w:lastRowFirstColumn="0" w:lastRowLastColumn="0"/>
            </w:pPr>
            <w:r w:rsidRPr="007E0CAC">
              <w:t>2,86%</w:t>
            </w:r>
          </w:p>
        </w:tc>
      </w:tr>
    </w:tbl>
    <w:p w14:paraId="750518E8" w14:textId="49FF1717" w:rsidR="00F66E10" w:rsidRPr="00D270F4" w:rsidRDefault="005E1A2F" w:rsidP="00F66E10">
      <w:pPr>
        <w:spacing w:before="0"/>
        <w:rPr>
          <w:i/>
          <w:iCs/>
          <w:sz w:val="16"/>
          <w:szCs w:val="16"/>
        </w:rPr>
      </w:pPr>
      <w:r w:rsidRPr="00D270F4">
        <w:rPr>
          <w:i/>
          <w:iCs/>
          <w:sz w:val="16"/>
          <w:szCs w:val="16"/>
        </w:rPr>
        <w:t>Źródło: opracowanie własne na podstawie danych BDL GUS</w:t>
      </w:r>
    </w:p>
    <w:p w14:paraId="5DFBC309" w14:textId="12FDA25F" w:rsidR="00A2762A" w:rsidRDefault="00A2762A" w:rsidP="00A2762A">
      <w:pPr>
        <w:pStyle w:val="Nagwek3"/>
        <w:rPr>
          <w:color w:val="auto"/>
          <w:sz w:val="22"/>
          <w:szCs w:val="22"/>
        </w:rPr>
      </w:pPr>
      <w:bookmarkStart w:id="29" w:name="_Toc171945292"/>
      <w:bookmarkStart w:id="30" w:name="_Toc233815592"/>
      <w:r w:rsidRPr="00D270F4">
        <w:rPr>
          <w:color w:val="auto"/>
          <w:sz w:val="22"/>
          <w:szCs w:val="22"/>
        </w:rPr>
        <w:t>3.1.2.</w:t>
      </w:r>
      <w:r w:rsidR="00102EF6" w:rsidRPr="00D270F4">
        <w:rPr>
          <w:color w:val="auto"/>
          <w:sz w:val="22"/>
          <w:szCs w:val="22"/>
        </w:rPr>
        <w:t xml:space="preserve"> Główne problemy społeczne</w:t>
      </w:r>
      <w:bookmarkEnd w:id="29"/>
      <w:bookmarkEnd w:id="30"/>
    </w:p>
    <w:p w14:paraId="17573900" w14:textId="4CEEB253" w:rsidR="00BD7500" w:rsidRPr="00A62AF5" w:rsidRDefault="00BD7500" w:rsidP="004E39CA">
      <w:pPr>
        <w:jc w:val="both"/>
      </w:pPr>
      <w:r>
        <w:t>Najczęstszym powodem przyznawania pomocy społecznej w gminie Jadów w 202</w:t>
      </w:r>
      <w:r w:rsidR="00A85102">
        <w:t>4</w:t>
      </w:r>
      <w:r>
        <w:t xml:space="preserve"> roku było ubóstwo. Świadczenia z tego tytułu otrzymał</w:t>
      </w:r>
      <w:r w:rsidR="00A85102">
        <w:t>o</w:t>
      </w:r>
      <w:r>
        <w:t xml:space="preserve"> </w:t>
      </w:r>
      <w:r w:rsidR="00A85102">
        <w:t>136 osób</w:t>
      </w:r>
      <w:r>
        <w:t xml:space="preserve">, co stanowi </w:t>
      </w:r>
      <w:r w:rsidR="00A85102">
        <w:t>1,95</w:t>
      </w:r>
      <w:r>
        <w:t>% ogólnej liczby mieszkańców. Kolejnymi najczęściej występującymi powodami był</w:t>
      </w:r>
      <w:r w:rsidR="00545F0F">
        <w:t xml:space="preserve">y </w:t>
      </w:r>
      <w:r>
        <w:t xml:space="preserve">bezradność w sprawach opiekuńczo-wychowawczych </w:t>
      </w:r>
      <w:r w:rsidR="002B0A08">
        <w:br/>
      </w:r>
      <w:r>
        <w:t>i prowadzenia gospodarstwa domowego (</w:t>
      </w:r>
      <w:r w:rsidR="00545F0F">
        <w:t>78</w:t>
      </w:r>
      <w:r>
        <w:t xml:space="preserve"> osób)</w:t>
      </w:r>
      <w:r w:rsidR="00545F0F">
        <w:t xml:space="preserve"> oraz bezrobocie (64 osoby)</w:t>
      </w:r>
      <w:r>
        <w:t>. W porównaniu do 202</w:t>
      </w:r>
      <w:r w:rsidR="007B233C">
        <w:t>2</w:t>
      </w:r>
      <w:r>
        <w:t xml:space="preserve"> roku odnotowano wzrost liczby przyznawanych świadczeń z powodów: bezdomności (o </w:t>
      </w:r>
      <w:r w:rsidR="007B233C">
        <w:t>50%</w:t>
      </w:r>
      <w:r>
        <w:t>), potrzeby ochrony macierzyństwa (o</w:t>
      </w:r>
      <w:r w:rsidR="00B31822">
        <w:t xml:space="preserve"> 88,24%</w:t>
      </w:r>
      <w:r>
        <w:t xml:space="preserve">), bezradności w sprawach opiekuńczo-wychowawczych </w:t>
      </w:r>
      <w:r w:rsidR="002B0A08">
        <w:br/>
      </w:r>
      <w:r>
        <w:t xml:space="preserve">i prowadzenia gospodarstwa domowego (o </w:t>
      </w:r>
      <w:r w:rsidR="00AF09C8">
        <w:t>27,87%</w:t>
      </w:r>
      <w:r>
        <w:t>)</w:t>
      </w:r>
      <w:r w:rsidR="00AF09C8">
        <w:t xml:space="preserve">, </w:t>
      </w:r>
      <w:r>
        <w:t xml:space="preserve">alkoholizmu (o </w:t>
      </w:r>
      <w:r w:rsidR="00A62AF5">
        <w:t>850%) oraz narkomanii (o 1 osobę).</w:t>
      </w:r>
      <w:r>
        <w:t xml:space="preserve"> W przypadku pozostałych powodów liczba osób otrzymujących świadczenia pomocy społecznej uległa zmniejszeniu lub utrzymała się na tym samym poziomie. Szczegółowe dane dotyczące powodów przyznawania pomocy społecznej w gminie </w:t>
      </w:r>
      <w:r w:rsidR="002545CF">
        <w:t>Jadów</w:t>
      </w:r>
      <w:r>
        <w:t xml:space="preserve"> w latach 202</w:t>
      </w:r>
      <w:r w:rsidR="00A62AF5">
        <w:t>2</w:t>
      </w:r>
      <w:r>
        <w:t>-202</w:t>
      </w:r>
      <w:r w:rsidR="00A62AF5">
        <w:t>4</w:t>
      </w:r>
      <w:r>
        <w:t xml:space="preserve"> przedstawia poniższa </w:t>
      </w:r>
      <w:r w:rsidR="00A62AF5">
        <w:rPr>
          <w:b/>
          <w:bCs/>
          <w:color w:val="BFAB00" w:themeColor="accent1" w:themeShade="BF"/>
        </w:rPr>
        <w:fldChar w:fldCharType="begin"/>
      </w:r>
      <w:r w:rsidR="00A62AF5" w:rsidRPr="00A62AF5">
        <w:rPr>
          <w:b/>
          <w:bCs/>
          <w:color w:val="BFAB00" w:themeColor="accent1" w:themeShade="BF"/>
        </w:rPr>
        <w:instrText xml:space="preserve"> REF _Ref188962264 \h </w:instrText>
      </w:r>
      <w:r w:rsidR="00A62AF5">
        <w:rPr>
          <w:b/>
          <w:bCs/>
          <w:color w:val="BFAB00" w:themeColor="accent1" w:themeShade="BF"/>
        </w:rPr>
        <w:instrText xml:space="preserve"> \* MERGEFORMAT </w:instrText>
      </w:r>
      <w:r w:rsidR="00A62AF5">
        <w:rPr>
          <w:b/>
          <w:bCs/>
          <w:color w:val="BFAB00" w:themeColor="accent1" w:themeShade="BF"/>
        </w:rPr>
      </w:r>
      <w:r w:rsidR="00A62AF5">
        <w:rPr>
          <w:b/>
          <w:bCs/>
          <w:color w:val="BFAB00" w:themeColor="accent1" w:themeShade="BF"/>
        </w:rPr>
        <w:fldChar w:fldCharType="separate"/>
      </w:r>
      <w:r w:rsidR="004E70E1" w:rsidRPr="004E70E1">
        <w:rPr>
          <w:b/>
          <w:bCs/>
          <w:color w:val="BFAB00" w:themeColor="accent1" w:themeShade="BF"/>
        </w:rPr>
        <w:t>Tabela 6</w:t>
      </w:r>
      <w:r w:rsidR="00A62AF5">
        <w:rPr>
          <w:b/>
          <w:bCs/>
          <w:color w:val="BFAB00" w:themeColor="accent1" w:themeShade="BF"/>
        </w:rPr>
        <w:fldChar w:fldCharType="end"/>
      </w:r>
      <w:r w:rsidR="00A62AF5">
        <w:t>.</w:t>
      </w:r>
    </w:p>
    <w:p w14:paraId="69F11310" w14:textId="54ACF492" w:rsidR="0068370A" w:rsidRDefault="0068370A" w:rsidP="0068370A">
      <w:pPr>
        <w:pStyle w:val="Legenda"/>
        <w:keepNext/>
      </w:pPr>
      <w:bookmarkStart w:id="31" w:name="_Ref188962264"/>
      <w:bookmarkStart w:id="32" w:name="_Toc233815576"/>
      <w:r>
        <w:t xml:space="preserve">Tabela </w:t>
      </w:r>
      <w:r>
        <w:fldChar w:fldCharType="begin"/>
      </w:r>
      <w:r>
        <w:instrText>SEQ Tabela \* ARABIC</w:instrText>
      </w:r>
      <w:r>
        <w:fldChar w:fldCharType="separate"/>
      </w:r>
      <w:r w:rsidR="004E70E1">
        <w:rPr>
          <w:noProof/>
        </w:rPr>
        <w:t>6</w:t>
      </w:r>
      <w:r>
        <w:fldChar w:fldCharType="end"/>
      </w:r>
      <w:bookmarkEnd w:id="31"/>
      <w:r>
        <w:t>. Powody przyznawania pomocy społecznej</w:t>
      </w:r>
      <w:r w:rsidR="00142050">
        <w:t xml:space="preserve"> w </w:t>
      </w:r>
      <w:r w:rsidR="0000552F">
        <w:t>latach 202</w:t>
      </w:r>
      <w:r w:rsidR="004E39CA">
        <w:t>2</w:t>
      </w:r>
      <w:r w:rsidR="0000552F">
        <w:t>-202</w:t>
      </w:r>
      <w:r w:rsidR="004E39CA">
        <w:t>4</w:t>
      </w:r>
      <w:bookmarkEnd w:id="32"/>
    </w:p>
    <w:tbl>
      <w:tblPr>
        <w:tblStyle w:val="Tabelasiatki4akcent2"/>
        <w:tblW w:w="5000" w:type="pct"/>
        <w:tblLook w:val="04A0" w:firstRow="1" w:lastRow="0" w:firstColumn="1" w:lastColumn="0" w:noHBand="0" w:noVBand="1"/>
      </w:tblPr>
      <w:tblGrid>
        <w:gridCol w:w="4402"/>
        <w:gridCol w:w="680"/>
        <w:gridCol w:w="680"/>
        <w:gridCol w:w="681"/>
        <w:gridCol w:w="872"/>
        <w:gridCol w:w="872"/>
        <w:gridCol w:w="873"/>
      </w:tblGrid>
      <w:tr w:rsidR="004E39CA" w:rsidRPr="003978DB" w14:paraId="2416601E" w14:textId="2629B40E" w:rsidTr="007C6568">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429" w:type="pct"/>
            <w:vMerge w:val="restart"/>
            <w:tcBorders>
              <w:top w:val="none" w:sz="0" w:space="0" w:color="auto"/>
              <w:left w:val="none" w:sz="0" w:space="0" w:color="auto"/>
              <w:bottom w:val="none" w:sz="0" w:space="0" w:color="auto"/>
              <w:right w:val="none" w:sz="0" w:space="0" w:color="auto"/>
            </w:tcBorders>
          </w:tcPr>
          <w:p w14:paraId="4E6E5013" w14:textId="77777777" w:rsidR="004E39CA" w:rsidRPr="00A85102" w:rsidRDefault="004E39CA" w:rsidP="00134921">
            <w:pPr>
              <w:spacing w:before="0"/>
              <w:jc w:val="center"/>
            </w:pPr>
          </w:p>
          <w:p w14:paraId="59C83A36" w14:textId="32825E74" w:rsidR="004E39CA" w:rsidRPr="00A85102" w:rsidRDefault="004E39CA" w:rsidP="00134921">
            <w:pPr>
              <w:spacing w:before="0"/>
              <w:jc w:val="center"/>
            </w:pPr>
            <w:r w:rsidRPr="00A85102">
              <w:t>Powód</w:t>
            </w:r>
          </w:p>
        </w:tc>
        <w:tc>
          <w:tcPr>
            <w:tcW w:w="1126" w:type="pct"/>
            <w:gridSpan w:val="3"/>
            <w:tcBorders>
              <w:top w:val="none" w:sz="0" w:space="0" w:color="auto"/>
              <w:left w:val="none" w:sz="0" w:space="0" w:color="auto"/>
              <w:bottom w:val="none" w:sz="0" w:space="0" w:color="auto"/>
              <w:right w:val="none" w:sz="0" w:space="0" w:color="auto"/>
            </w:tcBorders>
          </w:tcPr>
          <w:p w14:paraId="5B7AE296" w14:textId="161BEE3F" w:rsidR="004E39CA" w:rsidRPr="00A85102" w:rsidRDefault="004E39CA" w:rsidP="00134921">
            <w:pPr>
              <w:spacing w:before="0"/>
              <w:jc w:val="center"/>
              <w:cnfStyle w:val="100000000000" w:firstRow="1" w:lastRow="0" w:firstColumn="0" w:lastColumn="0" w:oddVBand="0" w:evenVBand="0" w:oddHBand="0" w:evenHBand="0" w:firstRowFirstColumn="0" w:firstRowLastColumn="0" w:lastRowFirstColumn="0" w:lastRowLastColumn="0"/>
            </w:pPr>
            <w:r w:rsidRPr="00A85102">
              <w:t>Liczba osób</w:t>
            </w:r>
          </w:p>
        </w:tc>
        <w:tc>
          <w:tcPr>
            <w:tcW w:w="1444" w:type="pct"/>
            <w:gridSpan w:val="3"/>
            <w:tcBorders>
              <w:top w:val="none" w:sz="0" w:space="0" w:color="auto"/>
              <w:left w:val="none" w:sz="0" w:space="0" w:color="auto"/>
              <w:bottom w:val="none" w:sz="0" w:space="0" w:color="auto"/>
              <w:right w:val="none" w:sz="0" w:space="0" w:color="auto"/>
            </w:tcBorders>
          </w:tcPr>
          <w:p w14:paraId="28ED4C10" w14:textId="301684E0" w:rsidR="004E39CA" w:rsidRPr="00A85102" w:rsidRDefault="004E39CA" w:rsidP="00134921">
            <w:pPr>
              <w:spacing w:before="0"/>
              <w:jc w:val="center"/>
              <w:cnfStyle w:val="100000000000" w:firstRow="1" w:lastRow="0" w:firstColumn="0" w:lastColumn="0" w:oddVBand="0" w:evenVBand="0" w:oddHBand="0" w:evenHBand="0" w:firstRowFirstColumn="0" w:firstRowLastColumn="0" w:lastRowFirstColumn="0" w:lastRowLastColumn="0"/>
            </w:pPr>
            <w:r w:rsidRPr="00A85102">
              <w:t>Procent ogólnej liczby mieszkańców</w:t>
            </w:r>
          </w:p>
        </w:tc>
      </w:tr>
      <w:tr w:rsidR="00A85102" w:rsidRPr="003978DB" w14:paraId="1381BC60" w14:textId="71D6A8D3"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vMerge/>
          </w:tcPr>
          <w:p w14:paraId="0972276F" w14:textId="77777777" w:rsidR="00A85102" w:rsidRPr="00A85102" w:rsidRDefault="00A85102" w:rsidP="00134921">
            <w:pPr>
              <w:spacing w:before="0"/>
              <w:rPr>
                <w:b w:val="0"/>
                <w:bCs w:val="0"/>
                <w:color w:val="FFFFFF" w:themeColor="background1"/>
              </w:rPr>
            </w:pPr>
          </w:p>
        </w:tc>
        <w:tc>
          <w:tcPr>
            <w:tcW w:w="375" w:type="pct"/>
            <w:shd w:val="clear" w:color="auto" w:fill="DA251D" w:themeFill="accent2"/>
          </w:tcPr>
          <w:p w14:paraId="18E01587" w14:textId="77777777" w:rsidR="00A85102" w:rsidRPr="00A85102" w:rsidRDefault="00A85102" w:rsidP="00134921">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85102">
              <w:rPr>
                <w:b/>
                <w:bCs/>
                <w:color w:val="FFFFFF" w:themeColor="background1"/>
              </w:rPr>
              <w:t>2022</w:t>
            </w:r>
          </w:p>
        </w:tc>
        <w:tc>
          <w:tcPr>
            <w:tcW w:w="375" w:type="pct"/>
            <w:shd w:val="clear" w:color="auto" w:fill="DA251D" w:themeFill="accent2"/>
          </w:tcPr>
          <w:p w14:paraId="67A6A09A" w14:textId="7FA9347C" w:rsidR="00A85102" w:rsidRPr="00A85102" w:rsidRDefault="00A85102" w:rsidP="00134921">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85102">
              <w:rPr>
                <w:b/>
                <w:bCs/>
                <w:color w:val="FFFFFF" w:themeColor="background1"/>
              </w:rPr>
              <w:t>2023</w:t>
            </w:r>
          </w:p>
        </w:tc>
        <w:tc>
          <w:tcPr>
            <w:tcW w:w="376" w:type="pct"/>
            <w:shd w:val="clear" w:color="auto" w:fill="DA251D" w:themeFill="accent2"/>
          </w:tcPr>
          <w:p w14:paraId="79609441" w14:textId="08202218" w:rsidR="00A85102" w:rsidRPr="00A85102" w:rsidRDefault="00A85102" w:rsidP="00134921">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85102">
              <w:rPr>
                <w:b/>
                <w:bCs/>
                <w:color w:val="FFFFFF" w:themeColor="background1"/>
              </w:rPr>
              <w:t>2024</w:t>
            </w:r>
          </w:p>
        </w:tc>
        <w:tc>
          <w:tcPr>
            <w:tcW w:w="481" w:type="pct"/>
            <w:shd w:val="clear" w:color="auto" w:fill="DA251D" w:themeFill="accent2"/>
          </w:tcPr>
          <w:p w14:paraId="265B5B2F" w14:textId="61D2C889" w:rsidR="00A85102" w:rsidRPr="00A85102" w:rsidRDefault="00A85102" w:rsidP="00134921">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85102">
              <w:rPr>
                <w:b/>
                <w:bCs/>
                <w:color w:val="FFFFFF" w:themeColor="background1"/>
              </w:rPr>
              <w:t>2022</w:t>
            </w:r>
          </w:p>
        </w:tc>
        <w:tc>
          <w:tcPr>
            <w:tcW w:w="481" w:type="pct"/>
            <w:shd w:val="clear" w:color="auto" w:fill="DA251D" w:themeFill="accent2"/>
          </w:tcPr>
          <w:p w14:paraId="4CC34AB7" w14:textId="1C8F10B8" w:rsidR="00A85102" w:rsidRPr="00A85102" w:rsidRDefault="00A85102" w:rsidP="00134921">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85102">
              <w:rPr>
                <w:b/>
                <w:bCs/>
                <w:color w:val="FFFFFF" w:themeColor="background1"/>
              </w:rPr>
              <w:t>2023</w:t>
            </w:r>
          </w:p>
        </w:tc>
        <w:tc>
          <w:tcPr>
            <w:tcW w:w="482" w:type="pct"/>
            <w:shd w:val="clear" w:color="auto" w:fill="DA251D" w:themeFill="accent2"/>
          </w:tcPr>
          <w:p w14:paraId="5317A4AE" w14:textId="72576079" w:rsidR="00A85102" w:rsidRPr="00A85102" w:rsidRDefault="00A85102" w:rsidP="00134921">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85102">
              <w:rPr>
                <w:b/>
                <w:bCs/>
                <w:color w:val="FFFFFF" w:themeColor="background1"/>
              </w:rPr>
              <w:t>2024</w:t>
            </w:r>
          </w:p>
        </w:tc>
      </w:tr>
      <w:tr w:rsidR="00A85102" w:rsidRPr="006C2F8D" w14:paraId="22432BE2" w14:textId="376753C8" w:rsidTr="007C6568">
        <w:tc>
          <w:tcPr>
            <w:cnfStyle w:val="001000000000" w:firstRow="0" w:lastRow="0" w:firstColumn="1" w:lastColumn="0" w:oddVBand="0" w:evenVBand="0" w:oddHBand="0" w:evenHBand="0" w:firstRowFirstColumn="0" w:firstRowLastColumn="0" w:lastRowFirstColumn="0" w:lastRowLastColumn="0"/>
            <w:tcW w:w="2429" w:type="pct"/>
          </w:tcPr>
          <w:p w14:paraId="73245F80" w14:textId="77777777" w:rsidR="00A85102" w:rsidRPr="00A85102" w:rsidRDefault="00A85102" w:rsidP="00112BF2">
            <w:pPr>
              <w:spacing w:before="0"/>
            </w:pPr>
            <w:r w:rsidRPr="00A85102">
              <w:t>Ubóstwo</w:t>
            </w:r>
          </w:p>
        </w:tc>
        <w:tc>
          <w:tcPr>
            <w:tcW w:w="375" w:type="pct"/>
          </w:tcPr>
          <w:p w14:paraId="5EB47FB1" w14:textId="368FB07F"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178</w:t>
            </w:r>
          </w:p>
        </w:tc>
        <w:tc>
          <w:tcPr>
            <w:tcW w:w="375" w:type="pct"/>
          </w:tcPr>
          <w:p w14:paraId="4D938FA7" w14:textId="23635FDB"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203</w:t>
            </w:r>
          </w:p>
        </w:tc>
        <w:tc>
          <w:tcPr>
            <w:tcW w:w="376" w:type="pct"/>
          </w:tcPr>
          <w:p w14:paraId="07A60B97" w14:textId="63166CA1"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136</w:t>
            </w:r>
          </w:p>
        </w:tc>
        <w:tc>
          <w:tcPr>
            <w:tcW w:w="481" w:type="pct"/>
          </w:tcPr>
          <w:p w14:paraId="73B236D6" w14:textId="64F889FD"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2,51%</w:t>
            </w:r>
          </w:p>
        </w:tc>
        <w:tc>
          <w:tcPr>
            <w:tcW w:w="481" w:type="pct"/>
          </w:tcPr>
          <w:p w14:paraId="52A5873A" w14:textId="7864ED98"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2,88%</w:t>
            </w:r>
          </w:p>
        </w:tc>
        <w:tc>
          <w:tcPr>
            <w:tcW w:w="482" w:type="pct"/>
          </w:tcPr>
          <w:p w14:paraId="1205DF33" w14:textId="50FB0CE1"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1,95%</w:t>
            </w:r>
          </w:p>
        </w:tc>
      </w:tr>
      <w:tr w:rsidR="00A85102" w:rsidRPr="006C2F8D" w14:paraId="17B48695" w14:textId="58709DC2"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0E3D70DB" w14:textId="77777777" w:rsidR="00A85102" w:rsidRPr="00A85102" w:rsidRDefault="00A85102" w:rsidP="00112BF2">
            <w:pPr>
              <w:spacing w:before="0"/>
            </w:pPr>
            <w:r w:rsidRPr="00A85102">
              <w:t>Bezdomność</w:t>
            </w:r>
          </w:p>
        </w:tc>
        <w:tc>
          <w:tcPr>
            <w:tcW w:w="375" w:type="pct"/>
          </w:tcPr>
          <w:p w14:paraId="5454022F" w14:textId="68FD42E2"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6</w:t>
            </w:r>
          </w:p>
        </w:tc>
        <w:tc>
          <w:tcPr>
            <w:tcW w:w="375" w:type="pct"/>
          </w:tcPr>
          <w:p w14:paraId="35E4B0BF" w14:textId="0934B091"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11</w:t>
            </w:r>
          </w:p>
        </w:tc>
        <w:tc>
          <w:tcPr>
            <w:tcW w:w="376" w:type="pct"/>
          </w:tcPr>
          <w:p w14:paraId="7CD4398D" w14:textId="119A3557"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12</w:t>
            </w:r>
          </w:p>
        </w:tc>
        <w:tc>
          <w:tcPr>
            <w:tcW w:w="481" w:type="pct"/>
          </w:tcPr>
          <w:p w14:paraId="52DF7441" w14:textId="5FB4560B"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0,08%</w:t>
            </w:r>
          </w:p>
        </w:tc>
        <w:tc>
          <w:tcPr>
            <w:tcW w:w="481" w:type="pct"/>
          </w:tcPr>
          <w:p w14:paraId="0628D435" w14:textId="16498550"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0,16%</w:t>
            </w:r>
          </w:p>
        </w:tc>
        <w:tc>
          <w:tcPr>
            <w:tcW w:w="482" w:type="pct"/>
          </w:tcPr>
          <w:p w14:paraId="73610C04" w14:textId="1294040B"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0,17%</w:t>
            </w:r>
          </w:p>
        </w:tc>
      </w:tr>
      <w:tr w:rsidR="00A85102" w:rsidRPr="006C2F8D" w14:paraId="749FC978" w14:textId="3BD21B91" w:rsidTr="007C6568">
        <w:tc>
          <w:tcPr>
            <w:cnfStyle w:val="001000000000" w:firstRow="0" w:lastRow="0" w:firstColumn="1" w:lastColumn="0" w:oddVBand="0" w:evenVBand="0" w:oddHBand="0" w:evenHBand="0" w:firstRowFirstColumn="0" w:firstRowLastColumn="0" w:lastRowFirstColumn="0" w:lastRowLastColumn="0"/>
            <w:tcW w:w="2429" w:type="pct"/>
          </w:tcPr>
          <w:p w14:paraId="039BB66F" w14:textId="77777777" w:rsidR="00A85102" w:rsidRPr="00A85102" w:rsidRDefault="00A85102" w:rsidP="00112BF2">
            <w:pPr>
              <w:spacing w:before="0"/>
            </w:pPr>
            <w:r w:rsidRPr="00A85102">
              <w:t>Potrzeba ochrony macierzyństwa</w:t>
            </w:r>
          </w:p>
        </w:tc>
        <w:tc>
          <w:tcPr>
            <w:tcW w:w="375" w:type="pct"/>
          </w:tcPr>
          <w:p w14:paraId="62D51F5E" w14:textId="14E2AE51"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17</w:t>
            </w:r>
          </w:p>
        </w:tc>
        <w:tc>
          <w:tcPr>
            <w:tcW w:w="375" w:type="pct"/>
          </w:tcPr>
          <w:p w14:paraId="252151DC" w14:textId="03EEC791"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29</w:t>
            </w:r>
          </w:p>
        </w:tc>
        <w:tc>
          <w:tcPr>
            <w:tcW w:w="376" w:type="pct"/>
          </w:tcPr>
          <w:p w14:paraId="6BE29C9A" w14:textId="7AF72572"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32</w:t>
            </w:r>
          </w:p>
        </w:tc>
        <w:tc>
          <w:tcPr>
            <w:tcW w:w="481" w:type="pct"/>
          </w:tcPr>
          <w:p w14:paraId="39B7433A" w14:textId="000E7779"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0,24%</w:t>
            </w:r>
          </w:p>
        </w:tc>
        <w:tc>
          <w:tcPr>
            <w:tcW w:w="481" w:type="pct"/>
          </w:tcPr>
          <w:p w14:paraId="0029B6CC" w14:textId="47B43502"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0,41%</w:t>
            </w:r>
          </w:p>
        </w:tc>
        <w:tc>
          <w:tcPr>
            <w:tcW w:w="482" w:type="pct"/>
          </w:tcPr>
          <w:p w14:paraId="06785F66" w14:textId="4DB4B20A"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0,46%</w:t>
            </w:r>
          </w:p>
        </w:tc>
      </w:tr>
      <w:tr w:rsidR="00A85102" w:rsidRPr="006C2F8D" w14:paraId="5D68223E" w14:textId="04AD1208"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3100F615" w14:textId="77777777" w:rsidR="00A85102" w:rsidRPr="00A85102" w:rsidRDefault="00A85102" w:rsidP="00112BF2">
            <w:pPr>
              <w:spacing w:before="0"/>
            </w:pPr>
            <w:r w:rsidRPr="00A85102">
              <w:t xml:space="preserve">   - w tym wielodzietność</w:t>
            </w:r>
          </w:p>
        </w:tc>
        <w:tc>
          <w:tcPr>
            <w:tcW w:w="375" w:type="pct"/>
          </w:tcPr>
          <w:p w14:paraId="0813A2AF" w14:textId="3492354A"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17</w:t>
            </w:r>
          </w:p>
        </w:tc>
        <w:tc>
          <w:tcPr>
            <w:tcW w:w="375" w:type="pct"/>
          </w:tcPr>
          <w:p w14:paraId="7454D296" w14:textId="6BF49756"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29</w:t>
            </w:r>
          </w:p>
        </w:tc>
        <w:tc>
          <w:tcPr>
            <w:tcW w:w="376" w:type="pct"/>
          </w:tcPr>
          <w:p w14:paraId="08498CC8" w14:textId="0825DD64"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32</w:t>
            </w:r>
          </w:p>
        </w:tc>
        <w:tc>
          <w:tcPr>
            <w:tcW w:w="481" w:type="pct"/>
          </w:tcPr>
          <w:p w14:paraId="539B959C" w14:textId="2C029F29"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0,24%</w:t>
            </w:r>
          </w:p>
        </w:tc>
        <w:tc>
          <w:tcPr>
            <w:tcW w:w="481" w:type="pct"/>
          </w:tcPr>
          <w:p w14:paraId="779D58EB" w14:textId="7F3BC2E8"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0,41%</w:t>
            </w:r>
          </w:p>
        </w:tc>
        <w:tc>
          <w:tcPr>
            <w:tcW w:w="482" w:type="pct"/>
          </w:tcPr>
          <w:p w14:paraId="7E99643D" w14:textId="5574ABF4"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0,46%</w:t>
            </w:r>
          </w:p>
        </w:tc>
      </w:tr>
      <w:tr w:rsidR="00A85102" w:rsidRPr="006C2F8D" w14:paraId="5CB50BC7" w14:textId="51743CAA" w:rsidTr="007C6568">
        <w:tc>
          <w:tcPr>
            <w:cnfStyle w:val="001000000000" w:firstRow="0" w:lastRow="0" w:firstColumn="1" w:lastColumn="0" w:oddVBand="0" w:evenVBand="0" w:oddHBand="0" w:evenHBand="0" w:firstRowFirstColumn="0" w:firstRowLastColumn="0" w:lastRowFirstColumn="0" w:lastRowLastColumn="0"/>
            <w:tcW w:w="2429" w:type="pct"/>
          </w:tcPr>
          <w:p w14:paraId="7EF68627" w14:textId="77777777" w:rsidR="00A85102" w:rsidRPr="00A85102" w:rsidRDefault="00A85102" w:rsidP="00112BF2">
            <w:pPr>
              <w:spacing w:before="0"/>
            </w:pPr>
            <w:r w:rsidRPr="00A85102">
              <w:t>Bezrobocie</w:t>
            </w:r>
          </w:p>
        </w:tc>
        <w:tc>
          <w:tcPr>
            <w:tcW w:w="375" w:type="pct"/>
          </w:tcPr>
          <w:p w14:paraId="65A671AC" w14:textId="47425A09"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73</w:t>
            </w:r>
          </w:p>
        </w:tc>
        <w:tc>
          <w:tcPr>
            <w:tcW w:w="375" w:type="pct"/>
          </w:tcPr>
          <w:p w14:paraId="3D63B03F" w14:textId="49587D32"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98</w:t>
            </w:r>
          </w:p>
        </w:tc>
        <w:tc>
          <w:tcPr>
            <w:tcW w:w="376" w:type="pct"/>
          </w:tcPr>
          <w:p w14:paraId="6EEB9B1E" w14:textId="4BD5D6FE"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64</w:t>
            </w:r>
          </w:p>
        </w:tc>
        <w:tc>
          <w:tcPr>
            <w:tcW w:w="481" w:type="pct"/>
          </w:tcPr>
          <w:p w14:paraId="08EAE485" w14:textId="168CB2BC"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1,03%</w:t>
            </w:r>
          </w:p>
        </w:tc>
        <w:tc>
          <w:tcPr>
            <w:tcW w:w="481" w:type="pct"/>
          </w:tcPr>
          <w:p w14:paraId="4F9D1A10" w14:textId="53B532C8"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1,39%</w:t>
            </w:r>
          </w:p>
        </w:tc>
        <w:tc>
          <w:tcPr>
            <w:tcW w:w="482" w:type="pct"/>
          </w:tcPr>
          <w:p w14:paraId="73483313" w14:textId="67F71A03"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0,92%</w:t>
            </w:r>
          </w:p>
        </w:tc>
      </w:tr>
      <w:tr w:rsidR="00A85102" w:rsidRPr="006C2F8D" w14:paraId="174139A2" w14:textId="7FE7960C"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2891AE22" w14:textId="77777777" w:rsidR="00A85102" w:rsidRPr="00A85102" w:rsidRDefault="00A85102" w:rsidP="00112BF2">
            <w:pPr>
              <w:spacing w:before="0"/>
            </w:pPr>
            <w:r w:rsidRPr="00A85102">
              <w:t>Niepełnosprawność</w:t>
            </w:r>
          </w:p>
        </w:tc>
        <w:tc>
          <w:tcPr>
            <w:tcW w:w="375" w:type="pct"/>
          </w:tcPr>
          <w:p w14:paraId="4EEA9032" w14:textId="22671D0D"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93</w:t>
            </w:r>
          </w:p>
        </w:tc>
        <w:tc>
          <w:tcPr>
            <w:tcW w:w="375" w:type="pct"/>
          </w:tcPr>
          <w:p w14:paraId="17AAAB74" w14:textId="27159494"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70</w:t>
            </w:r>
          </w:p>
        </w:tc>
        <w:tc>
          <w:tcPr>
            <w:tcW w:w="376" w:type="pct"/>
          </w:tcPr>
          <w:p w14:paraId="459E7D9F" w14:textId="1F4BF0EB"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46</w:t>
            </w:r>
          </w:p>
        </w:tc>
        <w:tc>
          <w:tcPr>
            <w:tcW w:w="481" w:type="pct"/>
          </w:tcPr>
          <w:p w14:paraId="31BF8429" w14:textId="6982B4B2"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1,31%</w:t>
            </w:r>
          </w:p>
        </w:tc>
        <w:tc>
          <w:tcPr>
            <w:tcW w:w="481" w:type="pct"/>
          </w:tcPr>
          <w:p w14:paraId="60DE1127" w14:textId="07F45983"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0,99%</w:t>
            </w:r>
          </w:p>
        </w:tc>
        <w:tc>
          <w:tcPr>
            <w:tcW w:w="482" w:type="pct"/>
          </w:tcPr>
          <w:p w14:paraId="72743953" w14:textId="2AAB6FA0"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0,66%</w:t>
            </w:r>
          </w:p>
        </w:tc>
      </w:tr>
      <w:tr w:rsidR="00A85102" w:rsidRPr="006C2F8D" w14:paraId="36298FC1" w14:textId="191C6B9E" w:rsidTr="007C6568">
        <w:tc>
          <w:tcPr>
            <w:cnfStyle w:val="001000000000" w:firstRow="0" w:lastRow="0" w:firstColumn="1" w:lastColumn="0" w:oddVBand="0" w:evenVBand="0" w:oddHBand="0" w:evenHBand="0" w:firstRowFirstColumn="0" w:firstRowLastColumn="0" w:lastRowFirstColumn="0" w:lastRowLastColumn="0"/>
            <w:tcW w:w="2429" w:type="pct"/>
          </w:tcPr>
          <w:p w14:paraId="3C4CB4F3" w14:textId="77777777" w:rsidR="00A85102" w:rsidRPr="00A85102" w:rsidRDefault="00A85102" w:rsidP="00112BF2">
            <w:pPr>
              <w:spacing w:before="0"/>
            </w:pPr>
            <w:r w:rsidRPr="00A85102">
              <w:t>Długotrwała lub ciężka choroba</w:t>
            </w:r>
          </w:p>
        </w:tc>
        <w:tc>
          <w:tcPr>
            <w:tcW w:w="375" w:type="pct"/>
          </w:tcPr>
          <w:p w14:paraId="0DC83FA1" w14:textId="63B13A74"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96</w:t>
            </w:r>
          </w:p>
        </w:tc>
        <w:tc>
          <w:tcPr>
            <w:tcW w:w="375" w:type="pct"/>
          </w:tcPr>
          <w:p w14:paraId="563DC772" w14:textId="2E826B84"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72</w:t>
            </w:r>
          </w:p>
        </w:tc>
        <w:tc>
          <w:tcPr>
            <w:tcW w:w="376" w:type="pct"/>
          </w:tcPr>
          <w:p w14:paraId="732222F2" w14:textId="4AA24E32"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58</w:t>
            </w:r>
          </w:p>
        </w:tc>
        <w:tc>
          <w:tcPr>
            <w:tcW w:w="481" w:type="pct"/>
          </w:tcPr>
          <w:p w14:paraId="67BB8DE5" w14:textId="2DB5679B"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1,35%</w:t>
            </w:r>
          </w:p>
        </w:tc>
        <w:tc>
          <w:tcPr>
            <w:tcW w:w="481" w:type="pct"/>
          </w:tcPr>
          <w:p w14:paraId="4C803608" w14:textId="3CF2DCE7"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1,02%</w:t>
            </w:r>
          </w:p>
        </w:tc>
        <w:tc>
          <w:tcPr>
            <w:tcW w:w="482" w:type="pct"/>
          </w:tcPr>
          <w:p w14:paraId="7259396D" w14:textId="4E6E4248"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0,83%</w:t>
            </w:r>
          </w:p>
        </w:tc>
      </w:tr>
      <w:tr w:rsidR="00A85102" w:rsidRPr="006C2F8D" w14:paraId="353C097D" w14:textId="55CF8989"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737CB308" w14:textId="77777777" w:rsidR="00A85102" w:rsidRPr="00A85102" w:rsidRDefault="00A85102" w:rsidP="00112BF2">
            <w:pPr>
              <w:spacing w:before="0"/>
            </w:pPr>
            <w:r w:rsidRPr="00A85102">
              <w:t>Bezradność w sprawach opiekuńczo-wychowawczych i prowadzenia gospodarstwa domowego</w:t>
            </w:r>
          </w:p>
        </w:tc>
        <w:tc>
          <w:tcPr>
            <w:tcW w:w="375" w:type="pct"/>
          </w:tcPr>
          <w:p w14:paraId="519F3B2A" w14:textId="5A2CB6B6"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61</w:t>
            </w:r>
          </w:p>
        </w:tc>
        <w:tc>
          <w:tcPr>
            <w:tcW w:w="375" w:type="pct"/>
          </w:tcPr>
          <w:p w14:paraId="64AD9837" w14:textId="6DF80F73"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89</w:t>
            </w:r>
          </w:p>
        </w:tc>
        <w:tc>
          <w:tcPr>
            <w:tcW w:w="376" w:type="pct"/>
          </w:tcPr>
          <w:p w14:paraId="42785B52" w14:textId="03F68EA1"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78</w:t>
            </w:r>
          </w:p>
        </w:tc>
        <w:tc>
          <w:tcPr>
            <w:tcW w:w="481" w:type="pct"/>
          </w:tcPr>
          <w:p w14:paraId="18A8EA36" w14:textId="3976E395"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0,86%</w:t>
            </w:r>
          </w:p>
        </w:tc>
        <w:tc>
          <w:tcPr>
            <w:tcW w:w="481" w:type="pct"/>
          </w:tcPr>
          <w:p w14:paraId="7C3BEFAB" w14:textId="55D7A14B"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1,26%</w:t>
            </w:r>
          </w:p>
        </w:tc>
        <w:tc>
          <w:tcPr>
            <w:tcW w:w="482" w:type="pct"/>
          </w:tcPr>
          <w:p w14:paraId="15DC3AFE" w14:textId="3E0376E9"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1,12%</w:t>
            </w:r>
          </w:p>
        </w:tc>
      </w:tr>
      <w:tr w:rsidR="00A85102" w:rsidRPr="006C2F8D" w14:paraId="6216C8EB" w14:textId="654D13CC" w:rsidTr="007C6568">
        <w:tc>
          <w:tcPr>
            <w:cnfStyle w:val="001000000000" w:firstRow="0" w:lastRow="0" w:firstColumn="1" w:lastColumn="0" w:oddVBand="0" w:evenVBand="0" w:oddHBand="0" w:evenHBand="0" w:firstRowFirstColumn="0" w:firstRowLastColumn="0" w:lastRowFirstColumn="0" w:lastRowLastColumn="0"/>
            <w:tcW w:w="2429" w:type="pct"/>
          </w:tcPr>
          <w:p w14:paraId="5B44E33D" w14:textId="77777777" w:rsidR="00A85102" w:rsidRPr="00A85102" w:rsidRDefault="00A85102" w:rsidP="00112BF2">
            <w:pPr>
              <w:spacing w:before="0"/>
            </w:pPr>
            <w:r w:rsidRPr="00A85102">
              <w:t xml:space="preserve">   - w tym rodziny niepełne</w:t>
            </w:r>
          </w:p>
        </w:tc>
        <w:tc>
          <w:tcPr>
            <w:tcW w:w="375" w:type="pct"/>
          </w:tcPr>
          <w:p w14:paraId="1AC6CC02" w14:textId="07CEE68F"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25</w:t>
            </w:r>
          </w:p>
        </w:tc>
        <w:tc>
          <w:tcPr>
            <w:tcW w:w="375" w:type="pct"/>
          </w:tcPr>
          <w:p w14:paraId="578D1742" w14:textId="1931D9B3"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31</w:t>
            </w:r>
          </w:p>
        </w:tc>
        <w:tc>
          <w:tcPr>
            <w:tcW w:w="376" w:type="pct"/>
          </w:tcPr>
          <w:p w14:paraId="659D073B" w14:textId="0492176F"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18</w:t>
            </w:r>
          </w:p>
        </w:tc>
        <w:tc>
          <w:tcPr>
            <w:tcW w:w="481" w:type="pct"/>
          </w:tcPr>
          <w:p w14:paraId="5F277AB1" w14:textId="719339A3"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0,35%</w:t>
            </w:r>
          </w:p>
        </w:tc>
        <w:tc>
          <w:tcPr>
            <w:tcW w:w="481" w:type="pct"/>
          </w:tcPr>
          <w:p w14:paraId="5D840D7C" w14:textId="461EE23D"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0,44%</w:t>
            </w:r>
          </w:p>
        </w:tc>
        <w:tc>
          <w:tcPr>
            <w:tcW w:w="482" w:type="pct"/>
          </w:tcPr>
          <w:p w14:paraId="58FD6C6C" w14:textId="4FC2F640"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0,26%</w:t>
            </w:r>
          </w:p>
        </w:tc>
      </w:tr>
      <w:tr w:rsidR="00A85102" w:rsidRPr="006C2F8D" w14:paraId="5FB62278" w14:textId="1F91374A"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1F26BB3C" w14:textId="77777777" w:rsidR="00A85102" w:rsidRPr="00A85102" w:rsidRDefault="00A85102" w:rsidP="00112BF2">
            <w:pPr>
              <w:spacing w:before="0"/>
            </w:pPr>
            <w:r w:rsidRPr="00A85102">
              <w:t xml:space="preserve">   - w tym rodziny wielodzietne</w:t>
            </w:r>
          </w:p>
        </w:tc>
        <w:tc>
          <w:tcPr>
            <w:tcW w:w="375" w:type="pct"/>
          </w:tcPr>
          <w:p w14:paraId="40B00152" w14:textId="0139D654"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38</w:t>
            </w:r>
          </w:p>
        </w:tc>
        <w:tc>
          <w:tcPr>
            <w:tcW w:w="375" w:type="pct"/>
          </w:tcPr>
          <w:p w14:paraId="3B2F7F21" w14:textId="52B555AA"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60</w:t>
            </w:r>
          </w:p>
        </w:tc>
        <w:tc>
          <w:tcPr>
            <w:tcW w:w="376" w:type="pct"/>
          </w:tcPr>
          <w:p w14:paraId="0C5E9D97" w14:textId="675A7A16"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57</w:t>
            </w:r>
          </w:p>
        </w:tc>
        <w:tc>
          <w:tcPr>
            <w:tcW w:w="481" w:type="pct"/>
          </w:tcPr>
          <w:p w14:paraId="3BC36413" w14:textId="07909D1D"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0,54%</w:t>
            </w:r>
          </w:p>
        </w:tc>
        <w:tc>
          <w:tcPr>
            <w:tcW w:w="481" w:type="pct"/>
          </w:tcPr>
          <w:p w14:paraId="2E7D9CAD" w14:textId="27B09FEC"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0,85%</w:t>
            </w:r>
          </w:p>
        </w:tc>
        <w:tc>
          <w:tcPr>
            <w:tcW w:w="482" w:type="pct"/>
          </w:tcPr>
          <w:p w14:paraId="2102D58C" w14:textId="468EE7C2"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0,82%</w:t>
            </w:r>
          </w:p>
        </w:tc>
      </w:tr>
      <w:tr w:rsidR="00A85102" w:rsidRPr="006C2F8D" w14:paraId="27F8BDCE" w14:textId="294BA958" w:rsidTr="007C6568">
        <w:tc>
          <w:tcPr>
            <w:cnfStyle w:val="001000000000" w:firstRow="0" w:lastRow="0" w:firstColumn="1" w:lastColumn="0" w:oddVBand="0" w:evenVBand="0" w:oddHBand="0" w:evenHBand="0" w:firstRowFirstColumn="0" w:firstRowLastColumn="0" w:lastRowFirstColumn="0" w:lastRowLastColumn="0"/>
            <w:tcW w:w="2429" w:type="pct"/>
          </w:tcPr>
          <w:p w14:paraId="542EC1C8" w14:textId="77777777" w:rsidR="00A85102" w:rsidRPr="00A85102" w:rsidRDefault="00A85102" w:rsidP="00112BF2">
            <w:pPr>
              <w:spacing w:before="0"/>
            </w:pPr>
            <w:r w:rsidRPr="00A85102">
              <w:t>Alkoholizm</w:t>
            </w:r>
          </w:p>
        </w:tc>
        <w:tc>
          <w:tcPr>
            <w:tcW w:w="375" w:type="pct"/>
          </w:tcPr>
          <w:p w14:paraId="707CF346" w14:textId="085034FF"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2</w:t>
            </w:r>
          </w:p>
        </w:tc>
        <w:tc>
          <w:tcPr>
            <w:tcW w:w="375" w:type="pct"/>
          </w:tcPr>
          <w:p w14:paraId="048DAC0F" w14:textId="413812A5"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17</w:t>
            </w:r>
          </w:p>
        </w:tc>
        <w:tc>
          <w:tcPr>
            <w:tcW w:w="376" w:type="pct"/>
          </w:tcPr>
          <w:p w14:paraId="7B5A0114" w14:textId="1826BED0"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19</w:t>
            </w:r>
          </w:p>
        </w:tc>
        <w:tc>
          <w:tcPr>
            <w:tcW w:w="481" w:type="pct"/>
          </w:tcPr>
          <w:p w14:paraId="456FC037" w14:textId="46BA59DA"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0,03%</w:t>
            </w:r>
          </w:p>
        </w:tc>
        <w:tc>
          <w:tcPr>
            <w:tcW w:w="481" w:type="pct"/>
          </w:tcPr>
          <w:p w14:paraId="75F8A2C2" w14:textId="7F0DF6F9"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0,24%</w:t>
            </w:r>
          </w:p>
        </w:tc>
        <w:tc>
          <w:tcPr>
            <w:tcW w:w="482" w:type="pct"/>
          </w:tcPr>
          <w:p w14:paraId="56AC679D" w14:textId="24516C87"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0,27%</w:t>
            </w:r>
          </w:p>
        </w:tc>
      </w:tr>
      <w:tr w:rsidR="00A85102" w:rsidRPr="006C2F8D" w14:paraId="65BDC76E" w14:textId="0A1C0A2E"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0C964A27" w14:textId="77777777" w:rsidR="00A85102" w:rsidRPr="00A85102" w:rsidRDefault="00A85102" w:rsidP="00112BF2">
            <w:pPr>
              <w:spacing w:before="0"/>
            </w:pPr>
            <w:r w:rsidRPr="00A85102">
              <w:t>Narkomania</w:t>
            </w:r>
          </w:p>
        </w:tc>
        <w:tc>
          <w:tcPr>
            <w:tcW w:w="375" w:type="pct"/>
          </w:tcPr>
          <w:p w14:paraId="3CB9150A" w14:textId="080DD516"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0</w:t>
            </w:r>
          </w:p>
        </w:tc>
        <w:tc>
          <w:tcPr>
            <w:tcW w:w="375" w:type="pct"/>
          </w:tcPr>
          <w:p w14:paraId="2368EC63" w14:textId="1F302487"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1</w:t>
            </w:r>
          </w:p>
        </w:tc>
        <w:tc>
          <w:tcPr>
            <w:tcW w:w="376" w:type="pct"/>
          </w:tcPr>
          <w:p w14:paraId="6A509F03" w14:textId="2172F11B"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1</w:t>
            </w:r>
          </w:p>
        </w:tc>
        <w:tc>
          <w:tcPr>
            <w:tcW w:w="481" w:type="pct"/>
          </w:tcPr>
          <w:p w14:paraId="0D5CB45D" w14:textId="5CC6CCCE"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0,00%</w:t>
            </w:r>
          </w:p>
        </w:tc>
        <w:tc>
          <w:tcPr>
            <w:tcW w:w="481" w:type="pct"/>
          </w:tcPr>
          <w:p w14:paraId="14D88C26" w14:textId="6B17DEAF"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0,01%</w:t>
            </w:r>
          </w:p>
        </w:tc>
        <w:tc>
          <w:tcPr>
            <w:tcW w:w="482" w:type="pct"/>
          </w:tcPr>
          <w:p w14:paraId="70BF4B45" w14:textId="325B3386"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0,01%</w:t>
            </w:r>
          </w:p>
        </w:tc>
      </w:tr>
      <w:tr w:rsidR="00A85102" w:rsidRPr="006C2F8D" w14:paraId="1D3EA088" w14:textId="14EC0C96" w:rsidTr="007C6568">
        <w:tc>
          <w:tcPr>
            <w:cnfStyle w:val="001000000000" w:firstRow="0" w:lastRow="0" w:firstColumn="1" w:lastColumn="0" w:oddVBand="0" w:evenVBand="0" w:oddHBand="0" w:evenHBand="0" w:firstRowFirstColumn="0" w:firstRowLastColumn="0" w:lastRowFirstColumn="0" w:lastRowLastColumn="0"/>
            <w:tcW w:w="2429" w:type="pct"/>
          </w:tcPr>
          <w:p w14:paraId="3C98C1D8" w14:textId="77777777" w:rsidR="00A85102" w:rsidRPr="00A85102" w:rsidRDefault="00A85102" w:rsidP="00112BF2">
            <w:pPr>
              <w:spacing w:before="0"/>
            </w:pPr>
            <w:r w:rsidRPr="00A85102">
              <w:lastRenderedPageBreak/>
              <w:t>Trudności w przystosowaniu do życia po zwolnieniu z zakładu karnego</w:t>
            </w:r>
          </w:p>
        </w:tc>
        <w:tc>
          <w:tcPr>
            <w:tcW w:w="375" w:type="pct"/>
          </w:tcPr>
          <w:p w14:paraId="09A1909E" w14:textId="15B4542F"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1</w:t>
            </w:r>
          </w:p>
        </w:tc>
        <w:tc>
          <w:tcPr>
            <w:tcW w:w="375" w:type="pct"/>
          </w:tcPr>
          <w:p w14:paraId="1635B107" w14:textId="14F607B1" w:rsidR="00A85102" w:rsidRPr="00A85102" w:rsidRDefault="00A85102" w:rsidP="006361D3">
            <w:pPr>
              <w:spacing w:before="0"/>
              <w:jc w:val="right"/>
              <w:cnfStyle w:val="000000000000" w:firstRow="0" w:lastRow="0" w:firstColumn="0" w:lastColumn="0" w:oddVBand="0" w:evenVBand="0" w:oddHBand="0" w:evenHBand="0" w:firstRowFirstColumn="0" w:firstRowLastColumn="0" w:lastRowFirstColumn="0" w:lastRowLastColumn="0"/>
            </w:pPr>
            <w:r w:rsidRPr="00A85102">
              <w:t>0</w:t>
            </w:r>
          </w:p>
        </w:tc>
        <w:tc>
          <w:tcPr>
            <w:tcW w:w="376" w:type="pct"/>
          </w:tcPr>
          <w:p w14:paraId="2810AE54" w14:textId="51984D7C"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1</w:t>
            </w:r>
          </w:p>
        </w:tc>
        <w:tc>
          <w:tcPr>
            <w:tcW w:w="481" w:type="pct"/>
          </w:tcPr>
          <w:p w14:paraId="6D934CFE" w14:textId="3BDC85CA"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0,01%</w:t>
            </w:r>
          </w:p>
        </w:tc>
        <w:tc>
          <w:tcPr>
            <w:tcW w:w="481" w:type="pct"/>
          </w:tcPr>
          <w:p w14:paraId="379301FD" w14:textId="3B5A318F"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0,00%</w:t>
            </w:r>
          </w:p>
        </w:tc>
        <w:tc>
          <w:tcPr>
            <w:tcW w:w="482" w:type="pct"/>
          </w:tcPr>
          <w:p w14:paraId="3EABA3AB" w14:textId="216879A8" w:rsidR="00A85102" w:rsidRPr="00A85102" w:rsidRDefault="00A85102" w:rsidP="0089495A">
            <w:pPr>
              <w:spacing w:before="0"/>
              <w:jc w:val="right"/>
              <w:cnfStyle w:val="000000000000" w:firstRow="0" w:lastRow="0" w:firstColumn="0" w:lastColumn="0" w:oddVBand="0" w:evenVBand="0" w:oddHBand="0" w:evenHBand="0" w:firstRowFirstColumn="0" w:firstRowLastColumn="0" w:lastRowFirstColumn="0" w:lastRowLastColumn="0"/>
            </w:pPr>
            <w:r w:rsidRPr="00A85102">
              <w:t>0,01%</w:t>
            </w:r>
          </w:p>
        </w:tc>
      </w:tr>
      <w:tr w:rsidR="00A85102" w:rsidRPr="006C2F8D" w14:paraId="43C9607A" w14:textId="3396B760" w:rsidTr="007C656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29" w:type="pct"/>
          </w:tcPr>
          <w:p w14:paraId="50B24B00" w14:textId="77777777" w:rsidR="00A85102" w:rsidRPr="00A85102" w:rsidRDefault="00A85102" w:rsidP="00112BF2">
            <w:pPr>
              <w:spacing w:before="0"/>
            </w:pPr>
            <w:r w:rsidRPr="00A85102">
              <w:t>Zdarzenie losowe</w:t>
            </w:r>
          </w:p>
        </w:tc>
        <w:tc>
          <w:tcPr>
            <w:tcW w:w="375" w:type="pct"/>
          </w:tcPr>
          <w:p w14:paraId="4BCB31D3" w14:textId="38190D06"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9</w:t>
            </w:r>
          </w:p>
        </w:tc>
        <w:tc>
          <w:tcPr>
            <w:tcW w:w="375" w:type="pct"/>
          </w:tcPr>
          <w:p w14:paraId="4D4345B7" w14:textId="1E0E42C2" w:rsidR="00A85102" w:rsidRPr="00A85102" w:rsidRDefault="00A85102" w:rsidP="006361D3">
            <w:pPr>
              <w:spacing w:before="0"/>
              <w:jc w:val="right"/>
              <w:cnfStyle w:val="000000100000" w:firstRow="0" w:lastRow="0" w:firstColumn="0" w:lastColumn="0" w:oddVBand="0" w:evenVBand="0" w:oddHBand="1" w:evenHBand="0" w:firstRowFirstColumn="0" w:firstRowLastColumn="0" w:lastRowFirstColumn="0" w:lastRowLastColumn="0"/>
            </w:pPr>
            <w:r w:rsidRPr="00A85102">
              <w:t>0</w:t>
            </w:r>
          </w:p>
        </w:tc>
        <w:tc>
          <w:tcPr>
            <w:tcW w:w="376" w:type="pct"/>
          </w:tcPr>
          <w:p w14:paraId="33B91EA3" w14:textId="1297F572"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1</w:t>
            </w:r>
          </w:p>
        </w:tc>
        <w:tc>
          <w:tcPr>
            <w:tcW w:w="481" w:type="pct"/>
          </w:tcPr>
          <w:p w14:paraId="1DBF7230" w14:textId="72EC5048"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0,13%</w:t>
            </w:r>
          </w:p>
        </w:tc>
        <w:tc>
          <w:tcPr>
            <w:tcW w:w="481" w:type="pct"/>
          </w:tcPr>
          <w:p w14:paraId="7572F16E" w14:textId="24C08E29"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0,00%</w:t>
            </w:r>
          </w:p>
        </w:tc>
        <w:tc>
          <w:tcPr>
            <w:tcW w:w="482" w:type="pct"/>
          </w:tcPr>
          <w:p w14:paraId="3805AE0D" w14:textId="17B75C7C" w:rsidR="00A85102" w:rsidRPr="00A85102" w:rsidRDefault="00A85102" w:rsidP="0089495A">
            <w:pPr>
              <w:spacing w:before="0"/>
              <w:jc w:val="right"/>
              <w:cnfStyle w:val="000000100000" w:firstRow="0" w:lastRow="0" w:firstColumn="0" w:lastColumn="0" w:oddVBand="0" w:evenVBand="0" w:oddHBand="1" w:evenHBand="0" w:firstRowFirstColumn="0" w:firstRowLastColumn="0" w:lastRowFirstColumn="0" w:lastRowLastColumn="0"/>
            </w:pPr>
            <w:r w:rsidRPr="00A85102">
              <w:t>0,01%</w:t>
            </w:r>
          </w:p>
        </w:tc>
      </w:tr>
    </w:tbl>
    <w:p w14:paraId="4F381899" w14:textId="66923AB4" w:rsidR="00383040" w:rsidRPr="00B672BA" w:rsidRDefault="0068370A" w:rsidP="00446B66">
      <w:pPr>
        <w:spacing w:before="0"/>
        <w:rPr>
          <w:i/>
          <w:iCs/>
          <w:sz w:val="16"/>
          <w:szCs w:val="16"/>
        </w:rPr>
      </w:pPr>
      <w:r w:rsidRPr="0068370A">
        <w:rPr>
          <w:i/>
          <w:iCs/>
          <w:sz w:val="16"/>
          <w:szCs w:val="16"/>
        </w:rPr>
        <w:t>Źródło: opracowanie własne na podstawie danych MRiPS-03 oraz BDL GUS</w:t>
      </w:r>
    </w:p>
    <w:p w14:paraId="7F5D8F10" w14:textId="0CBA8D60" w:rsidR="007E2682" w:rsidRPr="003978DB" w:rsidRDefault="00CE10F4" w:rsidP="0095074B">
      <w:pPr>
        <w:pStyle w:val="Nagwek2"/>
        <w:spacing w:after="240"/>
      </w:pPr>
      <w:bookmarkStart w:id="33" w:name="_Toc171945293"/>
      <w:bookmarkStart w:id="34" w:name="_Toc233815593"/>
      <w:r w:rsidRPr="003978DB">
        <w:t>Zas</w:t>
      </w:r>
      <w:r w:rsidR="003D6925" w:rsidRPr="003978DB">
        <w:t xml:space="preserve">oby </w:t>
      </w:r>
      <w:bookmarkEnd w:id="33"/>
      <w:r w:rsidR="00906091">
        <w:t>gminy Jadów</w:t>
      </w:r>
      <w:bookmarkEnd w:id="34"/>
    </w:p>
    <w:p w14:paraId="38D49CB8" w14:textId="797B6E01" w:rsidR="00AF253D" w:rsidRDefault="00AF253D" w:rsidP="00897323">
      <w:pPr>
        <w:pStyle w:val="Nagwek3"/>
        <w:spacing w:after="240"/>
        <w:rPr>
          <w:sz w:val="22"/>
          <w:szCs w:val="22"/>
        </w:rPr>
      </w:pPr>
      <w:bookmarkStart w:id="35" w:name="_Toc233815594"/>
      <w:r w:rsidRPr="003978DB">
        <w:rPr>
          <w:sz w:val="22"/>
          <w:szCs w:val="22"/>
        </w:rPr>
        <w:t>3.2.1</w:t>
      </w:r>
      <w:r w:rsidR="00AA6E22">
        <w:rPr>
          <w:sz w:val="22"/>
          <w:szCs w:val="22"/>
        </w:rPr>
        <w:t>.</w:t>
      </w:r>
      <w:r w:rsidRPr="003978DB">
        <w:rPr>
          <w:sz w:val="22"/>
          <w:szCs w:val="22"/>
        </w:rPr>
        <w:t xml:space="preserve"> </w:t>
      </w:r>
      <w:r w:rsidR="00011738" w:rsidRPr="003978DB">
        <w:rPr>
          <w:sz w:val="22"/>
          <w:szCs w:val="22"/>
        </w:rPr>
        <w:t xml:space="preserve">Istniejące na terenie </w:t>
      </w:r>
      <w:r w:rsidR="00906091">
        <w:rPr>
          <w:sz w:val="22"/>
          <w:szCs w:val="22"/>
        </w:rPr>
        <w:t>gminy Jadów</w:t>
      </w:r>
      <w:r w:rsidR="00897323" w:rsidRPr="003978DB">
        <w:rPr>
          <w:sz w:val="22"/>
          <w:szCs w:val="22"/>
        </w:rPr>
        <w:t xml:space="preserve"> </w:t>
      </w:r>
      <w:r w:rsidR="00F17C3E" w:rsidRPr="003978DB">
        <w:rPr>
          <w:sz w:val="22"/>
          <w:szCs w:val="22"/>
        </w:rPr>
        <w:t>z</w:t>
      </w:r>
      <w:r w:rsidR="00A72D5A" w:rsidRPr="003978DB">
        <w:rPr>
          <w:sz w:val="22"/>
          <w:szCs w:val="22"/>
        </w:rPr>
        <w:t>asoby</w:t>
      </w:r>
      <w:r w:rsidR="00446B66" w:rsidRPr="003978DB">
        <w:rPr>
          <w:sz w:val="22"/>
          <w:szCs w:val="22"/>
        </w:rPr>
        <w:t>,</w:t>
      </w:r>
      <w:r w:rsidR="00A72D5A" w:rsidRPr="003978DB">
        <w:rPr>
          <w:sz w:val="22"/>
          <w:szCs w:val="22"/>
        </w:rPr>
        <w:t xml:space="preserve"> </w:t>
      </w:r>
      <w:r w:rsidR="00C711E3">
        <w:rPr>
          <w:sz w:val="22"/>
          <w:szCs w:val="22"/>
        </w:rPr>
        <w:t xml:space="preserve">podmioty </w:t>
      </w:r>
      <w:r w:rsidR="002B0A08">
        <w:rPr>
          <w:sz w:val="22"/>
          <w:szCs w:val="22"/>
        </w:rPr>
        <w:br/>
      </w:r>
      <w:r w:rsidR="00C711E3">
        <w:rPr>
          <w:sz w:val="22"/>
          <w:szCs w:val="22"/>
        </w:rPr>
        <w:t>i organizacje oraz</w:t>
      </w:r>
      <w:r w:rsidR="00446B66" w:rsidRPr="003978DB">
        <w:rPr>
          <w:sz w:val="22"/>
          <w:szCs w:val="22"/>
        </w:rPr>
        <w:t xml:space="preserve"> usługi społeczne</w:t>
      </w:r>
      <w:bookmarkEnd w:id="35"/>
    </w:p>
    <w:p w14:paraId="04AA4A68" w14:textId="2EEC9642" w:rsidR="00CB516B" w:rsidRPr="00AC4854" w:rsidRDefault="001C217E" w:rsidP="00065CF5">
      <w:pPr>
        <w:jc w:val="both"/>
        <w:rPr>
          <w:i/>
          <w:iCs/>
          <w:sz w:val="16"/>
          <w:szCs w:val="16"/>
        </w:rPr>
      </w:pPr>
      <w:r>
        <w:t xml:space="preserve">W gminie Jadów działa Miejsko-Gminny Ośrodek Pomocy Społecznej przy ulicy Jana Pawła II 17, który realizuje działania na rzecz wszystkich grup społecznych. </w:t>
      </w:r>
      <w:r w:rsidR="006900C5">
        <w:t xml:space="preserve">Od 2024 roku w Gminie działa także </w:t>
      </w:r>
      <w:r w:rsidR="00BC26C0">
        <w:t xml:space="preserve">Klub Senior+ organizujący zajęcia dla osób starszych. </w:t>
      </w:r>
    </w:p>
    <w:p w14:paraId="3FCA01BD" w14:textId="26821E3C" w:rsidR="00DB4B6F" w:rsidRPr="00601438" w:rsidRDefault="00AA25DE" w:rsidP="00DB4B6F">
      <w:pPr>
        <w:spacing w:before="0"/>
        <w:jc w:val="both"/>
      </w:pPr>
      <w:r w:rsidRPr="00AA25DE">
        <w:rPr>
          <w:b/>
          <w:bCs/>
          <w:color w:val="BFAB00" w:themeColor="accent1" w:themeShade="BF"/>
        </w:rPr>
        <w:fldChar w:fldCharType="begin"/>
      </w:r>
      <w:r w:rsidRPr="00AA25DE">
        <w:rPr>
          <w:b/>
          <w:bCs/>
          <w:color w:val="BFAB00" w:themeColor="accent1" w:themeShade="BF"/>
        </w:rPr>
        <w:instrText xml:space="preserve"> REF _Ref206067439 \h  \* MERGEFORMAT </w:instrText>
      </w:r>
      <w:r w:rsidRPr="00AA25DE">
        <w:rPr>
          <w:b/>
          <w:bCs/>
          <w:color w:val="BFAB00" w:themeColor="accent1" w:themeShade="BF"/>
        </w:rPr>
      </w:r>
      <w:r w:rsidRPr="00AA25DE">
        <w:rPr>
          <w:b/>
          <w:bCs/>
          <w:color w:val="BFAB00" w:themeColor="accent1" w:themeShade="BF"/>
        </w:rPr>
        <w:fldChar w:fldCharType="separate"/>
      </w:r>
      <w:r w:rsidR="004E70E1" w:rsidRPr="004E70E1">
        <w:rPr>
          <w:b/>
          <w:bCs/>
          <w:color w:val="BFAB00" w:themeColor="accent1" w:themeShade="BF"/>
        </w:rPr>
        <w:t xml:space="preserve">Tabela </w:t>
      </w:r>
      <w:r w:rsidR="004E70E1" w:rsidRPr="004E70E1">
        <w:rPr>
          <w:b/>
          <w:bCs/>
          <w:noProof/>
          <w:color w:val="BFAB00" w:themeColor="accent1" w:themeShade="BF"/>
        </w:rPr>
        <w:t>7</w:t>
      </w:r>
      <w:r w:rsidRPr="00AA25DE">
        <w:rPr>
          <w:b/>
          <w:bCs/>
          <w:color w:val="BFAB00" w:themeColor="accent1" w:themeShade="BF"/>
        </w:rPr>
        <w:fldChar w:fldCharType="end"/>
      </w:r>
      <w:r w:rsidR="002F3D37">
        <w:rPr>
          <w:b/>
          <w:bCs/>
          <w:color w:val="BFAB00" w:themeColor="accent1" w:themeShade="BF"/>
        </w:rPr>
        <w:t xml:space="preserve"> </w:t>
      </w:r>
      <w:r w:rsidR="00DB4B6F" w:rsidRPr="00BB77D9">
        <w:t xml:space="preserve">przedstawia podstawowe informacje dotyczące </w:t>
      </w:r>
      <w:r w:rsidR="00FC0666">
        <w:t xml:space="preserve">Miejsko-Gminnego </w:t>
      </w:r>
      <w:r w:rsidR="00DB4B6F" w:rsidRPr="00BB77D9">
        <w:t>Ośrodka Pomocy Społecznej w gminie</w:t>
      </w:r>
      <w:r w:rsidR="00DB4B6F">
        <w:t xml:space="preserve"> Jadów</w:t>
      </w:r>
      <w:r w:rsidR="002F3D37">
        <w:t xml:space="preserve"> oraz Klubu Senior+.</w:t>
      </w:r>
      <w:r w:rsidR="00711769">
        <w:t xml:space="preserve"> Klub Senior+</w:t>
      </w:r>
      <w:r w:rsidR="00E11C72">
        <w:t xml:space="preserve">, posiadający </w:t>
      </w:r>
      <w:r w:rsidR="00601438">
        <w:t>15 miejsc świadczy usługi dla 11 osób.</w:t>
      </w:r>
      <w:r w:rsidR="00E11C72">
        <w:t xml:space="preserve"> W</w:t>
      </w:r>
      <w:r w:rsidR="002F3C6D">
        <w:t xml:space="preserve"> latach 2022-2024</w:t>
      </w:r>
      <w:r w:rsidR="00E11C72">
        <w:t xml:space="preserve"> ramach działalności </w:t>
      </w:r>
      <w:r w:rsidR="00174E24">
        <w:t xml:space="preserve">MGOPS </w:t>
      </w:r>
      <w:r w:rsidR="002F3C6D">
        <w:t xml:space="preserve">wydano odpowiednio </w:t>
      </w:r>
      <w:r w:rsidR="002F3C6D" w:rsidRPr="002F3C6D">
        <w:t>196</w:t>
      </w:r>
      <w:r w:rsidR="002F3C6D">
        <w:t xml:space="preserve">, </w:t>
      </w:r>
      <w:r w:rsidR="002F3C6D" w:rsidRPr="002F3C6D">
        <w:t>172</w:t>
      </w:r>
      <w:r w:rsidR="002F3C6D">
        <w:t xml:space="preserve">, </w:t>
      </w:r>
      <w:r w:rsidR="002F3C6D" w:rsidRPr="002F3C6D">
        <w:t>150</w:t>
      </w:r>
      <w:r w:rsidR="002F3C6D">
        <w:t xml:space="preserve"> świadcze</w:t>
      </w:r>
      <w:r w:rsidR="00292E94">
        <w:t>ń</w:t>
      </w:r>
      <w:r w:rsidR="002F3C6D">
        <w:t xml:space="preserve"> pomocy społecznej</w:t>
      </w:r>
      <w:r w:rsidR="00292E94">
        <w:t>, zatem widać</w:t>
      </w:r>
      <w:r w:rsidR="00441771">
        <w:t xml:space="preserve">, </w:t>
      </w:r>
      <w:r w:rsidR="00292E94">
        <w:t>że wartości w tym zakresie spadają.</w:t>
      </w:r>
      <w:r w:rsidR="00DB4B6F">
        <w:t xml:space="preserve"> Liczba pracowników w</w:t>
      </w:r>
      <w:r w:rsidR="00292E94">
        <w:t> </w:t>
      </w:r>
      <w:proofErr w:type="spellStart"/>
      <w:r w:rsidR="00FC0666">
        <w:t>MG</w:t>
      </w:r>
      <w:r w:rsidR="00DB4B6F">
        <w:t>OPSie</w:t>
      </w:r>
      <w:proofErr w:type="spellEnd"/>
      <w:r w:rsidR="00DB4B6F">
        <w:t xml:space="preserve"> </w:t>
      </w:r>
      <w:r w:rsidR="00065F54">
        <w:t>utrzymuje się na poziomie 11 zatrudnionych osób</w:t>
      </w:r>
      <w:r w:rsidR="00DB4B6F">
        <w:t>.</w:t>
      </w:r>
      <w:r w:rsidR="00601438">
        <w:t xml:space="preserve"> Klub Seniora zatrudnia</w:t>
      </w:r>
      <w:r w:rsidR="00AA6E22">
        <w:t xml:space="preserve"> </w:t>
      </w:r>
      <w:r w:rsidR="00336B04">
        <w:t>1</w:t>
      </w:r>
      <w:r w:rsidR="00601438">
        <w:t xml:space="preserve"> oso</w:t>
      </w:r>
      <w:r w:rsidR="00336B04">
        <w:t>bę</w:t>
      </w:r>
      <w:r w:rsidR="00601438">
        <w:t>.</w:t>
      </w:r>
      <w:r w:rsidR="00DB4B6F">
        <w:t xml:space="preserve"> </w:t>
      </w:r>
    </w:p>
    <w:p w14:paraId="753D3253" w14:textId="43D3AD0D" w:rsidR="00AA1E8B" w:rsidRPr="00AA1E8B" w:rsidRDefault="00AA1E8B" w:rsidP="00AA1E8B">
      <w:pPr>
        <w:spacing w:before="0"/>
        <w:jc w:val="both"/>
      </w:pPr>
      <w:r w:rsidRPr="00AA1E8B">
        <w:t>Liczba osób uczestniczących w zajęciach oferowanych przez Klub Seniora wynosi obecnie około 15, jednak zainteresowanie tą formą wsparcia jest znacznie większe. Szczególnym zainteresowaniem cieszą się zajęcia z rehabilitantem</w:t>
      </w:r>
      <w:r>
        <w:t>, wskazując</w:t>
      </w:r>
      <w:r w:rsidRPr="00AA1E8B">
        <w:t xml:space="preserve"> na duże zapotrzebowanie na tego typu usługi wśród seniorów. Uczestnictwo w zajęciach wiąże się z niewielką odpłatnością.</w:t>
      </w:r>
    </w:p>
    <w:p w14:paraId="43B18C3C" w14:textId="2536B3DA" w:rsidR="00DB4B6F" w:rsidRDefault="00DB4B6F" w:rsidP="00DB4B6F">
      <w:pPr>
        <w:spacing w:before="0"/>
        <w:jc w:val="both"/>
      </w:pPr>
      <w:r>
        <w:t xml:space="preserve">Ponadto mieszkańcy gminy </w:t>
      </w:r>
      <w:r w:rsidR="00FC0666">
        <w:t>Jadów</w:t>
      </w:r>
      <w:r>
        <w:t xml:space="preserve"> korzystają również z usług oferowanych przez jednostki powiatowe:</w:t>
      </w:r>
    </w:p>
    <w:p w14:paraId="0D5DB06B" w14:textId="17C1B155" w:rsidR="00DB4B6F" w:rsidRDefault="00DB4B6F" w:rsidP="00E316D4">
      <w:pPr>
        <w:pStyle w:val="Akapitzlist"/>
        <w:numPr>
          <w:ilvl w:val="0"/>
          <w:numId w:val="2"/>
        </w:numPr>
        <w:spacing w:before="0"/>
        <w:jc w:val="both"/>
      </w:pPr>
      <w:r>
        <w:t xml:space="preserve">Powiatowe Centrum Pomocy Rodzinie – jednostka organizacyjna pomocy społecznej </w:t>
      </w:r>
      <w:r w:rsidR="002B0A08">
        <w:br/>
      </w:r>
      <w:r>
        <w:t>na szczeblu powiatowym.</w:t>
      </w:r>
    </w:p>
    <w:p w14:paraId="5E45AB72" w14:textId="4DC65AD6" w:rsidR="00DB4B6F" w:rsidRDefault="00DB4B6F" w:rsidP="00E316D4">
      <w:pPr>
        <w:pStyle w:val="Akapitzlist"/>
        <w:numPr>
          <w:ilvl w:val="0"/>
          <w:numId w:val="2"/>
        </w:numPr>
        <w:spacing w:before="0"/>
        <w:jc w:val="both"/>
      </w:pPr>
      <w:r>
        <w:t xml:space="preserve">Dwa Powiatowe Domy Pomocy Społecznej – jeden znajdujący się w Radzyminie, drugi </w:t>
      </w:r>
      <w:r w:rsidR="002B0A08">
        <w:br/>
      </w:r>
      <w:r>
        <w:t>w</w:t>
      </w:r>
      <w:r w:rsidR="002B0A08">
        <w:t xml:space="preserve"> </w:t>
      </w:r>
      <w:r>
        <w:t xml:space="preserve">Zielonce. Łączna liczba miejsc wynosi 174. </w:t>
      </w:r>
    </w:p>
    <w:p w14:paraId="31CF258F" w14:textId="77777777" w:rsidR="00DB4B6F" w:rsidRDefault="00DB4B6F" w:rsidP="00E316D4">
      <w:pPr>
        <w:pStyle w:val="Akapitzlist"/>
        <w:numPr>
          <w:ilvl w:val="0"/>
          <w:numId w:val="2"/>
        </w:numPr>
        <w:spacing w:before="0"/>
        <w:jc w:val="both"/>
      </w:pPr>
      <w:r>
        <w:t>Cztery Powiatowe Środowiskowe Domy Samopomocy – posiadają sumarycznie 113 miejsc</w:t>
      </w:r>
    </w:p>
    <w:p w14:paraId="72E09D10" w14:textId="203D40D7" w:rsidR="00DB4B6F" w:rsidRDefault="00DB4B6F" w:rsidP="00E316D4">
      <w:pPr>
        <w:pStyle w:val="Akapitzlist"/>
        <w:numPr>
          <w:ilvl w:val="0"/>
          <w:numId w:val="2"/>
        </w:numPr>
        <w:spacing w:before="0"/>
        <w:jc w:val="both"/>
      </w:pPr>
      <w:r>
        <w:t>Mieszkanie treningowe</w:t>
      </w:r>
      <w:r w:rsidR="002B0A08">
        <w:t>.</w:t>
      </w:r>
    </w:p>
    <w:p w14:paraId="2DF65EE8" w14:textId="4E79584C" w:rsidR="00DB4B6F" w:rsidRDefault="00DB4B6F" w:rsidP="00E316D4">
      <w:pPr>
        <w:pStyle w:val="Akapitzlist"/>
        <w:numPr>
          <w:ilvl w:val="0"/>
          <w:numId w:val="2"/>
        </w:numPr>
        <w:spacing w:before="0"/>
        <w:jc w:val="both"/>
      </w:pPr>
      <w:r>
        <w:t>Placówka specjalistycznego poradnictwa rodzinnego świadcząca usługi w postaci terapii rodzinnej</w:t>
      </w:r>
      <w:r w:rsidR="002B0A08">
        <w:t>.</w:t>
      </w:r>
    </w:p>
    <w:p w14:paraId="5FA3B9EE" w14:textId="4D97AA9E" w:rsidR="00DB4B6F" w:rsidRDefault="00DB4B6F" w:rsidP="00E316D4">
      <w:pPr>
        <w:pStyle w:val="Akapitzlist"/>
        <w:numPr>
          <w:ilvl w:val="0"/>
          <w:numId w:val="2"/>
        </w:numPr>
        <w:spacing w:before="0"/>
        <w:jc w:val="both"/>
      </w:pPr>
      <w:r>
        <w:t>Ośrodek interwencji kryzysowej dla ofiar przemocy w rodzinie</w:t>
      </w:r>
      <w:r w:rsidR="002B0A08">
        <w:t>.</w:t>
      </w:r>
    </w:p>
    <w:p w14:paraId="2DED2B16" w14:textId="76763AF2" w:rsidR="006A74C6" w:rsidRDefault="00DB4B6F" w:rsidP="00E316D4">
      <w:pPr>
        <w:pStyle w:val="Akapitzlist"/>
        <w:numPr>
          <w:ilvl w:val="0"/>
          <w:numId w:val="2"/>
        </w:numPr>
        <w:spacing w:before="0"/>
        <w:jc w:val="both"/>
      </w:pPr>
      <w:r>
        <w:t>Dom dla matek z małoletnimi dziećmi i kobiet w ciąży prowadzony przez inny podmiot na zlecenie powiatu – posiada 20 miejsc.</w:t>
      </w:r>
    </w:p>
    <w:p w14:paraId="141A2284" w14:textId="755AD9B4" w:rsidR="00806FF4" w:rsidRDefault="00AA25DE" w:rsidP="00AA25DE">
      <w:pPr>
        <w:jc w:val="both"/>
      </w:pPr>
      <w:r>
        <w:t>W 2024 roku w Domach Pomocy Społecznej ogółem przebywało 10 mieszkańców gminy Jadów, która z tego tytułu opłacał</w:t>
      </w:r>
      <w:r w:rsidR="00AA6E22">
        <w:t>a</w:t>
      </w:r>
      <w:r>
        <w:t xml:space="preserve"> pobyt na łączną kwotę 476 564 zł, co w przeliczeniu na 1 osobę stanowi koszt 47 656,40 zł.</w:t>
      </w:r>
      <w:r w:rsidR="006A74C6">
        <w:br w:type="page"/>
      </w:r>
    </w:p>
    <w:p w14:paraId="43E662C8" w14:textId="2764E0E2" w:rsidR="00AA25DE" w:rsidRDefault="00AA25DE" w:rsidP="00AA25DE">
      <w:pPr>
        <w:pStyle w:val="Legenda"/>
        <w:keepNext/>
      </w:pPr>
      <w:bookmarkStart w:id="36" w:name="_Ref206067439"/>
      <w:bookmarkStart w:id="37" w:name="_Toc233815577"/>
      <w:r>
        <w:lastRenderedPageBreak/>
        <w:t xml:space="preserve">Tabela </w:t>
      </w:r>
      <w:r>
        <w:fldChar w:fldCharType="begin"/>
      </w:r>
      <w:r>
        <w:instrText>SEQ Tabela \* ARABIC</w:instrText>
      </w:r>
      <w:r>
        <w:fldChar w:fldCharType="separate"/>
      </w:r>
      <w:r w:rsidR="004E70E1">
        <w:rPr>
          <w:noProof/>
        </w:rPr>
        <w:t>7</w:t>
      </w:r>
      <w:r>
        <w:fldChar w:fldCharType="end"/>
      </w:r>
      <w:bookmarkEnd w:id="36"/>
      <w:r>
        <w:t xml:space="preserve">. </w:t>
      </w:r>
      <w:r w:rsidRPr="001B1538">
        <w:t>Podstawowe informacje o podmiotach</w:t>
      </w:r>
      <w:r>
        <w:t xml:space="preserve"> pomocy społecznej w gminie Jadów </w:t>
      </w:r>
      <w:r w:rsidRPr="001B1538">
        <w:t>dla lat 2022-2024</w:t>
      </w:r>
      <w:bookmarkEnd w:id="37"/>
    </w:p>
    <w:tbl>
      <w:tblPr>
        <w:tblStyle w:val="Tabelasiatki4akcent2"/>
        <w:tblW w:w="5000" w:type="pct"/>
        <w:tblBorders>
          <w:insideH w:val="single" w:sz="6" w:space="0" w:color="EC7873" w:themeColor="accent2" w:themeTint="99"/>
          <w:insideV w:val="single" w:sz="6" w:space="0" w:color="EC7873" w:themeColor="accent2" w:themeTint="99"/>
        </w:tblBorders>
        <w:tblLook w:val="04A0" w:firstRow="1" w:lastRow="0" w:firstColumn="1" w:lastColumn="0" w:noHBand="0" w:noVBand="1"/>
      </w:tblPr>
      <w:tblGrid>
        <w:gridCol w:w="4241"/>
        <w:gridCol w:w="891"/>
        <w:gridCol w:w="891"/>
        <w:gridCol w:w="891"/>
        <w:gridCol w:w="680"/>
        <w:gridCol w:w="680"/>
        <w:gridCol w:w="786"/>
      </w:tblGrid>
      <w:tr w:rsidR="00AA25DE" w:rsidRPr="00AA25DE" w14:paraId="28E42413" w14:textId="77777777" w:rsidTr="00C1712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41" w:type="pct"/>
            <w:vMerge w:val="restart"/>
            <w:tcBorders>
              <w:top w:val="none" w:sz="0" w:space="0" w:color="auto"/>
              <w:left w:val="none" w:sz="0" w:space="0" w:color="auto"/>
              <w:bottom w:val="none" w:sz="0" w:space="0" w:color="auto"/>
              <w:right w:val="none" w:sz="0" w:space="0" w:color="auto"/>
            </w:tcBorders>
            <w:vAlign w:val="center"/>
          </w:tcPr>
          <w:p w14:paraId="29DB4F96" w14:textId="6615846D" w:rsidR="00AA25DE" w:rsidRPr="00AA25DE" w:rsidRDefault="00AA25DE" w:rsidP="009C72B6">
            <w:pPr>
              <w:spacing w:before="0"/>
              <w:jc w:val="center"/>
            </w:pPr>
            <w:r w:rsidRPr="00AA25DE">
              <w:t>Podmiot</w:t>
            </w:r>
          </w:p>
        </w:tc>
        <w:tc>
          <w:tcPr>
            <w:tcW w:w="1475" w:type="pct"/>
            <w:gridSpan w:val="3"/>
            <w:tcBorders>
              <w:top w:val="none" w:sz="0" w:space="0" w:color="auto"/>
              <w:left w:val="none" w:sz="0" w:space="0" w:color="auto"/>
              <w:bottom w:val="none" w:sz="0" w:space="0" w:color="auto"/>
              <w:right w:val="none" w:sz="0" w:space="0" w:color="auto"/>
            </w:tcBorders>
            <w:vAlign w:val="center"/>
          </w:tcPr>
          <w:p w14:paraId="21F3A48E" w14:textId="26699092" w:rsidR="00AA25DE" w:rsidRPr="00AA25DE" w:rsidRDefault="00AA25DE" w:rsidP="009C72B6">
            <w:pPr>
              <w:spacing w:before="0"/>
              <w:jc w:val="center"/>
              <w:cnfStyle w:val="100000000000" w:firstRow="1" w:lastRow="0" w:firstColumn="0" w:lastColumn="0" w:oddVBand="0" w:evenVBand="0" w:oddHBand="0" w:evenHBand="0" w:firstRowFirstColumn="0" w:firstRowLastColumn="0" w:lastRowFirstColumn="0" w:lastRowLastColumn="0"/>
            </w:pPr>
            <w:r w:rsidRPr="00AA25DE">
              <w:t>Ośrodek Pomocy Społecznej</w:t>
            </w:r>
          </w:p>
        </w:tc>
        <w:tc>
          <w:tcPr>
            <w:tcW w:w="1184" w:type="pct"/>
            <w:gridSpan w:val="3"/>
            <w:tcBorders>
              <w:top w:val="none" w:sz="0" w:space="0" w:color="auto"/>
              <w:left w:val="none" w:sz="0" w:space="0" w:color="auto"/>
              <w:bottom w:val="none" w:sz="0" w:space="0" w:color="auto"/>
              <w:right w:val="none" w:sz="0" w:space="0" w:color="auto"/>
            </w:tcBorders>
            <w:vAlign w:val="center"/>
          </w:tcPr>
          <w:p w14:paraId="00D5E5F9" w14:textId="12DD9DAE" w:rsidR="00AA25DE" w:rsidRPr="00AA25DE" w:rsidRDefault="00AA25DE" w:rsidP="009C72B6">
            <w:pPr>
              <w:spacing w:before="0"/>
              <w:jc w:val="center"/>
              <w:cnfStyle w:val="100000000000" w:firstRow="1" w:lastRow="0" w:firstColumn="0" w:lastColumn="0" w:oddVBand="0" w:evenVBand="0" w:oddHBand="0" w:evenHBand="0" w:firstRowFirstColumn="0" w:firstRowLastColumn="0" w:lastRowFirstColumn="0" w:lastRowLastColumn="0"/>
            </w:pPr>
            <w:r w:rsidRPr="00AA25DE">
              <w:t xml:space="preserve">Klub </w:t>
            </w:r>
            <w:r w:rsidR="00A77F98">
              <w:t>Senior+</w:t>
            </w:r>
          </w:p>
        </w:tc>
      </w:tr>
      <w:tr w:rsidR="00AA25DE" w:rsidRPr="00AA25DE" w14:paraId="4968D47A"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41" w:type="pct"/>
            <w:vMerge/>
            <w:vAlign w:val="center"/>
          </w:tcPr>
          <w:p w14:paraId="5348C398" w14:textId="60547AD8" w:rsidR="00AA25DE" w:rsidRPr="00AA25DE" w:rsidRDefault="00AA25DE" w:rsidP="009C72B6">
            <w:pPr>
              <w:spacing w:before="0"/>
              <w:jc w:val="center"/>
            </w:pPr>
          </w:p>
        </w:tc>
        <w:tc>
          <w:tcPr>
            <w:tcW w:w="492" w:type="pct"/>
            <w:shd w:val="clear" w:color="auto" w:fill="DA251D" w:themeFill="accent2"/>
            <w:vAlign w:val="center"/>
          </w:tcPr>
          <w:p w14:paraId="298489A1" w14:textId="46C21C71" w:rsidR="00AA25DE" w:rsidRPr="00AA25DE" w:rsidRDefault="00AA25DE" w:rsidP="009C72B6">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A25DE">
              <w:rPr>
                <w:b/>
                <w:bCs/>
                <w:color w:val="FFFFFF" w:themeColor="background1"/>
              </w:rPr>
              <w:t>2022</w:t>
            </w:r>
          </w:p>
        </w:tc>
        <w:tc>
          <w:tcPr>
            <w:tcW w:w="492" w:type="pct"/>
            <w:shd w:val="clear" w:color="auto" w:fill="DA251D" w:themeFill="accent2"/>
            <w:vAlign w:val="center"/>
          </w:tcPr>
          <w:p w14:paraId="5CA0BAC1" w14:textId="1FC9FEC8" w:rsidR="00AA25DE" w:rsidRPr="00AA25DE" w:rsidRDefault="00AA25DE" w:rsidP="009C72B6">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A25DE">
              <w:rPr>
                <w:b/>
                <w:bCs/>
                <w:color w:val="FFFFFF" w:themeColor="background1"/>
              </w:rPr>
              <w:t>2023</w:t>
            </w:r>
          </w:p>
        </w:tc>
        <w:tc>
          <w:tcPr>
            <w:tcW w:w="492" w:type="pct"/>
            <w:shd w:val="clear" w:color="auto" w:fill="DA251D" w:themeFill="accent2"/>
            <w:vAlign w:val="center"/>
          </w:tcPr>
          <w:p w14:paraId="1D297314" w14:textId="23400F6E" w:rsidR="00AA25DE" w:rsidRPr="00AA25DE" w:rsidRDefault="00AA25DE" w:rsidP="009C72B6">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A25DE">
              <w:rPr>
                <w:b/>
                <w:bCs/>
                <w:color w:val="FFFFFF" w:themeColor="background1"/>
              </w:rPr>
              <w:t>2024</w:t>
            </w:r>
          </w:p>
        </w:tc>
        <w:tc>
          <w:tcPr>
            <w:tcW w:w="375" w:type="pct"/>
            <w:shd w:val="clear" w:color="auto" w:fill="DA251D" w:themeFill="accent2"/>
            <w:vAlign w:val="center"/>
          </w:tcPr>
          <w:p w14:paraId="5A308E7F" w14:textId="5915721D" w:rsidR="00AA25DE" w:rsidRPr="00AA25DE" w:rsidRDefault="00AA25DE" w:rsidP="009C72B6">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A25DE">
              <w:rPr>
                <w:b/>
                <w:bCs/>
                <w:color w:val="FFFFFF" w:themeColor="background1"/>
              </w:rPr>
              <w:t>2022</w:t>
            </w:r>
          </w:p>
        </w:tc>
        <w:tc>
          <w:tcPr>
            <w:tcW w:w="375" w:type="pct"/>
            <w:shd w:val="clear" w:color="auto" w:fill="DA251D" w:themeFill="accent2"/>
            <w:vAlign w:val="center"/>
          </w:tcPr>
          <w:p w14:paraId="13D77BE0" w14:textId="26C7B28E" w:rsidR="00AA25DE" w:rsidRPr="00AA25DE" w:rsidRDefault="00AA25DE" w:rsidP="009C72B6">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A25DE">
              <w:rPr>
                <w:b/>
                <w:bCs/>
                <w:color w:val="FFFFFF" w:themeColor="background1"/>
              </w:rPr>
              <w:t>2023</w:t>
            </w:r>
          </w:p>
        </w:tc>
        <w:tc>
          <w:tcPr>
            <w:tcW w:w="434" w:type="pct"/>
            <w:shd w:val="clear" w:color="auto" w:fill="DA251D" w:themeFill="accent2"/>
            <w:vAlign w:val="center"/>
          </w:tcPr>
          <w:p w14:paraId="4CB7FCC4" w14:textId="5619BA44" w:rsidR="00AA25DE" w:rsidRPr="00AA25DE" w:rsidRDefault="00AA25DE" w:rsidP="009C72B6">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AA25DE">
              <w:rPr>
                <w:b/>
                <w:bCs/>
                <w:color w:val="FFFFFF" w:themeColor="background1"/>
              </w:rPr>
              <w:t>2024</w:t>
            </w:r>
          </w:p>
        </w:tc>
      </w:tr>
      <w:tr w:rsidR="00AA25DE" w:rsidRPr="00AA25DE" w14:paraId="6FC3E2B1" w14:textId="77777777" w:rsidTr="00C17121">
        <w:tc>
          <w:tcPr>
            <w:cnfStyle w:val="001000000000" w:firstRow="0" w:lastRow="0" w:firstColumn="1" w:lastColumn="0" w:oddVBand="0" w:evenVBand="0" w:oddHBand="0" w:evenHBand="0" w:firstRowFirstColumn="0" w:firstRowLastColumn="0" w:lastRowFirstColumn="0" w:lastRowLastColumn="0"/>
            <w:tcW w:w="2341" w:type="pct"/>
          </w:tcPr>
          <w:p w14:paraId="55AC2E07" w14:textId="6D8A22DE" w:rsidR="00AA25DE" w:rsidRPr="00AA25DE" w:rsidRDefault="00AA25DE" w:rsidP="00AA25DE">
            <w:pPr>
              <w:spacing w:before="0"/>
            </w:pPr>
            <w:r w:rsidRPr="00AA25DE">
              <w:t>Lokalizacja (miasto/wieś)</w:t>
            </w:r>
          </w:p>
        </w:tc>
        <w:tc>
          <w:tcPr>
            <w:tcW w:w="1475" w:type="pct"/>
            <w:gridSpan w:val="3"/>
          </w:tcPr>
          <w:p w14:paraId="3A71E7B1" w14:textId="2AFDB49B" w:rsidR="00AA25DE" w:rsidRPr="00AA25DE" w:rsidRDefault="00AA25DE" w:rsidP="00127AC0">
            <w:pPr>
              <w:spacing w:before="0"/>
              <w:jc w:val="center"/>
              <w:cnfStyle w:val="000000000000" w:firstRow="0" w:lastRow="0" w:firstColumn="0" w:lastColumn="0" w:oddVBand="0" w:evenVBand="0" w:oddHBand="0" w:evenHBand="0" w:firstRowFirstColumn="0" w:firstRowLastColumn="0" w:lastRowFirstColumn="0" w:lastRowLastColumn="0"/>
            </w:pPr>
            <w:r w:rsidRPr="00AA25DE">
              <w:t>Miasto</w:t>
            </w:r>
          </w:p>
        </w:tc>
        <w:tc>
          <w:tcPr>
            <w:tcW w:w="1184" w:type="pct"/>
            <w:gridSpan w:val="3"/>
          </w:tcPr>
          <w:p w14:paraId="6373E277" w14:textId="78209AF5" w:rsidR="00AA25DE" w:rsidRPr="00AA25DE" w:rsidRDefault="00AA25DE" w:rsidP="00127AC0">
            <w:pPr>
              <w:spacing w:before="0"/>
              <w:jc w:val="center"/>
              <w:cnfStyle w:val="000000000000" w:firstRow="0" w:lastRow="0" w:firstColumn="0" w:lastColumn="0" w:oddVBand="0" w:evenVBand="0" w:oddHBand="0" w:evenHBand="0" w:firstRowFirstColumn="0" w:firstRowLastColumn="0" w:lastRowFirstColumn="0" w:lastRowLastColumn="0"/>
            </w:pPr>
            <w:r w:rsidRPr="00AA25DE">
              <w:t>Wieś</w:t>
            </w:r>
          </w:p>
        </w:tc>
      </w:tr>
      <w:tr w:rsidR="00AA25DE" w:rsidRPr="00AA25DE" w14:paraId="0E7CB7CF"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41" w:type="pct"/>
          </w:tcPr>
          <w:p w14:paraId="48DC9CFB" w14:textId="6768A298" w:rsidR="00806FF4" w:rsidRPr="00AA25DE" w:rsidRDefault="00806FF4" w:rsidP="00AA25DE">
            <w:pPr>
              <w:spacing w:before="0"/>
            </w:pPr>
            <w:r w:rsidRPr="00AA25DE">
              <w:t>Liczba miejsc</w:t>
            </w:r>
          </w:p>
        </w:tc>
        <w:tc>
          <w:tcPr>
            <w:tcW w:w="492" w:type="pct"/>
            <w:vAlign w:val="center"/>
          </w:tcPr>
          <w:p w14:paraId="527F2C9D" w14:textId="299B1AA8" w:rsidR="00806FF4" w:rsidRPr="00AA25DE" w:rsidRDefault="00806FF4"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492" w:type="pct"/>
            <w:vAlign w:val="center"/>
          </w:tcPr>
          <w:p w14:paraId="73DF5E4C" w14:textId="3E5A6E61" w:rsidR="00806FF4" w:rsidRPr="00AA25DE" w:rsidRDefault="00806FF4"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492" w:type="pct"/>
            <w:vAlign w:val="center"/>
          </w:tcPr>
          <w:p w14:paraId="5B316C97" w14:textId="2E4966CA" w:rsidR="00806FF4" w:rsidRPr="00AA25DE" w:rsidRDefault="00806FF4"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375" w:type="pct"/>
            <w:vAlign w:val="center"/>
          </w:tcPr>
          <w:p w14:paraId="121FB4C0" w14:textId="346366EF" w:rsidR="00806FF4" w:rsidRPr="00AA25DE" w:rsidRDefault="00806FF4"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375" w:type="pct"/>
            <w:vAlign w:val="center"/>
          </w:tcPr>
          <w:p w14:paraId="6565DFB2" w14:textId="6470A747" w:rsidR="00806FF4" w:rsidRPr="00AA25DE" w:rsidRDefault="00806FF4"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434" w:type="pct"/>
            <w:vAlign w:val="center"/>
          </w:tcPr>
          <w:p w14:paraId="1043A77A" w14:textId="50CE416F" w:rsidR="00806FF4" w:rsidRPr="00AA25DE" w:rsidRDefault="00806FF4"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15</w:t>
            </w:r>
          </w:p>
        </w:tc>
      </w:tr>
      <w:tr w:rsidR="00AA25DE" w:rsidRPr="00AA25DE" w14:paraId="0C64B667" w14:textId="77777777" w:rsidTr="00C17121">
        <w:tc>
          <w:tcPr>
            <w:cnfStyle w:val="001000000000" w:firstRow="0" w:lastRow="0" w:firstColumn="1" w:lastColumn="0" w:oddVBand="0" w:evenVBand="0" w:oddHBand="0" w:evenHBand="0" w:firstRowFirstColumn="0" w:firstRowLastColumn="0" w:lastRowFirstColumn="0" w:lastRowLastColumn="0"/>
            <w:tcW w:w="2341" w:type="pct"/>
          </w:tcPr>
          <w:p w14:paraId="61A4346C" w14:textId="4F39A0AB" w:rsidR="00806FF4" w:rsidRPr="00AA25DE" w:rsidRDefault="00806FF4" w:rsidP="00AA25DE">
            <w:pPr>
              <w:spacing w:before="0"/>
            </w:pPr>
            <w:r w:rsidRPr="00AA25DE">
              <w:t>Liczba osób korzystających</w:t>
            </w:r>
            <w:r w:rsidR="00E97686">
              <w:rPr>
                <w:rStyle w:val="Odwoanieprzypisudolnego"/>
              </w:rPr>
              <w:footnoteReference w:id="4"/>
            </w:r>
          </w:p>
        </w:tc>
        <w:tc>
          <w:tcPr>
            <w:tcW w:w="492" w:type="pct"/>
            <w:vAlign w:val="center"/>
          </w:tcPr>
          <w:p w14:paraId="737C0439" w14:textId="1B3150BD" w:rsidR="00806FF4" w:rsidRPr="00AA25DE" w:rsidRDefault="00127AC0" w:rsidP="00CF3F88">
            <w:pPr>
              <w:spacing w:before="0"/>
              <w:jc w:val="right"/>
              <w:cnfStyle w:val="000000000000" w:firstRow="0" w:lastRow="0" w:firstColumn="0" w:lastColumn="0" w:oddVBand="0" w:evenVBand="0" w:oddHBand="0" w:evenHBand="0" w:firstRowFirstColumn="0" w:firstRowLastColumn="0" w:lastRowFirstColumn="0" w:lastRowLastColumn="0"/>
            </w:pPr>
            <w:r>
              <w:t>196</w:t>
            </w:r>
          </w:p>
        </w:tc>
        <w:tc>
          <w:tcPr>
            <w:tcW w:w="492" w:type="pct"/>
            <w:vAlign w:val="center"/>
          </w:tcPr>
          <w:p w14:paraId="77BAFB9C" w14:textId="3169121D" w:rsidR="00806FF4" w:rsidRPr="00AA25DE" w:rsidRDefault="00127AC0" w:rsidP="00CF3F88">
            <w:pPr>
              <w:spacing w:before="0"/>
              <w:jc w:val="right"/>
              <w:cnfStyle w:val="000000000000" w:firstRow="0" w:lastRow="0" w:firstColumn="0" w:lastColumn="0" w:oddVBand="0" w:evenVBand="0" w:oddHBand="0" w:evenHBand="0" w:firstRowFirstColumn="0" w:firstRowLastColumn="0" w:lastRowFirstColumn="0" w:lastRowLastColumn="0"/>
            </w:pPr>
            <w:r>
              <w:t>172</w:t>
            </w:r>
          </w:p>
        </w:tc>
        <w:tc>
          <w:tcPr>
            <w:tcW w:w="492" w:type="pct"/>
            <w:vAlign w:val="center"/>
          </w:tcPr>
          <w:p w14:paraId="5B538815" w14:textId="3137661B" w:rsidR="00806FF4" w:rsidRPr="00AA25DE" w:rsidRDefault="00127AC0" w:rsidP="00CF3F88">
            <w:pPr>
              <w:spacing w:before="0"/>
              <w:jc w:val="right"/>
              <w:cnfStyle w:val="000000000000" w:firstRow="0" w:lastRow="0" w:firstColumn="0" w:lastColumn="0" w:oddVBand="0" w:evenVBand="0" w:oddHBand="0" w:evenHBand="0" w:firstRowFirstColumn="0" w:firstRowLastColumn="0" w:lastRowFirstColumn="0" w:lastRowLastColumn="0"/>
            </w:pPr>
            <w:r>
              <w:t>150</w:t>
            </w:r>
          </w:p>
        </w:tc>
        <w:tc>
          <w:tcPr>
            <w:tcW w:w="375" w:type="pct"/>
            <w:vAlign w:val="center"/>
          </w:tcPr>
          <w:p w14:paraId="2E986393" w14:textId="123510D7" w:rsidR="00806FF4" w:rsidRPr="00AA25DE" w:rsidRDefault="00806FF4"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X</w:t>
            </w:r>
          </w:p>
        </w:tc>
        <w:tc>
          <w:tcPr>
            <w:tcW w:w="375" w:type="pct"/>
            <w:vAlign w:val="center"/>
          </w:tcPr>
          <w:p w14:paraId="2730BEFE" w14:textId="18D3C374" w:rsidR="00806FF4" w:rsidRPr="00AA25DE" w:rsidRDefault="00806FF4"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X</w:t>
            </w:r>
          </w:p>
        </w:tc>
        <w:tc>
          <w:tcPr>
            <w:tcW w:w="434" w:type="pct"/>
            <w:vAlign w:val="center"/>
          </w:tcPr>
          <w:p w14:paraId="141BDFC8" w14:textId="426E86D0" w:rsidR="00806FF4" w:rsidRPr="00AA25DE" w:rsidRDefault="00806FF4"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1</w:t>
            </w:r>
            <w:r w:rsidR="0009102C">
              <w:t>5</w:t>
            </w:r>
          </w:p>
        </w:tc>
      </w:tr>
      <w:tr w:rsidR="00AA25DE" w:rsidRPr="00AA25DE" w14:paraId="60F729B9"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41" w:type="pct"/>
          </w:tcPr>
          <w:p w14:paraId="0EB6507B" w14:textId="25BABE7C" w:rsidR="00AA25DE" w:rsidRPr="00AA25DE" w:rsidRDefault="00AA25DE" w:rsidP="00AA25DE">
            <w:pPr>
              <w:spacing w:before="0"/>
            </w:pPr>
            <w:r w:rsidRPr="00AA25DE">
              <w:t>Liczba personelu</w:t>
            </w:r>
          </w:p>
        </w:tc>
        <w:tc>
          <w:tcPr>
            <w:tcW w:w="492" w:type="pct"/>
            <w:vAlign w:val="center"/>
          </w:tcPr>
          <w:p w14:paraId="033A47F8" w14:textId="39973215" w:rsidR="00AA25DE" w:rsidRPr="00AA25DE" w:rsidRDefault="00AA25DE"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11</w:t>
            </w:r>
          </w:p>
        </w:tc>
        <w:tc>
          <w:tcPr>
            <w:tcW w:w="492" w:type="pct"/>
            <w:vAlign w:val="center"/>
          </w:tcPr>
          <w:p w14:paraId="6DE79AEE" w14:textId="3736B165" w:rsidR="00AA25DE" w:rsidRPr="00AA25DE" w:rsidRDefault="00AA25DE"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1</w:t>
            </w:r>
            <w:r w:rsidR="00065F54">
              <w:t>1</w:t>
            </w:r>
          </w:p>
        </w:tc>
        <w:tc>
          <w:tcPr>
            <w:tcW w:w="492" w:type="pct"/>
            <w:vAlign w:val="center"/>
          </w:tcPr>
          <w:p w14:paraId="692F9240" w14:textId="0D48CAC9" w:rsidR="00AA25DE" w:rsidRPr="00AA25DE" w:rsidRDefault="00AA25DE"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1</w:t>
            </w:r>
            <w:r w:rsidR="00065F54">
              <w:t>1</w:t>
            </w:r>
          </w:p>
        </w:tc>
        <w:tc>
          <w:tcPr>
            <w:tcW w:w="375" w:type="pct"/>
            <w:vAlign w:val="center"/>
          </w:tcPr>
          <w:p w14:paraId="610A807B" w14:textId="0FE489E3" w:rsidR="00AA25DE" w:rsidRPr="00AA25DE" w:rsidRDefault="00AA25DE"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375" w:type="pct"/>
            <w:vAlign w:val="center"/>
          </w:tcPr>
          <w:p w14:paraId="6AEFE9B7" w14:textId="4D8A7645" w:rsidR="00AA25DE" w:rsidRPr="00AA25DE" w:rsidRDefault="00AA25DE"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434" w:type="pct"/>
            <w:vAlign w:val="center"/>
          </w:tcPr>
          <w:p w14:paraId="10E5F510" w14:textId="53E826BB" w:rsidR="00AA25DE" w:rsidRPr="00AA25DE" w:rsidRDefault="00AA25DE"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2</w:t>
            </w:r>
          </w:p>
        </w:tc>
      </w:tr>
      <w:tr w:rsidR="00AA25DE" w:rsidRPr="00AA25DE" w14:paraId="4775533C" w14:textId="77777777" w:rsidTr="00C17121">
        <w:tc>
          <w:tcPr>
            <w:cnfStyle w:val="001000000000" w:firstRow="0" w:lastRow="0" w:firstColumn="1" w:lastColumn="0" w:oddVBand="0" w:evenVBand="0" w:oddHBand="0" w:evenHBand="0" w:firstRowFirstColumn="0" w:firstRowLastColumn="0" w:lastRowFirstColumn="0" w:lastRowLastColumn="0"/>
            <w:tcW w:w="2341" w:type="pct"/>
          </w:tcPr>
          <w:p w14:paraId="514B8104" w14:textId="18CFE00D" w:rsidR="00AA25DE" w:rsidRPr="00AA25DE" w:rsidRDefault="00AA25DE" w:rsidP="00AA25DE">
            <w:pPr>
              <w:spacing w:before="0"/>
            </w:pPr>
            <w:r w:rsidRPr="00AA25DE">
              <w:t>Liczba personelu w przeliczeniu na etaty</w:t>
            </w:r>
          </w:p>
        </w:tc>
        <w:tc>
          <w:tcPr>
            <w:tcW w:w="492" w:type="pct"/>
            <w:vAlign w:val="center"/>
          </w:tcPr>
          <w:p w14:paraId="58A16785" w14:textId="6B9DE147"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10,50</w:t>
            </w:r>
          </w:p>
        </w:tc>
        <w:tc>
          <w:tcPr>
            <w:tcW w:w="492" w:type="pct"/>
            <w:vAlign w:val="center"/>
          </w:tcPr>
          <w:p w14:paraId="430D36D4" w14:textId="631A6779" w:rsidR="00AA25DE" w:rsidRPr="00AA25DE" w:rsidRDefault="00065F54"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10,50</w:t>
            </w:r>
          </w:p>
        </w:tc>
        <w:tc>
          <w:tcPr>
            <w:tcW w:w="492" w:type="pct"/>
            <w:vAlign w:val="center"/>
          </w:tcPr>
          <w:p w14:paraId="6CFD30DD" w14:textId="3A0C1CE3" w:rsidR="00AA25DE" w:rsidRPr="00AA25DE" w:rsidRDefault="00065F54"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10,50</w:t>
            </w:r>
          </w:p>
        </w:tc>
        <w:tc>
          <w:tcPr>
            <w:tcW w:w="375" w:type="pct"/>
            <w:vAlign w:val="center"/>
          </w:tcPr>
          <w:p w14:paraId="484883EC" w14:textId="1A22B974"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X</w:t>
            </w:r>
          </w:p>
        </w:tc>
        <w:tc>
          <w:tcPr>
            <w:tcW w:w="375" w:type="pct"/>
            <w:vAlign w:val="center"/>
          </w:tcPr>
          <w:p w14:paraId="20F9D578" w14:textId="41315050"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X</w:t>
            </w:r>
          </w:p>
        </w:tc>
        <w:tc>
          <w:tcPr>
            <w:tcW w:w="434" w:type="pct"/>
            <w:vAlign w:val="center"/>
          </w:tcPr>
          <w:p w14:paraId="2B7F232E" w14:textId="1BE2D73E"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1,00</w:t>
            </w:r>
          </w:p>
        </w:tc>
      </w:tr>
      <w:tr w:rsidR="00E11C72" w:rsidRPr="00AA25DE" w14:paraId="0F86D5D5"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41" w:type="pct"/>
          </w:tcPr>
          <w:p w14:paraId="1D50CD9A" w14:textId="1820BEE2" w:rsidR="00E11C72" w:rsidRPr="00AA25DE" w:rsidRDefault="00E11C72" w:rsidP="00E11C72">
            <w:pPr>
              <w:spacing w:before="0"/>
            </w:pPr>
            <w:r w:rsidRPr="00AA25DE">
              <w:t>Liczba personelu w przeliczeniu na 1 000 mieszkańców</w:t>
            </w:r>
          </w:p>
        </w:tc>
        <w:tc>
          <w:tcPr>
            <w:tcW w:w="492" w:type="pct"/>
            <w:vAlign w:val="center"/>
          </w:tcPr>
          <w:p w14:paraId="3FEC60F1" w14:textId="265C43C9" w:rsidR="00E11C72" w:rsidRPr="00AA25DE" w:rsidRDefault="00E11C72" w:rsidP="00CF3F88">
            <w:pPr>
              <w:spacing w:before="0"/>
              <w:jc w:val="right"/>
              <w:cnfStyle w:val="000000100000" w:firstRow="0" w:lastRow="0" w:firstColumn="0" w:lastColumn="0" w:oddVBand="0" w:evenVBand="0" w:oddHBand="1" w:evenHBand="0" w:firstRowFirstColumn="0" w:firstRowLastColumn="0" w:lastRowFirstColumn="0" w:lastRowLastColumn="0"/>
            </w:pPr>
            <w:r w:rsidRPr="00BB2074">
              <w:t>1,55</w:t>
            </w:r>
          </w:p>
        </w:tc>
        <w:tc>
          <w:tcPr>
            <w:tcW w:w="492" w:type="pct"/>
            <w:vAlign w:val="center"/>
          </w:tcPr>
          <w:p w14:paraId="6A4FC8C7" w14:textId="3CA14E10" w:rsidR="00E11C72" w:rsidRPr="00AA25DE" w:rsidRDefault="00E11C72" w:rsidP="00CF3F88">
            <w:pPr>
              <w:spacing w:before="0"/>
              <w:jc w:val="right"/>
              <w:cnfStyle w:val="000000100000" w:firstRow="0" w:lastRow="0" w:firstColumn="0" w:lastColumn="0" w:oddVBand="0" w:evenVBand="0" w:oddHBand="1" w:evenHBand="0" w:firstRowFirstColumn="0" w:firstRowLastColumn="0" w:lastRowFirstColumn="0" w:lastRowLastColumn="0"/>
            </w:pPr>
            <w:r w:rsidRPr="00BB2074">
              <w:t>1,42</w:t>
            </w:r>
          </w:p>
        </w:tc>
        <w:tc>
          <w:tcPr>
            <w:tcW w:w="492" w:type="pct"/>
            <w:vAlign w:val="center"/>
          </w:tcPr>
          <w:p w14:paraId="11D66239" w14:textId="133C7FB3" w:rsidR="00E11C72" w:rsidRPr="00AA25DE" w:rsidRDefault="00E11C72" w:rsidP="00CF3F88">
            <w:pPr>
              <w:spacing w:before="0"/>
              <w:jc w:val="right"/>
              <w:cnfStyle w:val="000000100000" w:firstRow="0" w:lastRow="0" w:firstColumn="0" w:lastColumn="0" w:oddVBand="0" w:evenVBand="0" w:oddHBand="1" w:evenHBand="0" w:firstRowFirstColumn="0" w:firstRowLastColumn="0" w:lastRowFirstColumn="0" w:lastRowLastColumn="0"/>
            </w:pPr>
            <w:r w:rsidRPr="00BB2074">
              <w:t>1,43</w:t>
            </w:r>
          </w:p>
        </w:tc>
        <w:tc>
          <w:tcPr>
            <w:tcW w:w="375" w:type="pct"/>
            <w:vAlign w:val="center"/>
          </w:tcPr>
          <w:p w14:paraId="6882D5B5" w14:textId="312C491B" w:rsidR="00E11C72" w:rsidRPr="00AA25DE" w:rsidRDefault="00E11C72"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375" w:type="pct"/>
            <w:vAlign w:val="center"/>
          </w:tcPr>
          <w:p w14:paraId="7E4D7903" w14:textId="0AFD4D94" w:rsidR="00E11C72" w:rsidRPr="00AA25DE" w:rsidRDefault="00E11C72" w:rsidP="00CF3F88">
            <w:pPr>
              <w:spacing w:before="0"/>
              <w:jc w:val="right"/>
              <w:cnfStyle w:val="000000100000" w:firstRow="0" w:lastRow="0" w:firstColumn="0" w:lastColumn="0" w:oddVBand="0" w:evenVBand="0" w:oddHBand="1" w:evenHBand="0" w:firstRowFirstColumn="0" w:firstRowLastColumn="0" w:lastRowFirstColumn="0" w:lastRowLastColumn="0"/>
            </w:pPr>
            <w:r w:rsidRPr="00AA25DE">
              <w:t>X</w:t>
            </w:r>
          </w:p>
        </w:tc>
        <w:tc>
          <w:tcPr>
            <w:tcW w:w="434" w:type="pct"/>
            <w:vAlign w:val="center"/>
          </w:tcPr>
          <w:p w14:paraId="7D285662" w14:textId="1A68B5EA" w:rsidR="00E11C72" w:rsidRPr="00AA25DE" w:rsidRDefault="00E11C72" w:rsidP="00CF3F88">
            <w:pPr>
              <w:spacing w:before="0"/>
              <w:jc w:val="right"/>
              <w:cnfStyle w:val="000000100000" w:firstRow="0" w:lastRow="0" w:firstColumn="0" w:lastColumn="0" w:oddVBand="0" w:evenVBand="0" w:oddHBand="1" w:evenHBand="0" w:firstRowFirstColumn="0" w:firstRowLastColumn="0" w:lastRowFirstColumn="0" w:lastRowLastColumn="0"/>
            </w:pPr>
            <w:r w:rsidRPr="00E11C72">
              <w:t>0,29</w:t>
            </w:r>
          </w:p>
        </w:tc>
      </w:tr>
      <w:tr w:rsidR="00AA25DE" w:rsidRPr="00AA25DE" w14:paraId="4E8C5AA0" w14:textId="77777777" w:rsidTr="00C17121">
        <w:tc>
          <w:tcPr>
            <w:cnfStyle w:val="001000000000" w:firstRow="0" w:lastRow="0" w:firstColumn="1" w:lastColumn="0" w:oddVBand="0" w:evenVBand="0" w:oddHBand="0" w:evenHBand="0" w:firstRowFirstColumn="0" w:firstRowLastColumn="0" w:lastRowFirstColumn="0" w:lastRowLastColumn="0"/>
            <w:tcW w:w="2341" w:type="pct"/>
          </w:tcPr>
          <w:p w14:paraId="010D2D37" w14:textId="797D8C08" w:rsidR="00AA25DE" w:rsidRPr="00AA25DE" w:rsidRDefault="00AA25DE" w:rsidP="00AA25DE">
            <w:pPr>
              <w:spacing w:before="0"/>
            </w:pPr>
            <w:r w:rsidRPr="00AA25DE">
              <w:t>Jednostka prowadząca</w:t>
            </w:r>
          </w:p>
        </w:tc>
        <w:tc>
          <w:tcPr>
            <w:tcW w:w="492" w:type="pct"/>
            <w:vAlign w:val="center"/>
          </w:tcPr>
          <w:p w14:paraId="718C3673" w14:textId="3FDB019D"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Gmina</w:t>
            </w:r>
          </w:p>
        </w:tc>
        <w:tc>
          <w:tcPr>
            <w:tcW w:w="492" w:type="pct"/>
            <w:vAlign w:val="center"/>
          </w:tcPr>
          <w:p w14:paraId="2B11BEB5" w14:textId="4FD9AE5D"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Gmina</w:t>
            </w:r>
          </w:p>
        </w:tc>
        <w:tc>
          <w:tcPr>
            <w:tcW w:w="492" w:type="pct"/>
            <w:vAlign w:val="center"/>
          </w:tcPr>
          <w:p w14:paraId="62CDFE8B" w14:textId="6D0306D1"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Gmina</w:t>
            </w:r>
          </w:p>
        </w:tc>
        <w:tc>
          <w:tcPr>
            <w:tcW w:w="375" w:type="pct"/>
            <w:vAlign w:val="center"/>
          </w:tcPr>
          <w:p w14:paraId="13AAFDB4" w14:textId="11A1736C"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X</w:t>
            </w:r>
          </w:p>
        </w:tc>
        <w:tc>
          <w:tcPr>
            <w:tcW w:w="375" w:type="pct"/>
            <w:vAlign w:val="center"/>
          </w:tcPr>
          <w:p w14:paraId="21D3A8C0" w14:textId="79D5C2E2"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X</w:t>
            </w:r>
          </w:p>
        </w:tc>
        <w:tc>
          <w:tcPr>
            <w:tcW w:w="434" w:type="pct"/>
            <w:vAlign w:val="center"/>
          </w:tcPr>
          <w:p w14:paraId="4FFD96BB" w14:textId="18A25157" w:rsidR="00AA25DE" w:rsidRPr="00AA25DE" w:rsidRDefault="00AA25DE" w:rsidP="00CF3F88">
            <w:pPr>
              <w:spacing w:before="0"/>
              <w:jc w:val="right"/>
              <w:cnfStyle w:val="000000000000" w:firstRow="0" w:lastRow="0" w:firstColumn="0" w:lastColumn="0" w:oddVBand="0" w:evenVBand="0" w:oddHBand="0" w:evenHBand="0" w:firstRowFirstColumn="0" w:firstRowLastColumn="0" w:lastRowFirstColumn="0" w:lastRowLastColumn="0"/>
            </w:pPr>
            <w:r w:rsidRPr="00AA25DE">
              <w:t>Gmina</w:t>
            </w:r>
          </w:p>
        </w:tc>
      </w:tr>
    </w:tbl>
    <w:p w14:paraId="524CE423" w14:textId="77777777" w:rsidR="00AA25DE" w:rsidRDefault="00AA25DE" w:rsidP="00AA25DE">
      <w:pPr>
        <w:spacing w:before="0"/>
        <w:rPr>
          <w:i/>
          <w:iCs/>
          <w:sz w:val="16"/>
          <w:szCs w:val="16"/>
        </w:rPr>
      </w:pPr>
      <w:bookmarkStart w:id="38" w:name="_Ref183783499"/>
      <w:bookmarkStart w:id="39" w:name="_Toc203982285"/>
      <w:r w:rsidRPr="006A74C6">
        <w:rPr>
          <w:i/>
          <w:iCs/>
          <w:sz w:val="16"/>
          <w:szCs w:val="16"/>
        </w:rPr>
        <w:t>Źródło: opracowanie własne na podstawie raportów MRiPS-05, MRiPS-06</w:t>
      </w:r>
    </w:p>
    <w:bookmarkEnd w:id="38"/>
    <w:bookmarkEnd w:id="39"/>
    <w:p w14:paraId="27EA9E3B" w14:textId="07FA8257" w:rsidR="000D1CF3" w:rsidRDefault="006200B1" w:rsidP="00520977">
      <w:pPr>
        <w:spacing w:before="0"/>
        <w:jc w:val="both"/>
        <w:rPr>
          <w:b/>
          <w:bCs/>
        </w:rPr>
      </w:pPr>
      <w:r w:rsidRPr="0071057B">
        <w:t>W latach 202</w:t>
      </w:r>
      <w:r w:rsidR="000B619C">
        <w:t>2</w:t>
      </w:r>
      <w:r w:rsidRPr="0071057B">
        <w:t>-202</w:t>
      </w:r>
      <w:r w:rsidR="000B619C">
        <w:t>4</w:t>
      </w:r>
      <w:r w:rsidRPr="0071057B">
        <w:t xml:space="preserve"> </w:t>
      </w:r>
      <w:r>
        <w:t xml:space="preserve">spadła liczba osób oraz liczba rodzin korzystających ze świadczeń. </w:t>
      </w:r>
      <w:r w:rsidRPr="0071057B">
        <w:t xml:space="preserve">Biorąc pod uwagę </w:t>
      </w:r>
      <w:r>
        <w:t>osoby</w:t>
      </w:r>
      <w:r w:rsidRPr="0071057B">
        <w:t xml:space="preserve"> objęte wsparciem w postaci świadczeń, ich liczba </w:t>
      </w:r>
      <w:r>
        <w:t>spadła</w:t>
      </w:r>
      <w:r w:rsidRPr="0071057B">
        <w:t xml:space="preserve"> o </w:t>
      </w:r>
      <w:r w:rsidR="000711B8">
        <w:t>23,47</w:t>
      </w:r>
      <w:r w:rsidRPr="0071057B">
        <w:t xml:space="preserve">%, natomiast liczba </w:t>
      </w:r>
      <w:r>
        <w:t xml:space="preserve">rodzin zmniejszyła się o </w:t>
      </w:r>
      <w:r w:rsidR="00145612">
        <w:t>19,21</w:t>
      </w:r>
      <w:r>
        <w:t xml:space="preserve">%. </w:t>
      </w:r>
      <w:r w:rsidR="00145612">
        <w:t>Wzrosła za to</w:t>
      </w:r>
      <w:r>
        <w:t xml:space="preserve"> liczba rodzin otrzymujących pomoc w ramach pomocy socjalnej o </w:t>
      </w:r>
      <w:r w:rsidR="001C321A">
        <w:t>0,55</w:t>
      </w:r>
      <w:r>
        <w:t xml:space="preserve">%. </w:t>
      </w:r>
      <w:r w:rsidRPr="0071057B">
        <w:t>Szczegółowe dane dotyczące liczby osób i rodzin korzystających ze świadczeń pieniężnych, niepieniężnych oraz pozostałych usług w latach 202</w:t>
      </w:r>
      <w:r w:rsidR="00942FA6">
        <w:t>2</w:t>
      </w:r>
      <w:r w:rsidRPr="0071057B">
        <w:t>-202</w:t>
      </w:r>
      <w:r w:rsidR="00942FA6">
        <w:t>4</w:t>
      </w:r>
      <w:r w:rsidRPr="0071057B">
        <w:t xml:space="preserve"> przedstawia </w:t>
      </w:r>
      <w:bookmarkStart w:id="40" w:name="_Ref188964167"/>
      <w:r w:rsidR="00520977" w:rsidRPr="00520977">
        <w:rPr>
          <w:b/>
          <w:bCs/>
          <w:color w:val="BFAB00" w:themeColor="accent1" w:themeShade="BF"/>
        </w:rPr>
        <w:fldChar w:fldCharType="begin"/>
      </w:r>
      <w:r w:rsidR="00520977" w:rsidRPr="00520977">
        <w:rPr>
          <w:b/>
          <w:bCs/>
          <w:color w:val="BFAB00" w:themeColor="accent1" w:themeShade="BF"/>
        </w:rPr>
        <w:instrText xml:space="preserve"> REF _Ref206064418 \h  \* MERGEFORMAT </w:instrText>
      </w:r>
      <w:r w:rsidR="00520977" w:rsidRPr="00520977">
        <w:rPr>
          <w:b/>
          <w:bCs/>
          <w:color w:val="BFAB00" w:themeColor="accent1" w:themeShade="BF"/>
        </w:rPr>
      </w:r>
      <w:r w:rsidR="00520977" w:rsidRPr="00520977">
        <w:rPr>
          <w:b/>
          <w:bCs/>
          <w:color w:val="BFAB00" w:themeColor="accent1" w:themeShade="BF"/>
        </w:rPr>
        <w:fldChar w:fldCharType="separate"/>
      </w:r>
      <w:r w:rsidR="004E70E1" w:rsidRPr="004E70E1">
        <w:rPr>
          <w:b/>
          <w:bCs/>
          <w:color w:val="BFAB00" w:themeColor="accent1" w:themeShade="BF"/>
        </w:rPr>
        <w:t xml:space="preserve">Tabela </w:t>
      </w:r>
      <w:r w:rsidR="004E70E1" w:rsidRPr="004E70E1">
        <w:rPr>
          <w:b/>
          <w:bCs/>
          <w:noProof/>
          <w:color w:val="BFAB00" w:themeColor="accent1" w:themeShade="BF"/>
        </w:rPr>
        <w:t>8</w:t>
      </w:r>
      <w:r w:rsidR="00520977" w:rsidRPr="00520977">
        <w:rPr>
          <w:b/>
          <w:bCs/>
          <w:color w:val="BFAB00" w:themeColor="accent1" w:themeShade="BF"/>
        </w:rPr>
        <w:fldChar w:fldCharType="end"/>
      </w:r>
    </w:p>
    <w:p w14:paraId="5718EF44" w14:textId="3ED335B7" w:rsidR="00AE45E2" w:rsidRPr="000D18B9" w:rsidRDefault="00AE45E2" w:rsidP="000D1CF3">
      <w:pPr>
        <w:pStyle w:val="Legenda"/>
        <w:keepNext/>
      </w:pPr>
      <w:bookmarkStart w:id="41" w:name="_Ref206064418"/>
      <w:bookmarkStart w:id="42" w:name="_Toc233815578"/>
      <w:r w:rsidRPr="000D18B9">
        <w:t xml:space="preserve">Tabela </w:t>
      </w:r>
      <w:r>
        <w:fldChar w:fldCharType="begin"/>
      </w:r>
      <w:r>
        <w:instrText>SEQ Tabela \* ARABIC</w:instrText>
      </w:r>
      <w:r>
        <w:fldChar w:fldCharType="separate"/>
      </w:r>
      <w:r w:rsidR="004E70E1">
        <w:rPr>
          <w:noProof/>
        </w:rPr>
        <w:t>8</w:t>
      </w:r>
      <w:r>
        <w:fldChar w:fldCharType="end"/>
      </w:r>
      <w:bookmarkEnd w:id="40"/>
      <w:bookmarkEnd w:id="41"/>
      <w:r w:rsidRPr="000D18B9">
        <w:t xml:space="preserve">. </w:t>
      </w:r>
      <w:r w:rsidR="00B278B9" w:rsidRPr="000D18B9">
        <w:t xml:space="preserve">Liczba </w:t>
      </w:r>
      <w:r w:rsidR="002D64BE" w:rsidRPr="000D18B9">
        <w:t xml:space="preserve">osób i </w:t>
      </w:r>
      <w:r w:rsidR="00B278B9" w:rsidRPr="000D18B9">
        <w:t xml:space="preserve">rodzin </w:t>
      </w:r>
      <w:r w:rsidR="00393890" w:rsidRPr="000D18B9">
        <w:t xml:space="preserve">korzystających </w:t>
      </w:r>
      <w:r w:rsidR="00B278B9" w:rsidRPr="000D18B9">
        <w:t>ze świadcze</w:t>
      </w:r>
      <w:r w:rsidR="00FF3769" w:rsidRPr="000D18B9">
        <w:t>ń pieniężnych, niepieniężnych oraz pozostałych usług w latach 202</w:t>
      </w:r>
      <w:r w:rsidR="000D1CF3" w:rsidRPr="000D18B9">
        <w:t>2</w:t>
      </w:r>
      <w:r w:rsidR="00FF3769" w:rsidRPr="000D18B9">
        <w:t>-202</w:t>
      </w:r>
      <w:r w:rsidR="000D1CF3" w:rsidRPr="000D18B9">
        <w:t>4</w:t>
      </w:r>
      <w:bookmarkEnd w:id="42"/>
    </w:p>
    <w:tbl>
      <w:tblPr>
        <w:tblStyle w:val="Tabelasiatki4akcent2"/>
        <w:tblW w:w="5000" w:type="pct"/>
        <w:tblLook w:val="04A0" w:firstRow="1" w:lastRow="0" w:firstColumn="1" w:lastColumn="0" w:noHBand="0" w:noVBand="1"/>
      </w:tblPr>
      <w:tblGrid>
        <w:gridCol w:w="4823"/>
        <w:gridCol w:w="706"/>
        <w:gridCol w:w="707"/>
        <w:gridCol w:w="707"/>
        <w:gridCol w:w="707"/>
        <w:gridCol w:w="707"/>
        <w:gridCol w:w="703"/>
      </w:tblGrid>
      <w:tr w:rsidR="002B2D56" w14:paraId="53E0E3EF" w14:textId="16036DB1" w:rsidTr="00C2707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62" w:type="pct"/>
            <w:vMerge w:val="restart"/>
            <w:tcBorders>
              <w:top w:val="none" w:sz="0" w:space="0" w:color="auto"/>
              <w:left w:val="none" w:sz="0" w:space="0" w:color="auto"/>
              <w:bottom w:val="none" w:sz="0" w:space="0" w:color="auto"/>
              <w:right w:val="none" w:sz="0" w:space="0" w:color="auto"/>
            </w:tcBorders>
            <w:vAlign w:val="center"/>
          </w:tcPr>
          <w:p w14:paraId="1227C01D" w14:textId="71F53759" w:rsidR="002B2D56" w:rsidRPr="005D69F2" w:rsidRDefault="002B2D56" w:rsidP="00C27075">
            <w:pPr>
              <w:spacing w:before="0"/>
              <w:jc w:val="center"/>
            </w:pPr>
            <w:r w:rsidRPr="005D69F2">
              <w:t>Rodzaj świadczeń</w:t>
            </w:r>
          </w:p>
        </w:tc>
        <w:tc>
          <w:tcPr>
            <w:tcW w:w="1169" w:type="pct"/>
            <w:gridSpan w:val="3"/>
            <w:tcBorders>
              <w:top w:val="none" w:sz="0" w:space="0" w:color="auto"/>
              <w:left w:val="none" w:sz="0" w:space="0" w:color="auto"/>
              <w:bottom w:val="none" w:sz="0" w:space="0" w:color="auto"/>
              <w:right w:val="none" w:sz="0" w:space="0" w:color="auto"/>
            </w:tcBorders>
            <w:vAlign w:val="center"/>
          </w:tcPr>
          <w:p w14:paraId="475E3B44" w14:textId="3A4F3487" w:rsidR="002B2D56" w:rsidRPr="005D69F2" w:rsidRDefault="002B2D56" w:rsidP="00C27075">
            <w:pPr>
              <w:spacing w:before="0"/>
              <w:jc w:val="center"/>
              <w:cnfStyle w:val="100000000000" w:firstRow="1" w:lastRow="0" w:firstColumn="0" w:lastColumn="0" w:oddVBand="0" w:evenVBand="0" w:oddHBand="0" w:evenHBand="0" w:firstRowFirstColumn="0" w:firstRowLastColumn="0" w:lastRowFirstColumn="0" w:lastRowLastColumn="0"/>
            </w:pPr>
            <w:r w:rsidRPr="005D69F2">
              <w:t>Liczba osób</w:t>
            </w:r>
          </w:p>
        </w:tc>
        <w:tc>
          <w:tcPr>
            <w:tcW w:w="1169" w:type="pct"/>
            <w:gridSpan w:val="3"/>
            <w:tcBorders>
              <w:top w:val="none" w:sz="0" w:space="0" w:color="auto"/>
              <w:left w:val="none" w:sz="0" w:space="0" w:color="auto"/>
              <w:bottom w:val="none" w:sz="0" w:space="0" w:color="auto"/>
              <w:right w:val="none" w:sz="0" w:space="0" w:color="auto"/>
            </w:tcBorders>
            <w:vAlign w:val="center"/>
          </w:tcPr>
          <w:p w14:paraId="1C93D15B" w14:textId="09C609D5" w:rsidR="002B2D56" w:rsidRPr="005D69F2" w:rsidRDefault="002B2D56" w:rsidP="00C27075">
            <w:pPr>
              <w:spacing w:before="0"/>
              <w:jc w:val="center"/>
              <w:cnfStyle w:val="100000000000" w:firstRow="1" w:lastRow="0" w:firstColumn="0" w:lastColumn="0" w:oddVBand="0" w:evenVBand="0" w:oddHBand="0" w:evenHBand="0" w:firstRowFirstColumn="0" w:firstRowLastColumn="0" w:lastRowFirstColumn="0" w:lastRowLastColumn="0"/>
            </w:pPr>
            <w:r w:rsidRPr="005D69F2">
              <w:t>Liczba rodzin</w:t>
            </w:r>
          </w:p>
        </w:tc>
      </w:tr>
      <w:tr w:rsidR="005D69F2" w14:paraId="2C498BC0" w14:textId="3116DDC9" w:rsidTr="00C2707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62" w:type="pct"/>
            <w:vMerge/>
            <w:vAlign w:val="center"/>
          </w:tcPr>
          <w:p w14:paraId="6BCE6B59" w14:textId="77777777" w:rsidR="005D69F2" w:rsidRPr="005D69F2" w:rsidRDefault="005D69F2" w:rsidP="00C27075">
            <w:pPr>
              <w:spacing w:before="0"/>
              <w:jc w:val="center"/>
            </w:pPr>
          </w:p>
        </w:tc>
        <w:tc>
          <w:tcPr>
            <w:tcW w:w="390" w:type="pct"/>
            <w:shd w:val="clear" w:color="auto" w:fill="DA251D" w:themeFill="accent2"/>
            <w:vAlign w:val="center"/>
          </w:tcPr>
          <w:p w14:paraId="3903B77C" w14:textId="7412D2C4" w:rsidR="005D69F2" w:rsidRPr="005D69F2" w:rsidRDefault="005D69F2"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5D69F2">
              <w:rPr>
                <w:b/>
                <w:bCs/>
                <w:color w:val="FFFFFF" w:themeColor="background1"/>
              </w:rPr>
              <w:t>2022</w:t>
            </w:r>
          </w:p>
        </w:tc>
        <w:tc>
          <w:tcPr>
            <w:tcW w:w="390" w:type="pct"/>
            <w:shd w:val="clear" w:color="auto" w:fill="DA251D" w:themeFill="accent2"/>
            <w:vAlign w:val="center"/>
          </w:tcPr>
          <w:p w14:paraId="5EA2F2CD" w14:textId="2E2435F2" w:rsidR="005D69F2" w:rsidRPr="005D69F2" w:rsidRDefault="005D69F2"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5D69F2">
              <w:rPr>
                <w:b/>
                <w:bCs/>
                <w:color w:val="FFFFFF" w:themeColor="background1"/>
              </w:rPr>
              <w:t>2023</w:t>
            </w:r>
          </w:p>
        </w:tc>
        <w:tc>
          <w:tcPr>
            <w:tcW w:w="390" w:type="pct"/>
            <w:shd w:val="clear" w:color="auto" w:fill="DA251D" w:themeFill="accent2"/>
            <w:vAlign w:val="center"/>
          </w:tcPr>
          <w:p w14:paraId="4BC4B699" w14:textId="1ADB593C" w:rsidR="005D69F2" w:rsidRPr="005D69F2" w:rsidRDefault="005D69F2"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5D69F2">
              <w:rPr>
                <w:b/>
                <w:bCs/>
                <w:color w:val="FFFFFF" w:themeColor="background1"/>
              </w:rPr>
              <w:t>2024</w:t>
            </w:r>
          </w:p>
        </w:tc>
        <w:tc>
          <w:tcPr>
            <w:tcW w:w="390" w:type="pct"/>
            <w:shd w:val="clear" w:color="auto" w:fill="DA251D" w:themeFill="accent2"/>
            <w:vAlign w:val="center"/>
          </w:tcPr>
          <w:p w14:paraId="4729C2FB" w14:textId="12E4DF6E" w:rsidR="005D69F2" w:rsidRPr="005D69F2" w:rsidRDefault="005D69F2"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5D69F2">
              <w:rPr>
                <w:b/>
                <w:bCs/>
                <w:color w:val="FFFFFF" w:themeColor="background1"/>
              </w:rPr>
              <w:t>2022</w:t>
            </w:r>
          </w:p>
        </w:tc>
        <w:tc>
          <w:tcPr>
            <w:tcW w:w="390" w:type="pct"/>
            <w:shd w:val="clear" w:color="auto" w:fill="DA251D" w:themeFill="accent2"/>
            <w:vAlign w:val="center"/>
          </w:tcPr>
          <w:p w14:paraId="27DAE676" w14:textId="771CDAE1" w:rsidR="005D69F2" w:rsidRPr="005D69F2" w:rsidRDefault="005D69F2"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5D69F2">
              <w:rPr>
                <w:b/>
                <w:bCs/>
                <w:color w:val="FFFFFF" w:themeColor="background1"/>
              </w:rPr>
              <w:t>2023</w:t>
            </w:r>
          </w:p>
        </w:tc>
        <w:tc>
          <w:tcPr>
            <w:tcW w:w="390" w:type="pct"/>
            <w:shd w:val="clear" w:color="auto" w:fill="DA251D" w:themeFill="accent2"/>
            <w:vAlign w:val="center"/>
          </w:tcPr>
          <w:p w14:paraId="554737E4" w14:textId="67F9D7C2" w:rsidR="005D69F2" w:rsidRPr="005D69F2" w:rsidRDefault="005D69F2"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5D69F2">
              <w:rPr>
                <w:b/>
                <w:bCs/>
                <w:color w:val="FFFFFF" w:themeColor="background1"/>
              </w:rPr>
              <w:t>2024</w:t>
            </w:r>
          </w:p>
        </w:tc>
      </w:tr>
      <w:tr w:rsidR="005D69F2" w14:paraId="783311BE" w14:textId="0DB3B9EF" w:rsidTr="009C72B6">
        <w:tc>
          <w:tcPr>
            <w:cnfStyle w:val="001000000000" w:firstRow="0" w:lastRow="0" w:firstColumn="1" w:lastColumn="0" w:oddVBand="0" w:evenVBand="0" w:oddHBand="0" w:evenHBand="0" w:firstRowFirstColumn="0" w:firstRowLastColumn="0" w:lastRowFirstColumn="0" w:lastRowLastColumn="0"/>
            <w:tcW w:w="2662" w:type="pct"/>
          </w:tcPr>
          <w:p w14:paraId="7595330B" w14:textId="657A5D10" w:rsidR="005D69F2" w:rsidRPr="005D69F2" w:rsidRDefault="005D69F2" w:rsidP="00EB79DD">
            <w:pPr>
              <w:spacing w:before="0"/>
            </w:pPr>
            <w:r w:rsidRPr="005D69F2">
              <w:t>Świadczenia ogółem</w:t>
            </w:r>
          </w:p>
        </w:tc>
        <w:tc>
          <w:tcPr>
            <w:tcW w:w="390" w:type="pct"/>
            <w:vAlign w:val="center"/>
          </w:tcPr>
          <w:p w14:paraId="216C7423" w14:textId="16E2ED4C"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196</w:t>
            </w:r>
          </w:p>
        </w:tc>
        <w:tc>
          <w:tcPr>
            <w:tcW w:w="390" w:type="pct"/>
            <w:vAlign w:val="center"/>
          </w:tcPr>
          <w:p w14:paraId="58B022C7" w14:textId="5C09A8A9"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172</w:t>
            </w:r>
          </w:p>
        </w:tc>
        <w:tc>
          <w:tcPr>
            <w:tcW w:w="390" w:type="pct"/>
            <w:vAlign w:val="center"/>
          </w:tcPr>
          <w:p w14:paraId="028EF71A" w14:textId="7883C617"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150</w:t>
            </w:r>
          </w:p>
        </w:tc>
        <w:tc>
          <w:tcPr>
            <w:tcW w:w="390" w:type="pct"/>
            <w:vAlign w:val="center"/>
          </w:tcPr>
          <w:p w14:paraId="5755617D" w14:textId="2C5902CF"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151</w:t>
            </w:r>
          </w:p>
        </w:tc>
        <w:tc>
          <w:tcPr>
            <w:tcW w:w="390" w:type="pct"/>
            <w:vAlign w:val="center"/>
          </w:tcPr>
          <w:p w14:paraId="0F8BEBB8" w14:textId="031E7FD6"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128</w:t>
            </w:r>
          </w:p>
        </w:tc>
        <w:tc>
          <w:tcPr>
            <w:tcW w:w="390" w:type="pct"/>
            <w:vAlign w:val="center"/>
          </w:tcPr>
          <w:p w14:paraId="42F0B33B" w14:textId="3AEAEE6E"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122</w:t>
            </w:r>
          </w:p>
        </w:tc>
      </w:tr>
      <w:tr w:rsidR="005D69F2" w14:paraId="02E1898D" w14:textId="00F6A1AF" w:rsidTr="00065CF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tcPr>
          <w:p w14:paraId="10A56CC0" w14:textId="4730A42E" w:rsidR="005D69F2" w:rsidRPr="005D69F2" w:rsidRDefault="005D69F2" w:rsidP="005D69F2">
            <w:pPr>
              <w:spacing w:before="0"/>
            </w:pPr>
            <w:r w:rsidRPr="005D69F2">
              <w:rPr>
                <w:b w:val="0"/>
                <w:bCs w:val="0"/>
              </w:rPr>
              <w:t>w tym:</w:t>
            </w:r>
          </w:p>
        </w:tc>
      </w:tr>
      <w:tr w:rsidR="005D69F2" w14:paraId="440B7D9F" w14:textId="616DF94D" w:rsidTr="009C72B6">
        <w:tc>
          <w:tcPr>
            <w:cnfStyle w:val="001000000000" w:firstRow="0" w:lastRow="0" w:firstColumn="1" w:lastColumn="0" w:oddVBand="0" w:evenVBand="0" w:oddHBand="0" w:evenHBand="0" w:firstRowFirstColumn="0" w:firstRowLastColumn="0" w:lastRowFirstColumn="0" w:lastRowLastColumn="0"/>
            <w:tcW w:w="2662" w:type="pct"/>
          </w:tcPr>
          <w:p w14:paraId="76AFA2E6" w14:textId="32122FB4" w:rsidR="005D69F2" w:rsidRPr="005D69F2" w:rsidRDefault="005D69F2" w:rsidP="007E64EE">
            <w:pPr>
              <w:spacing w:before="0"/>
            </w:pPr>
            <w:r w:rsidRPr="005D69F2">
              <w:t>Świadczenia pieniężne</w:t>
            </w:r>
          </w:p>
        </w:tc>
        <w:tc>
          <w:tcPr>
            <w:tcW w:w="390" w:type="pct"/>
            <w:vAlign w:val="center"/>
          </w:tcPr>
          <w:p w14:paraId="40FF60E0" w14:textId="29068409"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112</w:t>
            </w:r>
          </w:p>
        </w:tc>
        <w:tc>
          <w:tcPr>
            <w:tcW w:w="390" w:type="pct"/>
            <w:vAlign w:val="center"/>
          </w:tcPr>
          <w:p w14:paraId="2034400D" w14:textId="5571335B"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92</w:t>
            </w:r>
          </w:p>
        </w:tc>
        <w:tc>
          <w:tcPr>
            <w:tcW w:w="390" w:type="pct"/>
            <w:vAlign w:val="center"/>
          </w:tcPr>
          <w:p w14:paraId="2CAF4783" w14:textId="13EA4B10"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84</w:t>
            </w:r>
          </w:p>
        </w:tc>
        <w:tc>
          <w:tcPr>
            <w:tcW w:w="390" w:type="pct"/>
            <w:vAlign w:val="center"/>
          </w:tcPr>
          <w:p w14:paraId="3C789459" w14:textId="77DBDE3E"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112</w:t>
            </w:r>
          </w:p>
        </w:tc>
        <w:tc>
          <w:tcPr>
            <w:tcW w:w="390" w:type="pct"/>
            <w:vAlign w:val="center"/>
          </w:tcPr>
          <w:p w14:paraId="78DFFD76" w14:textId="198A4B89"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91</w:t>
            </w:r>
          </w:p>
        </w:tc>
        <w:tc>
          <w:tcPr>
            <w:tcW w:w="390" w:type="pct"/>
            <w:vAlign w:val="center"/>
          </w:tcPr>
          <w:p w14:paraId="5301E5C6" w14:textId="3F197AFE"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82</w:t>
            </w:r>
          </w:p>
        </w:tc>
      </w:tr>
      <w:tr w:rsidR="005D69F2" w14:paraId="436C6D2F" w14:textId="149B2ABF" w:rsidTr="009C72B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62" w:type="pct"/>
          </w:tcPr>
          <w:p w14:paraId="5A3CA3FA" w14:textId="77777777" w:rsidR="005D69F2" w:rsidRPr="005D69F2" w:rsidRDefault="005D69F2" w:rsidP="007E64EE">
            <w:pPr>
              <w:spacing w:before="0"/>
            </w:pPr>
            <w:r w:rsidRPr="005D69F2">
              <w:t>Świadczenia niepieniężne</w:t>
            </w:r>
          </w:p>
        </w:tc>
        <w:tc>
          <w:tcPr>
            <w:tcW w:w="390" w:type="pct"/>
            <w:vAlign w:val="center"/>
          </w:tcPr>
          <w:p w14:paraId="31345991" w14:textId="500195B2"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86</w:t>
            </w:r>
          </w:p>
        </w:tc>
        <w:tc>
          <w:tcPr>
            <w:tcW w:w="390" w:type="pct"/>
            <w:vAlign w:val="center"/>
          </w:tcPr>
          <w:p w14:paraId="405CCE8A" w14:textId="057EDF48"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85</w:t>
            </w:r>
          </w:p>
        </w:tc>
        <w:tc>
          <w:tcPr>
            <w:tcW w:w="390" w:type="pct"/>
            <w:vAlign w:val="center"/>
          </w:tcPr>
          <w:p w14:paraId="6FCF22ED" w14:textId="6D7E3DC3"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66</w:t>
            </w:r>
          </w:p>
        </w:tc>
        <w:tc>
          <w:tcPr>
            <w:tcW w:w="390" w:type="pct"/>
            <w:vAlign w:val="center"/>
          </w:tcPr>
          <w:p w14:paraId="6EEC72A5" w14:textId="7EDDE32D"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52</w:t>
            </w:r>
          </w:p>
        </w:tc>
        <w:tc>
          <w:tcPr>
            <w:tcW w:w="390" w:type="pct"/>
            <w:vAlign w:val="center"/>
          </w:tcPr>
          <w:p w14:paraId="41DB022A" w14:textId="49EEEA5F"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52</w:t>
            </w:r>
          </w:p>
        </w:tc>
        <w:tc>
          <w:tcPr>
            <w:tcW w:w="390" w:type="pct"/>
            <w:vAlign w:val="center"/>
          </w:tcPr>
          <w:p w14:paraId="1FC38B59" w14:textId="6A3346A3"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40</w:t>
            </w:r>
          </w:p>
        </w:tc>
      </w:tr>
      <w:tr w:rsidR="005D69F2" w14:paraId="5F06DE88" w14:textId="2C97022B" w:rsidTr="009C72B6">
        <w:tc>
          <w:tcPr>
            <w:cnfStyle w:val="001000000000" w:firstRow="0" w:lastRow="0" w:firstColumn="1" w:lastColumn="0" w:oddVBand="0" w:evenVBand="0" w:oddHBand="0" w:evenHBand="0" w:firstRowFirstColumn="0" w:firstRowLastColumn="0" w:lastRowFirstColumn="0" w:lastRowLastColumn="0"/>
            <w:tcW w:w="2662" w:type="pct"/>
          </w:tcPr>
          <w:p w14:paraId="5943352E" w14:textId="595FDB51" w:rsidR="005D69F2" w:rsidRPr="005D69F2" w:rsidRDefault="005D69F2" w:rsidP="007E64EE">
            <w:pPr>
              <w:spacing w:before="0"/>
            </w:pPr>
            <w:r w:rsidRPr="005D69F2">
              <w:t>Świadczenia przyznane w ramach zadań</w:t>
            </w:r>
          </w:p>
          <w:p w14:paraId="31A570E0" w14:textId="025C064C" w:rsidR="005D69F2" w:rsidRPr="005D69F2" w:rsidRDefault="005D69F2" w:rsidP="007E64EE">
            <w:pPr>
              <w:spacing w:before="0"/>
            </w:pPr>
            <w:r w:rsidRPr="005D69F2">
              <w:t>zleconych</w:t>
            </w:r>
          </w:p>
        </w:tc>
        <w:tc>
          <w:tcPr>
            <w:tcW w:w="390" w:type="pct"/>
            <w:vAlign w:val="center"/>
          </w:tcPr>
          <w:p w14:paraId="0E7432A1" w14:textId="21613806"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0</w:t>
            </w:r>
          </w:p>
        </w:tc>
        <w:tc>
          <w:tcPr>
            <w:tcW w:w="390" w:type="pct"/>
            <w:vAlign w:val="center"/>
          </w:tcPr>
          <w:p w14:paraId="1AC6FDE4" w14:textId="6DA21128"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0</w:t>
            </w:r>
          </w:p>
        </w:tc>
        <w:tc>
          <w:tcPr>
            <w:tcW w:w="390" w:type="pct"/>
            <w:vAlign w:val="center"/>
          </w:tcPr>
          <w:p w14:paraId="2E3F6C89" w14:textId="4C29CDDB"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0</w:t>
            </w:r>
          </w:p>
        </w:tc>
        <w:tc>
          <w:tcPr>
            <w:tcW w:w="390" w:type="pct"/>
            <w:vAlign w:val="center"/>
          </w:tcPr>
          <w:p w14:paraId="27C03F36" w14:textId="29AF0FA1"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0</w:t>
            </w:r>
          </w:p>
        </w:tc>
        <w:tc>
          <w:tcPr>
            <w:tcW w:w="390" w:type="pct"/>
            <w:vAlign w:val="center"/>
          </w:tcPr>
          <w:p w14:paraId="21D4E599" w14:textId="7D7912C7"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0</w:t>
            </w:r>
          </w:p>
        </w:tc>
        <w:tc>
          <w:tcPr>
            <w:tcW w:w="390" w:type="pct"/>
            <w:vAlign w:val="center"/>
          </w:tcPr>
          <w:p w14:paraId="383AEA43" w14:textId="7ACB20F3"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0</w:t>
            </w:r>
          </w:p>
        </w:tc>
      </w:tr>
      <w:tr w:rsidR="005D69F2" w14:paraId="41D8C536" w14:textId="66A4CD4C" w:rsidTr="009C72B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62" w:type="pct"/>
          </w:tcPr>
          <w:p w14:paraId="2593E4EB" w14:textId="648ABD25" w:rsidR="005D69F2" w:rsidRPr="005D69F2" w:rsidRDefault="005D69F2" w:rsidP="007E64EE">
            <w:pPr>
              <w:spacing w:before="0"/>
            </w:pPr>
            <w:r w:rsidRPr="005D69F2">
              <w:t>Świadczenia przyznane w ramach zadań własnych</w:t>
            </w:r>
          </w:p>
        </w:tc>
        <w:tc>
          <w:tcPr>
            <w:tcW w:w="390" w:type="pct"/>
            <w:vAlign w:val="center"/>
          </w:tcPr>
          <w:p w14:paraId="68B72EFB" w14:textId="081884FE"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196</w:t>
            </w:r>
          </w:p>
        </w:tc>
        <w:tc>
          <w:tcPr>
            <w:tcW w:w="390" w:type="pct"/>
            <w:vAlign w:val="center"/>
          </w:tcPr>
          <w:p w14:paraId="569233C4" w14:textId="61F55667"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172</w:t>
            </w:r>
          </w:p>
        </w:tc>
        <w:tc>
          <w:tcPr>
            <w:tcW w:w="390" w:type="pct"/>
            <w:vAlign w:val="center"/>
          </w:tcPr>
          <w:p w14:paraId="05552104" w14:textId="091D62D7"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150</w:t>
            </w:r>
          </w:p>
        </w:tc>
        <w:tc>
          <w:tcPr>
            <w:tcW w:w="390" w:type="pct"/>
            <w:vAlign w:val="center"/>
          </w:tcPr>
          <w:p w14:paraId="71D063BA" w14:textId="1EF55F70"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151</w:t>
            </w:r>
          </w:p>
        </w:tc>
        <w:tc>
          <w:tcPr>
            <w:tcW w:w="390" w:type="pct"/>
            <w:vAlign w:val="center"/>
          </w:tcPr>
          <w:p w14:paraId="7AB00BCA" w14:textId="664C775A"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128</w:t>
            </w:r>
          </w:p>
        </w:tc>
        <w:tc>
          <w:tcPr>
            <w:tcW w:w="390" w:type="pct"/>
            <w:vAlign w:val="center"/>
          </w:tcPr>
          <w:p w14:paraId="5B64DB16" w14:textId="49A90A9A" w:rsidR="005D69F2" w:rsidRPr="005D69F2" w:rsidRDefault="005D69F2" w:rsidP="009C72B6">
            <w:pPr>
              <w:spacing w:before="0"/>
              <w:jc w:val="right"/>
              <w:cnfStyle w:val="000000100000" w:firstRow="0" w:lastRow="0" w:firstColumn="0" w:lastColumn="0" w:oddVBand="0" w:evenVBand="0" w:oddHBand="1" w:evenHBand="0" w:firstRowFirstColumn="0" w:firstRowLastColumn="0" w:lastRowFirstColumn="0" w:lastRowLastColumn="0"/>
            </w:pPr>
            <w:r w:rsidRPr="005D69F2">
              <w:t>122</w:t>
            </w:r>
          </w:p>
        </w:tc>
      </w:tr>
      <w:tr w:rsidR="005D69F2" w14:paraId="5617DBBB" w14:textId="5F3CD6FF" w:rsidTr="009C72B6">
        <w:tc>
          <w:tcPr>
            <w:cnfStyle w:val="001000000000" w:firstRow="0" w:lastRow="0" w:firstColumn="1" w:lastColumn="0" w:oddVBand="0" w:evenVBand="0" w:oddHBand="0" w:evenHBand="0" w:firstRowFirstColumn="0" w:firstRowLastColumn="0" w:lastRowFirstColumn="0" w:lastRowLastColumn="0"/>
            <w:tcW w:w="2662" w:type="pct"/>
          </w:tcPr>
          <w:p w14:paraId="34128EBF" w14:textId="77777777" w:rsidR="005D69F2" w:rsidRPr="005D69F2" w:rsidRDefault="005D69F2" w:rsidP="007E64EE">
            <w:pPr>
              <w:spacing w:before="0"/>
            </w:pPr>
            <w:r w:rsidRPr="005D69F2">
              <w:t>Pomoc udzielana w ramach pomocy socjalnej</w:t>
            </w:r>
          </w:p>
        </w:tc>
        <w:tc>
          <w:tcPr>
            <w:tcW w:w="390" w:type="pct"/>
            <w:vAlign w:val="center"/>
          </w:tcPr>
          <w:p w14:paraId="261431CF" w14:textId="465B0981"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X</w:t>
            </w:r>
          </w:p>
        </w:tc>
        <w:tc>
          <w:tcPr>
            <w:tcW w:w="390" w:type="pct"/>
            <w:vAlign w:val="center"/>
          </w:tcPr>
          <w:p w14:paraId="6FC79123" w14:textId="1E8B9BA7"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X</w:t>
            </w:r>
          </w:p>
        </w:tc>
        <w:tc>
          <w:tcPr>
            <w:tcW w:w="390" w:type="pct"/>
            <w:vAlign w:val="center"/>
          </w:tcPr>
          <w:p w14:paraId="5FB9E2E3" w14:textId="75088464"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X</w:t>
            </w:r>
          </w:p>
        </w:tc>
        <w:tc>
          <w:tcPr>
            <w:tcW w:w="390" w:type="pct"/>
            <w:vAlign w:val="center"/>
          </w:tcPr>
          <w:p w14:paraId="17D16881" w14:textId="5C0E4367"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362</w:t>
            </w:r>
          </w:p>
        </w:tc>
        <w:tc>
          <w:tcPr>
            <w:tcW w:w="390" w:type="pct"/>
            <w:vAlign w:val="center"/>
          </w:tcPr>
          <w:p w14:paraId="4BBF0BFA" w14:textId="15C366A7"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276</w:t>
            </w:r>
          </w:p>
        </w:tc>
        <w:tc>
          <w:tcPr>
            <w:tcW w:w="390" w:type="pct"/>
            <w:vAlign w:val="center"/>
          </w:tcPr>
          <w:p w14:paraId="3C10EB19" w14:textId="490E3372" w:rsidR="005D69F2" w:rsidRPr="005D69F2" w:rsidRDefault="005D69F2" w:rsidP="009C72B6">
            <w:pPr>
              <w:spacing w:before="0"/>
              <w:jc w:val="right"/>
              <w:cnfStyle w:val="000000000000" w:firstRow="0" w:lastRow="0" w:firstColumn="0" w:lastColumn="0" w:oddVBand="0" w:evenVBand="0" w:oddHBand="0" w:evenHBand="0" w:firstRowFirstColumn="0" w:firstRowLastColumn="0" w:lastRowFirstColumn="0" w:lastRowLastColumn="0"/>
            </w:pPr>
            <w:r w:rsidRPr="005D69F2">
              <w:t>364</w:t>
            </w:r>
          </w:p>
        </w:tc>
      </w:tr>
    </w:tbl>
    <w:p w14:paraId="0620E256" w14:textId="54B899B8" w:rsidR="00A744CD" w:rsidRPr="001B39C3" w:rsidRDefault="003E1A90" w:rsidP="00B672BA">
      <w:pPr>
        <w:spacing w:before="0"/>
        <w:rPr>
          <w:i/>
          <w:iCs/>
          <w:sz w:val="16"/>
          <w:szCs w:val="16"/>
        </w:rPr>
      </w:pPr>
      <w:r w:rsidRPr="003E1A90">
        <w:rPr>
          <w:i/>
          <w:iCs/>
          <w:sz w:val="16"/>
          <w:szCs w:val="16"/>
        </w:rPr>
        <w:t>Źródło: opracowanie własne na podstawie raport</w:t>
      </w:r>
      <w:r w:rsidR="0081384D">
        <w:rPr>
          <w:i/>
          <w:iCs/>
          <w:sz w:val="16"/>
          <w:szCs w:val="16"/>
        </w:rPr>
        <w:t>u</w:t>
      </w:r>
      <w:r w:rsidRPr="003E1A90">
        <w:rPr>
          <w:i/>
          <w:iCs/>
          <w:sz w:val="16"/>
          <w:szCs w:val="16"/>
        </w:rPr>
        <w:t xml:space="preserve"> MRiPS-0</w:t>
      </w:r>
      <w:r>
        <w:rPr>
          <w:i/>
          <w:iCs/>
          <w:sz w:val="16"/>
          <w:szCs w:val="16"/>
        </w:rPr>
        <w:t>3</w:t>
      </w:r>
    </w:p>
    <w:p w14:paraId="3697B092" w14:textId="03F817E4" w:rsidR="001B39C3" w:rsidRPr="001B39C3" w:rsidRDefault="001B39C3" w:rsidP="001B39C3">
      <w:pPr>
        <w:spacing w:before="0"/>
        <w:jc w:val="both"/>
        <w:rPr>
          <w:sz w:val="22"/>
          <w:szCs w:val="22"/>
        </w:rPr>
        <w:sectPr w:rsidR="001B39C3" w:rsidRPr="001B39C3" w:rsidSect="006A74C6">
          <w:pgSz w:w="11906" w:h="17338"/>
          <w:pgMar w:top="987" w:right="1418" w:bottom="1418" w:left="1418" w:header="142" w:footer="612" w:gutter="0"/>
          <w:cols w:space="708"/>
          <w:noEndnote/>
          <w:titlePg/>
          <w:docGrid w:linePitch="299"/>
        </w:sectPr>
      </w:pPr>
      <w:bookmarkStart w:id="43" w:name="_Hlk188789842"/>
      <w:r w:rsidRPr="0071057B">
        <w:t xml:space="preserve">Łączna kwota świadczeń z pomocy społecznej przekazanych w ramach zadań własnych </w:t>
      </w:r>
      <w:r>
        <w:t xml:space="preserve">gminy Jadów </w:t>
      </w:r>
      <w:r w:rsidRPr="0071057B">
        <w:t>w</w:t>
      </w:r>
      <w:r>
        <w:t> </w:t>
      </w:r>
      <w:r w:rsidRPr="0071057B">
        <w:t>202</w:t>
      </w:r>
      <w:r w:rsidR="00BA74A5">
        <w:t>4</w:t>
      </w:r>
      <w:r w:rsidRPr="0071057B">
        <w:t xml:space="preserve"> roku wyniosła </w:t>
      </w:r>
      <w:r w:rsidR="00BA74A5">
        <w:t>599 764</w:t>
      </w:r>
      <w:r>
        <w:t xml:space="preserve"> </w:t>
      </w:r>
      <w:r w:rsidRPr="000C1748">
        <w:t>zł</w:t>
      </w:r>
      <w:r w:rsidRPr="0071057B">
        <w:t>. W porównaniu do roku 202</w:t>
      </w:r>
      <w:r w:rsidR="00BA74A5">
        <w:t>2</w:t>
      </w:r>
      <w:r w:rsidRPr="0071057B">
        <w:t xml:space="preserve"> był to </w:t>
      </w:r>
      <w:r>
        <w:t>wzrost</w:t>
      </w:r>
      <w:r w:rsidRPr="0071057B">
        <w:t xml:space="preserve"> łącznej kwoty świadczeń o</w:t>
      </w:r>
      <w:r>
        <w:t> </w:t>
      </w:r>
      <w:r w:rsidR="00C27926">
        <w:t>19,12</w:t>
      </w:r>
      <w:r w:rsidRPr="0071057B">
        <w:t>%. Biorąc pod uwagę poszczególne rodzaje świadczeń największą kwotą 202</w:t>
      </w:r>
      <w:r w:rsidR="00C27926">
        <w:t>4</w:t>
      </w:r>
      <w:r w:rsidRPr="0071057B">
        <w:t xml:space="preserve"> roku charakteryzowały się </w:t>
      </w:r>
      <w:r>
        <w:t>zasiłki stałe (</w:t>
      </w:r>
      <w:r w:rsidR="00C27926">
        <w:t>362 335</w:t>
      </w:r>
      <w:r w:rsidRPr="00A74AEE">
        <w:t xml:space="preserve"> </w:t>
      </w:r>
      <w:r>
        <w:t>zł)</w:t>
      </w:r>
      <w:r w:rsidRPr="001B037E">
        <w:t xml:space="preserve"> </w:t>
      </w:r>
      <w:r w:rsidRPr="0071057B">
        <w:t xml:space="preserve">z których </w:t>
      </w:r>
      <w:r w:rsidR="006C3573">
        <w:t>skorzystało 39 osób</w:t>
      </w:r>
      <w:r w:rsidRPr="0071057B">
        <w:t xml:space="preserve">. Kolejnymi świadczeniami </w:t>
      </w:r>
      <w:r>
        <w:t xml:space="preserve">były usługi opiekuńcze </w:t>
      </w:r>
      <w:r w:rsidRPr="0071057B">
        <w:t xml:space="preserve">na łączną kwotę </w:t>
      </w:r>
      <w:r w:rsidR="00E6720F">
        <w:t>137 199</w:t>
      </w:r>
      <w:r w:rsidRPr="0062535F">
        <w:t xml:space="preserve"> </w:t>
      </w:r>
      <w:r w:rsidRPr="001B037E">
        <w:t>zł</w:t>
      </w:r>
      <w:r w:rsidRPr="0071057B">
        <w:t>, którymi objęto</w:t>
      </w:r>
      <w:r>
        <w:t xml:space="preserve"> </w:t>
      </w:r>
      <w:r w:rsidR="00E6720F">
        <w:t>15</w:t>
      </w:r>
      <w:r>
        <w:t xml:space="preserve"> </w:t>
      </w:r>
      <w:r w:rsidRPr="0071057B">
        <w:t>os</w:t>
      </w:r>
      <w:r>
        <w:t>ób</w:t>
      </w:r>
      <w:r w:rsidRPr="0071057B">
        <w:t xml:space="preserve"> oraz </w:t>
      </w:r>
      <w:r>
        <w:t xml:space="preserve">posiłki, </w:t>
      </w:r>
      <w:r w:rsidRPr="0071057B">
        <w:t>z których skorzystał</w:t>
      </w:r>
      <w:r w:rsidR="00E6720F">
        <w:t>y</w:t>
      </w:r>
      <w:r w:rsidRPr="0071057B">
        <w:t xml:space="preserve"> </w:t>
      </w:r>
      <w:r w:rsidR="00E6720F">
        <w:t>54</w:t>
      </w:r>
      <w:r w:rsidRPr="0071057B">
        <w:t xml:space="preserve"> </w:t>
      </w:r>
      <w:r w:rsidR="00E6720F">
        <w:t>osoby</w:t>
      </w:r>
      <w:r w:rsidRPr="0071057B">
        <w:t xml:space="preserve">, a ich koszt wyniósł </w:t>
      </w:r>
      <w:r w:rsidR="00E6720F">
        <w:t>35 234</w:t>
      </w:r>
      <w:r w:rsidRPr="0062535F">
        <w:t xml:space="preserve"> </w:t>
      </w:r>
      <w:r w:rsidRPr="0071057B">
        <w:t>zł. Szczegółowe dane dotyczące liczby rodzin i osób korzystających z pomocy społecznej w ramach zadań własnych w latach 202</w:t>
      </w:r>
      <w:r w:rsidR="00E6720F">
        <w:t>2</w:t>
      </w:r>
      <w:r w:rsidRPr="0071057B">
        <w:t>-202</w:t>
      </w:r>
      <w:r w:rsidR="00E6720F">
        <w:t>4</w:t>
      </w:r>
      <w:r w:rsidRPr="0071057B">
        <w:t xml:space="preserve"> w </w:t>
      </w:r>
      <w:r>
        <w:t xml:space="preserve">gminie Jadów </w:t>
      </w:r>
      <w:r w:rsidRPr="0071057B">
        <w:t>przedstawia poniższ</w:t>
      </w:r>
      <w:r>
        <w:t>a</w:t>
      </w:r>
      <w:r>
        <w:rPr>
          <w:b/>
          <w:bCs/>
          <w:color w:val="BFAB00" w:themeColor="accent1" w:themeShade="BF"/>
        </w:rPr>
        <w:t xml:space="preserve"> </w:t>
      </w:r>
      <w:r>
        <w:rPr>
          <w:b/>
          <w:bCs/>
          <w:color w:val="BFAB00" w:themeColor="accent1" w:themeShade="BF"/>
        </w:rPr>
        <w:fldChar w:fldCharType="begin"/>
      </w:r>
      <w:r>
        <w:rPr>
          <w:b/>
          <w:bCs/>
          <w:color w:val="BFAB00" w:themeColor="accent1" w:themeShade="BF"/>
        </w:rPr>
        <w:instrText xml:space="preserve"> REF _Ref188965121 \h  \* MERGEFORMAT </w:instrText>
      </w:r>
      <w:r>
        <w:rPr>
          <w:b/>
          <w:bCs/>
          <w:color w:val="BFAB00" w:themeColor="accent1" w:themeShade="BF"/>
        </w:rPr>
      </w:r>
      <w:r>
        <w:rPr>
          <w:b/>
          <w:bCs/>
          <w:color w:val="BFAB00" w:themeColor="accent1" w:themeShade="BF"/>
        </w:rPr>
        <w:fldChar w:fldCharType="separate"/>
      </w:r>
      <w:r w:rsidR="004E70E1" w:rsidRPr="004E70E1">
        <w:rPr>
          <w:b/>
          <w:bCs/>
          <w:color w:val="BFAB00" w:themeColor="accent1" w:themeShade="BF"/>
        </w:rPr>
        <w:t>Tabela 9</w:t>
      </w:r>
      <w:r>
        <w:rPr>
          <w:b/>
          <w:bCs/>
          <w:color w:val="BFAB00" w:themeColor="accent1" w:themeShade="BF"/>
        </w:rPr>
        <w:fldChar w:fldCharType="end"/>
      </w:r>
      <w:r>
        <w:rPr>
          <w:b/>
          <w:bCs/>
        </w:rPr>
        <w:t>.</w:t>
      </w:r>
    </w:p>
    <w:p w14:paraId="7983BFFF" w14:textId="3EAC6D82" w:rsidR="00C35BBA" w:rsidRDefault="00C35BBA" w:rsidP="00C35BBA">
      <w:pPr>
        <w:pStyle w:val="Legenda"/>
        <w:keepNext/>
      </w:pPr>
      <w:bookmarkStart w:id="44" w:name="_Ref188965121"/>
      <w:bookmarkStart w:id="45" w:name="_Toc233815579"/>
      <w:bookmarkEnd w:id="43"/>
      <w:r>
        <w:lastRenderedPageBreak/>
        <w:t xml:space="preserve">Tabela </w:t>
      </w:r>
      <w:r>
        <w:fldChar w:fldCharType="begin"/>
      </w:r>
      <w:r>
        <w:instrText>SEQ Tabela \* ARABIC</w:instrText>
      </w:r>
      <w:r>
        <w:fldChar w:fldCharType="separate"/>
      </w:r>
      <w:r w:rsidR="004E70E1">
        <w:rPr>
          <w:noProof/>
        </w:rPr>
        <w:t>9</w:t>
      </w:r>
      <w:r>
        <w:fldChar w:fldCharType="end"/>
      </w:r>
      <w:bookmarkEnd w:id="44"/>
      <w:r>
        <w:t xml:space="preserve">. </w:t>
      </w:r>
      <w:r w:rsidR="00CD450E">
        <w:t>Liczba</w:t>
      </w:r>
      <w:r w:rsidR="005D4082">
        <w:t xml:space="preserve"> osób i rodzin</w:t>
      </w:r>
      <w:r w:rsidR="00B278B9">
        <w:t xml:space="preserve"> korzystających z pomocy społecznej w</w:t>
      </w:r>
      <w:r w:rsidR="003F7104">
        <w:t xml:space="preserve"> ramach zadań własnych w</w:t>
      </w:r>
      <w:r w:rsidR="00B278B9">
        <w:t xml:space="preserve"> latach 202</w:t>
      </w:r>
      <w:r w:rsidR="008F1BB8">
        <w:t>2</w:t>
      </w:r>
      <w:r w:rsidR="00B278B9">
        <w:t>-202</w:t>
      </w:r>
      <w:r w:rsidR="008F1BB8">
        <w:t>4</w:t>
      </w:r>
      <w:r w:rsidR="005D4082">
        <w:t xml:space="preserve"> wraz z kwotą świadczeń</w:t>
      </w:r>
      <w:bookmarkEnd w:id="45"/>
    </w:p>
    <w:tbl>
      <w:tblPr>
        <w:tblStyle w:val="Tabelasiatki4akcent2"/>
        <w:tblW w:w="5000" w:type="pct"/>
        <w:tblLook w:val="04A0" w:firstRow="1" w:lastRow="0" w:firstColumn="1" w:lastColumn="0" w:noHBand="0" w:noVBand="1"/>
      </w:tblPr>
      <w:tblGrid>
        <w:gridCol w:w="6835"/>
        <w:gridCol w:w="788"/>
        <w:gridCol w:w="788"/>
        <w:gridCol w:w="791"/>
        <w:gridCol w:w="788"/>
        <w:gridCol w:w="788"/>
        <w:gridCol w:w="791"/>
        <w:gridCol w:w="1119"/>
        <w:gridCol w:w="1119"/>
        <w:gridCol w:w="1116"/>
      </w:tblGrid>
      <w:tr w:rsidR="003A5DEE" w:rsidRPr="008F1BB8" w14:paraId="5BCF3040" w14:textId="0AB0FE48" w:rsidTr="00C27075">
        <w:trPr>
          <w:cnfStyle w:val="100000000000" w:firstRow="1" w:lastRow="0" w:firstColumn="0" w:lastColumn="0" w:oddVBand="0" w:evenVBand="0" w:oddHBand="0" w:evenHBand="0" w:firstRowFirstColumn="0" w:firstRowLastColumn="0" w:lastRowFirstColumn="0" w:lastRowLastColumn="0"/>
          <w:trHeight w:val="310"/>
        </w:trPr>
        <w:tc>
          <w:tcPr>
            <w:cnfStyle w:val="001000000000" w:firstRow="0" w:lastRow="0" w:firstColumn="1" w:lastColumn="0" w:oddVBand="0" w:evenVBand="0" w:oddHBand="0" w:evenHBand="0" w:firstRowFirstColumn="0" w:firstRowLastColumn="0" w:lastRowFirstColumn="0" w:lastRowLastColumn="0"/>
            <w:tcW w:w="2290" w:type="pct"/>
            <w:vMerge w:val="restart"/>
            <w:tcBorders>
              <w:top w:val="none" w:sz="0" w:space="0" w:color="auto"/>
              <w:left w:val="none" w:sz="0" w:space="0" w:color="auto"/>
              <w:bottom w:val="none" w:sz="0" w:space="0" w:color="auto"/>
              <w:right w:val="none" w:sz="0" w:space="0" w:color="auto"/>
            </w:tcBorders>
            <w:vAlign w:val="center"/>
          </w:tcPr>
          <w:p w14:paraId="0141F3C5" w14:textId="77777777" w:rsidR="003A5DEE" w:rsidRPr="008F1BB8" w:rsidRDefault="003A5DEE" w:rsidP="00C27075">
            <w:pPr>
              <w:spacing w:before="0"/>
              <w:jc w:val="center"/>
            </w:pPr>
            <w:r w:rsidRPr="008F1BB8">
              <w:t>Rodzaj świadczeń</w:t>
            </w:r>
          </w:p>
        </w:tc>
        <w:tc>
          <w:tcPr>
            <w:tcW w:w="793" w:type="pct"/>
            <w:gridSpan w:val="3"/>
            <w:tcBorders>
              <w:top w:val="none" w:sz="0" w:space="0" w:color="auto"/>
              <w:left w:val="none" w:sz="0" w:space="0" w:color="auto"/>
              <w:bottom w:val="none" w:sz="0" w:space="0" w:color="auto"/>
              <w:right w:val="none" w:sz="0" w:space="0" w:color="auto"/>
            </w:tcBorders>
            <w:vAlign w:val="center"/>
          </w:tcPr>
          <w:p w14:paraId="4A3F25EE" w14:textId="29B345BB" w:rsidR="003A5DEE" w:rsidRPr="008F1BB8" w:rsidRDefault="003A5DEE" w:rsidP="00C27075">
            <w:pPr>
              <w:spacing w:before="0"/>
              <w:jc w:val="center"/>
              <w:cnfStyle w:val="100000000000" w:firstRow="1" w:lastRow="0" w:firstColumn="0" w:lastColumn="0" w:oddVBand="0" w:evenVBand="0" w:oddHBand="0" w:evenHBand="0" w:firstRowFirstColumn="0" w:firstRowLastColumn="0" w:lastRowFirstColumn="0" w:lastRowLastColumn="0"/>
            </w:pPr>
            <w:r w:rsidRPr="008F1BB8">
              <w:t>Liczba osób</w:t>
            </w:r>
          </w:p>
        </w:tc>
        <w:tc>
          <w:tcPr>
            <w:tcW w:w="793" w:type="pct"/>
            <w:gridSpan w:val="3"/>
            <w:tcBorders>
              <w:top w:val="none" w:sz="0" w:space="0" w:color="auto"/>
              <w:left w:val="none" w:sz="0" w:space="0" w:color="auto"/>
              <w:bottom w:val="none" w:sz="0" w:space="0" w:color="auto"/>
              <w:right w:val="none" w:sz="0" w:space="0" w:color="auto"/>
            </w:tcBorders>
            <w:vAlign w:val="center"/>
          </w:tcPr>
          <w:p w14:paraId="79B9710A" w14:textId="5BAFE810" w:rsidR="003A5DEE" w:rsidRPr="008F1BB8" w:rsidRDefault="003A5DEE" w:rsidP="00C27075">
            <w:pPr>
              <w:spacing w:before="0"/>
              <w:jc w:val="center"/>
              <w:cnfStyle w:val="100000000000" w:firstRow="1" w:lastRow="0" w:firstColumn="0" w:lastColumn="0" w:oddVBand="0" w:evenVBand="0" w:oddHBand="0" w:evenHBand="0" w:firstRowFirstColumn="0" w:firstRowLastColumn="0" w:lastRowFirstColumn="0" w:lastRowLastColumn="0"/>
            </w:pPr>
            <w:r w:rsidRPr="008F1BB8">
              <w:t>Liczba rodzin</w:t>
            </w:r>
          </w:p>
        </w:tc>
        <w:tc>
          <w:tcPr>
            <w:tcW w:w="1124" w:type="pct"/>
            <w:gridSpan w:val="3"/>
            <w:tcBorders>
              <w:top w:val="none" w:sz="0" w:space="0" w:color="auto"/>
              <w:left w:val="none" w:sz="0" w:space="0" w:color="auto"/>
              <w:bottom w:val="none" w:sz="0" w:space="0" w:color="auto"/>
              <w:right w:val="none" w:sz="0" w:space="0" w:color="auto"/>
            </w:tcBorders>
            <w:vAlign w:val="center"/>
          </w:tcPr>
          <w:p w14:paraId="4317CF8C" w14:textId="7F051593" w:rsidR="003A5DEE" w:rsidRPr="008F1BB8" w:rsidRDefault="003A5DEE" w:rsidP="00C27075">
            <w:pPr>
              <w:spacing w:before="0"/>
              <w:jc w:val="center"/>
              <w:cnfStyle w:val="100000000000" w:firstRow="1" w:lastRow="0" w:firstColumn="0" w:lastColumn="0" w:oddVBand="0" w:evenVBand="0" w:oddHBand="0" w:evenHBand="0" w:firstRowFirstColumn="0" w:firstRowLastColumn="0" w:lastRowFirstColumn="0" w:lastRowLastColumn="0"/>
            </w:pPr>
            <w:r w:rsidRPr="008F1BB8">
              <w:t>Kwota świadczeń [PLN]</w:t>
            </w:r>
          </w:p>
        </w:tc>
      </w:tr>
      <w:tr w:rsidR="00BE3C23" w:rsidRPr="008F1BB8" w14:paraId="544743B2" w14:textId="19666E02" w:rsidTr="00132CDB">
        <w:trPr>
          <w:cnfStyle w:val="000000100000" w:firstRow="0" w:lastRow="0" w:firstColumn="0" w:lastColumn="0" w:oddVBand="0" w:evenVBand="0" w:oddHBand="1" w:evenHBand="0" w:firstRowFirstColumn="0" w:firstRowLastColumn="0" w:lastRowFirstColumn="0" w:lastRowLastColumn="0"/>
          <w:trHeight w:val="310"/>
        </w:trPr>
        <w:tc>
          <w:tcPr>
            <w:cnfStyle w:val="001000000000" w:firstRow="0" w:lastRow="0" w:firstColumn="1" w:lastColumn="0" w:oddVBand="0" w:evenVBand="0" w:oddHBand="0" w:evenHBand="0" w:firstRowFirstColumn="0" w:firstRowLastColumn="0" w:lastRowFirstColumn="0" w:lastRowLastColumn="0"/>
            <w:tcW w:w="2290" w:type="pct"/>
            <w:vMerge/>
            <w:vAlign w:val="center"/>
          </w:tcPr>
          <w:p w14:paraId="01813D6D" w14:textId="77777777" w:rsidR="00BE3C23" w:rsidRPr="008F1BB8" w:rsidRDefault="00BE3C23" w:rsidP="00C27075">
            <w:pPr>
              <w:spacing w:before="0"/>
              <w:jc w:val="center"/>
            </w:pPr>
          </w:p>
        </w:tc>
        <w:tc>
          <w:tcPr>
            <w:tcW w:w="264" w:type="pct"/>
            <w:shd w:val="clear" w:color="auto" w:fill="DA251D" w:themeFill="accent2"/>
            <w:vAlign w:val="center"/>
          </w:tcPr>
          <w:p w14:paraId="5CEA31CD" w14:textId="2409BDCA"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2022</w:t>
            </w:r>
          </w:p>
        </w:tc>
        <w:tc>
          <w:tcPr>
            <w:tcW w:w="264" w:type="pct"/>
            <w:shd w:val="clear" w:color="auto" w:fill="DA251D" w:themeFill="accent2"/>
            <w:vAlign w:val="center"/>
          </w:tcPr>
          <w:p w14:paraId="1F8574F8" w14:textId="24C2BB09"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2023</w:t>
            </w:r>
          </w:p>
        </w:tc>
        <w:tc>
          <w:tcPr>
            <w:tcW w:w="265" w:type="pct"/>
            <w:shd w:val="clear" w:color="auto" w:fill="DA251D" w:themeFill="accent2"/>
            <w:vAlign w:val="center"/>
          </w:tcPr>
          <w:p w14:paraId="4BE309E7" w14:textId="2F763B7E"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2024</w:t>
            </w:r>
          </w:p>
        </w:tc>
        <w:tc>
          <w:tcPr>
            <w:tcW w:w="264" w:type="pct"/>
            <w:shd w:val="clear" w:color="auto" w:fill="DA251D" w:themeFill="accent2"/>
            <w:vAlign w:val="center"/>
          </w:tcPr>
          <w:p w14:paraId="3717FD17" w14:textId="384965A0"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2022</w:t>
            </w:r>
          </w:p>
        </w:tc>
        <w:tc>
          <w:tcPr>
            <w:tcW w:w="264" w:type="pct"/>
            <w:shd w:val="clear" w:color="auto" w:fill="DA251D" w:themeFill="accent2"/>
            <w:vAlign w:val="center"/>
          </w:tcPr>
          <w:p w14:paraId="2E5522C3" w14:textId="72CC8ABB"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2023</w:t>
            </w:r>
          </w:p>
        </w:tc>
        <w:tc>
          <w:tcPr>
            <w:tcW w:w="265" w:type="pct"/>
            <w:shd w:val="clear" w:color="auto" w:fill="DA251D" w:themeFill="accent2"/>
            <w:vAlign w:val="center"/>
          </w:tcPr>
          <w:p w14:paraId="6BA8E9F2" w14:textId="2D9E4865"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2024</w:t>
            </w:r>
          </w:p>
        </w:tc>
        <w:tc>
          <w:tcPr>
            <w:tcW w:w="375" w:type="pct"/>
            <w:shd w:val="clear" w:color="auto" w:fill="DA251D" w:themeFill="accent2"/>
            <w:vAlign w:val="center"/>
          </w:tcPr>
          <w:p w14:paraId="51A57A07" w14:textId="630821D8"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2022</w:t>
            </w:r>
          </w:p>
        </w:tc>
        <w:tc>
          <w:tcPr>
            <w:tcW w:w="375" w:type="pct"/>
            <w:shd w:val="clear" w:color="auto" w:fill="DA251D" w:themeFill="accent2"/>
            <w:vAlign w:val="center"/>
          </w:tcPr>
          <w:p w14:paraId="4C0C706D" w14:textId="4A075467"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2023</w:t>
            </w:r>
          </w:p>
        </w:tc>
        <w:tc>
          <w:tcPr>
            <w:tcW w:w="374" w:type="pct"/>
            <w:shd w:val="clear" w:color="auto" w:fill="DA251D" w:themeFill="accent2"/>
            <w:vAlign w:val="center"/>
          </w:tcPr>
          <w:p w14:paraId="0996F7A1" w14:textId="41B79DEF" w:rsidR="00BE3C23" w:rsidRPr="008F1BB8" w:rsidRDefault="00BE3C23" w:rsidP="00C27075">
            <w:pPr>
              <w:spacing w:before="0"/>
              <w:jc w:val="center"/>
              <w:cnfStyle w:val="000000100000" w:firstRow="0" w:lastRow="0" w:firstColumn="0" w:lastColumn="0" w:oddVBand="0" w:evenVBand="0" w:oddHBand="1" w:evenHBand="0" w:firstRowFirstColumn="0" w:firstRowLastColumn="0" w:lastRowFirstColumn="0" w:lastRowLastColumn="0"/>
              <w:rPr>
                <w:b/>
                <w:bCs/>
                <w:color w:val="FFFFFF" w:themeColor="background1"/>
              </w:rPr>
            </w:pPr>
            <w:r w:rsidRPr="008F1BB8">
              <w:rPr>
                <w:b/>
                <w:bCs/>
                <w:color w:val="FFFFFF" w:themeColor="background1"/>
              </w:rPr>
              <w:t>2024</w:t>
            </w:r>
          </w:p>
        </w:tc>
      </w:tr>
      <w:tr w:rsidR="00BE3C23" w:rsidRPr="008F1BB8" w14:paraId="70773ACC" w14:textId="11FE9E79" w:rsidTr="00132CDB">
        <w:trPr>
          <w:trHeight w:val="204"/>
        </w:trPr>
        <w:tc>
          <w:tcPr>
            <w:cnfStyle w:val="001000000000" w:firstRow="0" w:lastRow="0" w:firstColumn="1" w:lastColumn="0" w:oddVBand="0" w:evenVBand="0" w:oddHBand="0" w:evenHBand="0" w:firstRowFirstColumn="0" w:firstRowLastColumn="0" w:lastRowFirstColumn="0" w:lastRowLastColumn="0"/>
            <w:tcW w:w="2290" w:type="pct"/>
          </w:tcPr>
          <w:p w14:paraId="367ADB78" w14:textId="0D1457CD" w:rsidR="00BE3C23" w:rsidRPr="008F1BB8" w:rsidRDefault="00BE3C23" w:rsidP="003177FA">
            <w:pPr>
              <w:spacing w:before="0"/>
            </w:pPr>
            <w:r w:rsidRPr="008F1BB8">
              <w:t>Ogółem</w:t>
            </w:r>
          </w:p>
        </w:tc>
        <w:tc>
          <w:tcPr>
            <w:tcW w:w="264" w:type="pct"/>
          </w:tcPr>
          <w:p w14:paraId="69053D21" w14:textId="084FBB20"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196</w:t>
            </w:r>
          </w:p>
        </w:tc>
        <w:tc>
          <w:tcPr>
            <w:tcW w:w="264" w:type="pct"/>
          </w:tcPr>
          <w:p w14:paraId="090719D8" w14:textId="51963A0F"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172</w:t>
            </w:r>
          </w:p>
        </w:tc>
        <w:tc>
          <w:tcPr>
            <w:tcW w:w="265" w:type="pct"/>
          </w:tcPr>
          <w:p w14:paraId="5FD17BEA" w14:textId="17C75B29" w:rsidR="00BE3C23" w:rsidRPr="008F1BB8" w:rsidRDefault="00A05B16"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150</w:t>
            </w:r>
          </w:p>
        </w:tc>
        <w:tc>
          <w:tcPr>
            <w:tcW w:w="264" w:type="pct"/>
          </w:tcPr>
          <w:p w14:paraId="666718A4" w14:textId="359EC530"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151</w:t>
            </w:r>
          </w:p>
        </w:tc>
        <w:tc>
          <w:tcPr>
            <w:tcW w:w="264" w:type="pct"/>
          </w:tcPr>
          <w:p w14:paraId="3F8A5825" w14:textId="35881DED"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128</w:t>
            </w:r>
          </w:p>
        </w:tc>
        <w:tc>
          <w:tcPr>
            <w:tcW w:w="265" w:type="pct"/>
          </w:tcPr>
          <w:p w14:paraId="57C0116D" w14:textId="120F0B83" w:rsidR="00BE3C23" w:rsidRPr="008F1BB8" w:rsidRDefault="00A05B16"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122</w:t>
            </w:r>
          </w:p>
        </w:tc>
        <w:tc>
          <w:tcPr>
            <w:tcW w:w="375" w:type="pct"/>
          </w:tcPr>
          <w:p w14:paraId="1DF99B44" w14:textId="6D24C2F4"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503 506</w:t>
            </w:r>
          </w:p>
        </w:tc>
        <w:tc>
          <w:tcPr>
            <w:tcW w:w="375" w:type="pct"/>
          </w:tcPr>
          <w:p w14:paraId="547CA363" w14:textId="7946F12F"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513 276</w:t>
            </w:r>
          </w:p>
        </w:tc>
        <w:tc>
          <w:tcPr>
            <w:tcW w:w="374" w:type="pct"/>
          </w:tcPr>
          <w:p w14:paraId="70123729" w14:textId="26830858" w:rsidR="00BE3C23" w:rsidRPr="008F1BB8" w:rsidRDefault="00A05B16"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599 764</w:t>
            </w:r>
          </w:p>
        </w:tc>
      </w:tr>
      <w:tr w:rsidR="00BE3C23" w:rsidRPr="008F1BB8" w14:paraId="6EC64957" w14:textId="77777777" w:rsidTr="00132CDB">
        <w:trPr>
          <w:cnfStyle w:val="000000100000" w:firstRow="0" w:lastRow="0" w:firstColumn="0" w:lastColumn="0" w:oddVBand="0" w:evenVBand="0" w:oddHBand="1" w:evenHBand="0" w:firstRowFirstColumn="0" w:firstRowLastColumn="0" w:lastRowFirstColumn="0" w:lastRowLastColumn="0"/>
          <w:trHeight w:val="204"/>
        </w:trPr>
        <w:tc>
          <w:tcPr>
            <w:cnfStyle w:val="001000000000" w:firstRow="0" w:lastRow="0" w:firstColumn="1" w:lastColumn="0" w:oddVBand="0" w:evenVBand="0" w:oddHBand="0" w:evenHBand="0" w:firstRowFirstColumn="0" w:firstRowLastColumn="0" w:lastRowFirstColumn="0" w:lastRowLastColumn="0"/>
            <w:tcW w:w="2290" w:type="pct"/>
          </w:tcPr>
          <w:p w14:paraId="47A26007" w14:textId="3BEBDF16" w:rsidR="00BE3C23" w:rsidRPr="008F1BB8" w:rsidRDefault="00BE3C23" w:rsidP="003177FA">
            <w:pPr>
              <w:spacing w:before="0"/>
            </w:pPr>
            <w:r w:rsidRPr="008F1BB8">
              <w:t>w tym:</w:t>
            </w:r>
          </w:p>
        </w:tc>
        <w:tc>
          <w:tcPr>
            <w:tcW w:w="264" w:type="pct"/>
          </w:tcPr>
          <w:p w14:paraId="3B4AC4CF"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264" w:type="pct"/>
          </w:tcPr>
          <w:p w14:paraId="3E6D11FD"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265" w:type="pct"/>
          </w:tcPr>
          <w:p w14:paraId="7957FA1D"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264" w:type="pct"/>
          </w:tcPr>
          <w:p w14:paraId="3F231742"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264" w:type="pct"/>
          </w:tcPr>
          <w:p w14:paraId="40400808"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265" w:type="pct"/>
          </w:tcPr>
          <w:p w14:paraId="7380F890"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375" w:type="pct"/>
          </w:tcPr>
          <w:p w14:paraId="35CCAE77"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375" w:type="pct"/>
          </w:tcPr>
          <w:p w14:paraId="084DD257"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c>
          <w:tcPr>
            <w:tcW w:w="374" w:type="pct"/>
          </w:tcPr>
          <w:p w14:paraId="2C8B158B" w14:textId="77777777"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p>
        </w:tc>
      </w:tr>
      <w:tr w:rsidR="00BE3C23" w:rsidRPr="008F1BB8" w14:paraId="5BE84D87" w14:textId="3C34D09E" w:rsidTr="00132CDB">
        <w:tc>
          <w:tcPr>
            <w:cnfStyle w:val="001000000000" w:firstRow="0" w:lastRow="0" w:firstColumn="1" w:lastColumn="0" w:oddVBand="0" w:evenVBand="0" w:oddHBand="0" w:evenHBand="0" w:firstRowFirstColumn="0" w:firstRowLastColumn="0" w:lastRowFirstColumn="0" w:lastRowLastColumn="0"/>
            <w:tcW w:w="2290" w:type="pct"/>
          </w:tcPr>
          <w:p w14:paraId="2917A151" w14:textId="1D549DAA" w:rsidR="00BE3C23" w:rsidRPr="008F1BB8" w:rsidRDefault="00BE3C23" w:rsidP="003177FA">
            <w:pPr>
              <w:spacing w:before="0"/>
            </w:pPr>
            <w:r w:rsidRPr="008F1BB8">
              <w:t xml:space="preserve">Zasiłki stałe </w:t>
            </w:r>
          </w:p>
        </w:tc>
        <w:tc>
          <w:tcPr>
            <w:tcW w:w="264" w:type="pct"/>
          </w:tcPr>
          <w:p w14:paraId="7A65F3ED" w14:textId="6A43169C"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51</w:t>
            </w:r>
          </w:p>
        </w:tc>
        <w:tc>
          <w:tcPr>
            <w:tcW w:w="264" w:type="pct"/>
          </w:tcPr>
          <w:p w14:paraId="344BD2F2" w14:textId="523D11FE"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44</w:t>
            </w:r>
          </w:p>
        </w:tc>
        <w:tc>
          <w:tcPr>
            <w:tcW w:w="265" w:type="pct"/>
          </w:tcPr>
          <w:p w14:paraId="11A37AB9" w14:textId="1E90C2D6" w:rsidR="00BE3C23" w:rsidRPr="008F1BB8" w:rsidRDefault="00B60386"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39</w:t>
            </w:r>
          </w:p>
        </w:tc>
        <w:tc>
          <w:tcPr>
            <w:tcW w:w="264" w:type="pct"/>
          </w:tcPr>
          <w:p w14:paraId="01B69880" w14:textId="3C89F4D1"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51</w:t>
            </w:r>
          </w:p>
        </w:tc>
        <w:tc>
          <w:tcPr>
            <w:tcW w:w="264" w:type="pct"/>
          </w:tcPr>
          <w:p w14:paraId="572C31A3" w14:textId="6058B5E3"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44</w:t>
            </w:r>
          </w:p>
        </w:tc>
        <w:tc>
          <w:tcPr>
            <w:tcW w:w="265" w:type="pct"/>
          </w:tcPr>
          <w:p w14:paraId="33A60758" w14:textId="3DD2097F" w:rsidR="00BE3C23" w:rsidRPr="008F1BB8" w:rsidRDefault="00B60386"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39</w:t>
            </w:r>
          </w:p>
        </w:tc>
        <w:tc>
          <w:tcPr>
            <w:tcW w:w="375" w:type="pct"/>
          </w:tcPr>
          <w:p w14:paraId="01BD36E5" w14:textId="0054CB2A"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308 830</w:t>
            </w:r>
          </w:p>
        </w:tc>
        <w:tc>
          <w:tcPr>
            <w:tcW w:w="375" w:type="pct"/>
          </w:tcPr>
          <w:p w14:paraId="3BFD485F" w14:textId="41D53F27"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271 339</w:t>
            </w:r>
          </w:p>
        </w:tc>
        <w:tc>
          <w:tcPr>
            <w:tcW w:w="374" w:type="pct"/>
          </w:tcPr>
          <w:p w14:paraId="51341690" w14:textId="03ED7AD2" w:rsidR="00BE3C23" w:rsidRPr="008F1BB8" w:rsidRDefault="00B60386"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362 335</w:t>
            </w:r>
          </w:p>
        </w:tc>
      </w:tr>
      <w:tr w:rsidR="00BE3C23" w:rsidRPr="008F1BB8" w14:paraId="185D8F31" w14:textId="03F185F8" w:rsidTr="00132C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0" w:type="pct"/>
          </w:tcPr>
          <w:p w14:paraId="79F3160C" w14:textId="523134E2" w:rsidR="00BE3C23" w:rsidRPr="008F1BB8" w:rsidRDefault="00BE3C23" w:rsidP="003177FA">
            <w:pPr>
              <w:spacing w:before="0"/>
            </w:pPr>
            <w:r w:rsidRPr="008F1BB8">
              <w:t xml:space="preserve">Zasiłki okresowe </w:t>
            </w:r>
          </w:p>
        </w:tc>
        <w:tc>
          <w:tcPr>
            <w:tcW w:w="264" w:type="pct"/>
          </w:tcPr>
          <w:p w14:paraId="4083637A" w14:textId="154C7A6E"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16</w:t>
            </w:r>
          </w:p>
        </w:tc>
        <w:tc>
          <w:tcPr>
            <w:tcW w:w="264" w:type="pct"/>
          </w:tcPr>
          <w:p w14:paraId="0B8C1711" w14:textId="57972683"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12</w:t>
            </w:r>
          </w:p>
        </w:tc>
        <w:tc>
          <w:tcPr>
            <w:tcW w:w="265" w:type="pct"/>
          </w:tcPr>
          <w:p w14:paraId="163572C6" w14:textId="461F0454" w:rsidR="00BE3C23" w:rsidRPr="008F1BB8" w:rsidRDefault="002A265F"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14</w:t>
            </w:r>
          </w:p>
        </w:tc>
        <w:tc>
          <w:tcPr>
            <w:tcW w:w="264" w:type="pct"/>
          </w:tcPr>
          <w:p w14:paraId="057993B4" w14:textId="7E7C1B1B"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16</w:t>
            </w:r>
          </w:p>
        </w:tc>
        <w:tc>
          <w:tcPr>
            <w:tcW w:w="264" w:type="pct"/>
          </w:tcPr>
          <w:p w14:paraId="5138D801" w14:textId="7E4E797C"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12</w:t>
            </w:r>
          </w:p>
        </w:tc>
        <w:tc>
          <w:tcPr>
            <w:tcW w:w="265" w:type="pct"/>
          </w:tcPr>
          <w:p w14:paraId="2FFF8907" w14:textId="29AB0FB7" w:rsidR="00BE3C23" w:rsidRPr="008F1BB8" w:rsidRDefault="002A265F"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14</w:t>
            </w:r>
          </w:p>
        </w:tc>
        <w:tc>
          <w:tcPr>
            <w:tcW w:w="375" w:type="pct"/>
          </w:tcPr>
          <w:p w14:paraId="328A9806" w14:textId="1587151B"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29 767</w:t>
            </w:r>
          </w:p>
        </w:tc>
        <w:tc>
          <w:tcPr>
            <w:tcW w:w="375" w:type="pct"/>
          </w:tcPr>
          <w:p w14:paraId="07EBCB6F" w14:textId="38915881"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29 341</w:t>
            </w:r>
          </w:p>
        </w:tc>
        <w:tc>
          <w:tcPr>
            <w:tcW w:w="374" w:type="pct"/>
          </w:tcPr>
          <w:p w14:paraId="63AD402D" w14:textId="00C5841A" w:rsidR="00BE3C23" w:rsidRPr="008F1BB8" w:rsidRDefault="002A265F"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28 075</w:t>
            </w:r>
          </w:p>
        </w:tc>
      </w:tr>
      <w:tr w:rsidR="00BE3C23" w:rsidRPr="008F1BB8" w14:paraId="522E3B41" w14:textId="5654D41A" w:rsidTr="00132CDB">
        <w:tc>
          <w:tcPr>
            <w:cnfStyle w:val="001000000000" w:firstRow="0" w:lastRow="0" w:firstColumn="1" w:lastColumn="0" w:oddVBand="0" w:evenVBand="0" w:oddHBand="0" w:evenHBand="0" w:firstRowFirstColumn="0" w:firstRowLastColumn="0" w:lastRowFirstColumn="0" w:lastRowLastColumn="0"/>
            <w:tcW w:w="2290" w:type="pct"/>
          </w:tcPr>
          <w:p w14:paraId="4564C3D1" w14:textId="23807162" w:rsidR="00BE3C23" w:rsidRPr="008F1BB8" w:rsidRDefault="00BE3C23" w:rsidP="003177FA">
            <w:pPr>
              <w:spacing w:before="0"/>
            </w:pPr>
            <w:r w:rsidRPr="008F1BB8">
              <w:t>Schronienie</w:t>
            </w:r>
          </w:p>
        </w:tc>
        <w:tc>
          <w:tcPr>
            <w:tcW w:w="264" w:type="pct"/>
          </w:tcPr>
          <w:p w14:paraId="65C5C9B6" w14:textId="7A415AF6"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w:t>
            </w:r>
          </w:p>
        </w:tc>
        <w:tc>
          <w:tcPr>
            <w:tcW w:w="264" w:type="pct"/>
          </w:tcPr>
          <w:p w14:paraId="6FD825C7" w14:textId="3AFD2F52"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w:t>
            </w:r>
          </w:p>
        </w:tc>
        <w:tc>
          <w:tcPr>
            <w:tcW w:w="265" w:type="pct"/>
          </w:tcPr>
          <w:p w14:paraId="3A1B304F" w14:textId="34699072" w:rsidR="00BE3C23" w:rsidRPr="008F1BB8" w:rsidRDefault="002A265F"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w:t>
            </w:r>
          </w:p>
        </w:tc>
        <w:tc>
          <w:tcPr>
            <w:tcW w:w="264" w:type="pct"/>
          </w:tcPr>
          <w:p w14:paraId="3E611570" w14:textId="5A90E7D5"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w:t>
            </w:r>
          </w:p>
        </w:tc>
        <w:tc>
          <w:tcPr>
            <w:tcW w:w="264" w:type="pct"/>
          </w:tcPr>
          <w:p w14:paraId="2187B3F1" w14:textId="1E0D2A31"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w:t>
            </w:r>
          </w:p>
        </w:tc>
        <w:tc>
          <w:tcPr>
            <w:tcW w:w="265" w:type="pct"/>
          </w:tcPr>
          <w:p w14:paraId="04F6D851" w14:textId="50D72554" w:rsidR="00BE3C23" w:rsidRPr="008F1BB8" w:rsidRDefault="002A265F"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w:t>
            </w:r>
          </w:p>
        </w:tc>
        <w:tc>
          <w:tcPr>
            <w:tcW w:w="375" w:type="pct"/>
          </w:tcPr>
          <w:p w14:paraId="13615CC7" w14:textId="503D4BC7"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11 102</w:t>
            </w:r>
          </w:p>
        </w:tc>
        <w:tc>
          <w:tcPr>
            <w:tcW w:w="375" w:type="pct"/>
          </w:tcPr>
          <w:p w14:paraId="64318DBE" w14:textId="38FCE488"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22 452</w:t>
            </w:r>
          </w:p>
        </w:tc>
        <w:tc>
          <w:tcPr>
            <w:tcW w:w="374" w:type="pct"/>
          </w:tcPr>
          <w:p w14:paraId="0F59C59C" w14:textId="28F7029B" w:rsidR="00BE3C23" w:rsidRPr="008F1BB8" w:rsidRDefault="002A265F"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12 471</w:t>
            </w:r>
          </w:p>
        </w:tc>
      </w:tr>
      <w:tr w:rsidR="00BE3C23" w:rsidRPr="008F1BB8" w14:paraId="5510E36A" w14:textId="0AE7CA51" w:rsidTr="00132C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0" w:type="pct"/>
          </w:tcPr>
          <w:p w14:paraId="1DED4D27" w14:textId="7CC5D149" w:rsidR="00BE3C23" w:rsidRPr="008F1BB8" w:rsidRDefault="00BE3C23" w:rsidP="003177FA">
            <w:pPr>
              <w:spacing w:before="0"/>
            </w:pPr>
            <w:r w:rsidRPr="008F1BB8">
              <w:t>Posiłek</w:t>
            </w:r>
          </w:p>
        </w:tc>
        <w:tc>
          <w:tcPr>
            <w:tcW w:w="264" w:type="pct"/>
          </w:tcPr>
          <w:p w14:paraId="59B39150" w14:textId="13791162"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66</w:t>
            </w:r>
          </w:p>
        </w:tc>
        <w:tc>
          <w:tcPr>
            <w:tcW w:w="264" w:type="pct"/>
          </w:tcPr>
          <w:p w14:paraId="58DA9848" w14:textId="73943824"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61</w:t>
            </w:r>
          </w:p>
        </w:tc>
        <w:tc>
          <w:tcPr>
            <w:tcW w:w="265" w:type="pct"/>
          </w:tcPr>
          <w:p w14:paraId="6B5EB4C8" w14:textId="562E9DDF" w:rsidR="00BE3C23" w:rsidRPr="008F1BB8" w:rsidRDefault="002A265F"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54</w:t>
            </w:r>
          </w:p>
        </w:tc>
        <w:tc>
          <w:tcPr>
            <w:tcW w:w="264" w:type="pct"/>
          </w:tcPr>
          <w:p w14:paraId="3870E1A0" w14:textId="60D9EF38"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32</w:t>
            </w:r>
          </w:p>
        </w:tc>
        <w:tc>
          <w:tcPr>
            <w:tcW w:w="264" w:type="pct"/>
          </w:tcPr>
          <w:p w14:paraId="1D2FC56F" w14:textId="62F9F184"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28</w:t>
            </w:r>
          </w:p>
        </w:tc>
        <w:tc>
          <w:tcPr>
            <w:tcW w:w="265" w:type="pct"/>
          </w:tcPr>
          <w:p w14:paraId="40203949" w14:textId="14454B74" w:rsidR="00BE3C23" w:rsidRPr="008F1BB8" w:rsidRDefault="002A265F"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23</w:t>
            </w:r>
          </w:p>
        </w:tc>
        <w:tc>
          <w:tcPr>
            <w:tcW w:w="375" w:type="pct"/>
          </w:tcPr>
          <w:p w14:paraId="0E1FE304" w14:textId="3EA1B583"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28 566</w:t>
            </w:r>
          </w:p>
        </w:tc>
        <w:tc>
          <w:tcPr>
            <w:tcW w:w="375" w:type="pct"/>
          </w:tcPr>
          <w:p w14:paraId="16EE4C60" w14:textId="30454A7C"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31 900</w:t>
            </w:r>
          </w:p>
        </w:tc>
        <w:tc>
          <w:tcPr>
            <w:tcW w:w="374" w:type="pct"/>
          </w:tcPr>
          <w:p w14:paraId="794947BC" w14:textId="6A1FCEF4" w:rsidR="00BE3C23" w:rsidRPr="008F1BB8" w:rsidRDefault="002A265F"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35 234</w:t>
            </w:r>
          </w:p>
        </w:tc>
      </w:tr>
      <w:tr w:rsidR="00BE3C23" w:rsidRPr="008F1BB8" w14:paraId="4CFCD8EF" w14:textId="6620E021" w:rsidTr="00132CDB">
        <w:tc>
          <w:tcPr>
            <w:cnfStyle w:val="001000000000" w:firstRow="0" w:lastRow="0" w:firstColumn="1" w:lastColumn="0" w:oddVBand="0" w:evenVBand="0" w:oddHBand="0" w:evenHBand="0" w:firstRowFirstColumn="0" w:firstRowLastColumn="0" w:lastRowFirstColumn="0" w:lastRowLastColumn="0"/>
            <w:tcW w:w="2290" w:type="pct"/>
          </w:tcPr>
          <w:p w14:paraId="62679C51" w14:textId="3A2E6CF8" w:rsidR="00BE3C23" w:rsidRPr="008F1BB8" w:rsidRDefault="00BE3C23" w:rsidP="003177FA">
            <w:pPr>
              <w:spacing w:before="0"/>
            </w:pPr>
            <w:r w:rsidRPr="008F1BB8">
              <w:t>Usługi opiekuńcze – ogółem</w:t>
            </w:r>
          </w:p>
        </w:tc>
        <w:tc>
          <w:tcPr>
            <w:tcW w:w="264" w:type="pct"/>
          </w:tcPr>
          <w:p w14:paraId="4F131DCE" w14:textId="2B7647F8"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17</w:t>
            </w:r>
          </w:p>
        </w:tc>
        <w:tc>
          <w:tcPr>
            <w:tcW w:w="264" w:type="pct"/>
          </w:tcPr>
          <w:p w14:paraId="2B6B432D" w14:textId="7190FF8E"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21</w:t>
            </w:r>
          </w:p>
        </w:tc>
        <w:tc>
          <w:tcPr>
            <w:tcW w:w="265" w:type="pct"/>
          </w:tcPr>
          <w:p w14:paraId="41390FC1" w14:textId="76D20686" w:rsidR="00BE3C23" w:rsidRPr="008F1BB8" w:rsidRDefault="00495E42"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15</w:t>
            </w:r>
          </w:p>
        </w:tc>
        <w:tc>
          <w:tcPr>
            <w:tcW w:w="264" w:type="pct"/>
          </w:tcPr>
          <w:p w14:paraId="57A9FE50" w14:textId="52560CAC"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17</w:t>
            </w:r>
          </w:p>
        </w:tc>
        <w:tc>
          <w:tcPr>
            <w:tcW w:w="264" w:type="pct"/>
          </w:tcPr>
          <w:p w14:paraId="08609E49" w14:textId="0649AD71"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21</w:t>
            </w:r>
          </w:p>
        </w:tc>
        <w:tc>
          <w:tcPr>
            <w:tcW w:w="265" w:type="pct"/>
          </w:tcPr>
          <w:p w14:paraId="53B185CB" w14:textId="322F4466" w:rsidR="00BE3C23" w:rsidRPr="008F1BB8" w:rsidRDefault="00495E42"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15</w:t>
            </w:r>
          </w:p>
        </w:tc>
        <w:tc>
          <w:tcPr>
            <w:tcW w:w="375" w:type="pct"/>
          </w:tcPr>
          <w:p w14:paraId="723AB7FF" w14:textId="7A7C070E"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72 842</w:t>
            </w:r>
          </w:p>
        </w:tc>
        <w:tc>
          <w:tcPr>
            <w:tcW w:w="375" w:type="pct"/>
          </w:tcPr>
          <w:p w14:paraId="2AA8A303" w14:textId="55BFE6E9" w:rsidR="00BE3C23" w:rsidRPr="008F1BB8" w:rsidRDefault="00BE3C23"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122 444</w:t>
            </w:r>
          </w:p>
        </w:tc>
        <w:tc>
          <w:tcPr>
            <w:tcW w:w="374" w:type="pct"/>
          </w:tcPr>
          <w:p w14:paraId="164331AD" w14:textId="56DE81C4" w:rsidR="00BE3C23" w:rsidRPr="008F1BB8" w:rsidRDefault="00495E42" w:rsidP="008F1BB8">
            <w:pPr>
              <w:spacing w:before="0"/>
              <w:jc w:val="right"/>
              <w:cnfStyle w:val="000000000000" w:firstRow="0" w:lastRow="0" w:firstColumn="0" w:lastColumn="0" w:oddVBand="0" w:evenVBand="0" w:oddHBand="0" w:evenHBand="0" w:firstRowFirstColumn="0" w:firstRowLastColumn="0" w:lastRowFirstColumn="0" w:lastRowLastColumn="0"/>
            </w:pPr>
            <w:r w:rsidRPr="008F1BB8">
              <w:t>137 199</w:t>
            </w:r>
          </w:p>
        </w:tc>
      </w:tr>
      <w:tr w:rsidR="00BE3C23" w:rsidRPr="008F1BB8" w14:paraId="232C9893" w14:textId="4441A2FA" w:rsidTr="00132CD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90" w:type="pct"/>
          </w:tcPr>
          <w:p w14:paraId="7F9D0A25" w14:textId="7CD537A2" w:rsidR="00BE3C23" w:rsidRPr="008F1BB8" w:rsidRDefault="00BE3C23" w:rsidP="003177FA">
            <w:pPr>
              <w:spacing w:before="0"/>
            </w:pPr>
            <w:r w:rsidRPr="008F1BB8">
              <w:t>Praca socjalna</w:t>
            </w:r>
          </w:p>
        </w:tc>
        <w:tc>
          <w:tcPr>
            <w:tcW w:w="264" w:type="pct"/>
          </w:tcPr>
          <w:p w14:paraId="48CE74B9" w14:textId="51A03816"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X</w:t>
            </w:r>
          </w:p>
        </w:tc>
        <w:tc>
          <w:tcPr>
            <w:tcW w:w="264" w:type="pct"/>
          </w:tcPr>
          <w:p w14:paraId="3360C9DB" w14:textId="566E3531"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X</w:t>
            </w:r>
          </w:p>
        </w:tc>
        <w:tc>
          <w:tcPr>
            <w:tcW w:w="265" w:type="pct"/>
          </w:tcPr>
          <w:p w14:paraId="6038EBBA" w14:textId="0459C87F" w:rsidR="00BE3C23" w:rsidRPr="008F1BB8" w:rsidRDefault="00495E42"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X</w:t>
            </w:r>
          </w:p>
        </w:tc>
        <w:tc>
          <w:tcPr>
            <w:tcW w:w="264" w:type="pct"/>
          </w:tcPr>
          <w:p w14:paraId="5BD69AF0" w14:textId="082F31B8"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362</w:t>
            </w:r>
          </w:p>
        </w:tc>
        <w:tc>
          <w:tcPr>
            <w:tcW w:w="264" w:type="pct"/>
          </w:tcPr>
          <w:p w14:paraId="60D3BD9A" w14:textId="37B81504"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276</w:t>
            </w:r>
          </w:p>
        </w:tc>
        <w:tc>
          <w:tcPr>
            <w:tcW w:w="265" w:type="pct"/>
          </w:tcPr>
          <w:p w14:paraId="1636725C" w14:textId="34D011EC" w:rsidR="00BE3C23" w:rsidRPr="008F1BB8" w:rsidRDefault="00495E42"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364</w:t>
            </w:r>
          </w:p>
        </w:tc>
        <w:tc>
          <w:tcPr>
            <w:tcW w:w="375" w:type="pct"/>
          </w:tcPr>
          <w:p w14:paraId="7A87A4FF" w14:textId="2B3D88D0"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X</w:t>
            </w:r>
          </w:p>
        </w:tc>
        <w:tc>
          <w:tcPr>
            <w:tcW w:w="375" w:type="pct"/>
          </w:tcPr>
          <w:p w14:paraId="417269D9" w14:textId="72B64B28" w:rsidR="00BE3C23" w:rsidRPr="008F1BB8" w:rsidRDefault="00BE3C23"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X</w:t>
            </w:r>
          </w:p>
        </w:tc>
        <w:tc>
          <w:tcPr>
            <w:tcW w:w="374" w:type="pct"/>
          </w:tcPr>
          <w:p w14:paraId="251637D9" w14:textId="7EA964E5" w:rsidR="00BE3C23" w:rsidRPr="008F1BB8" w:rsidRDefault="00495E42" w:rsidP="008F1BB8">
            <w:pPr>
              <w:spacing w:before="0"/>
              <w:jc w:val="right"/>
              <w:cnfStyle w:val="000000100000" w:firstRow="0" w:lastRow="0" w:firstColumn="0" w:lastColumn="0" w:oddVBand="0" w:evenVBand="0" w:oddHBand="1" w:evenHBand="0" w:firstRowFirstColumn="0" w:firstRowLastColumn="0" w:lastRowFirstColumn="0" w:lastRowLastColumn="0"/>
            </w:pPr>
            <w:r w:rsidRPr="008F1BB8">
              <w:t>X</w:t>
            </w:r>
          </w:p>
        </w:tc>
      </w:tr>
    </w:tbl>
    <w:p w14:paraId="2DC9A654" w14:textId="784955A3" w:rsidR="00A744CD" w:rsidRDefault="003E1A90" w:rsidP="003E1A90">
      <w:pPr>
        <w:spacing w:before="0"/>
        <w:rPr>
          <w:i/>
          <w:iCs/>
          <w:sz w:val="16"/>
          <w:szCs w:val="16"/>
        </w:rPr>
        <w:sectPr w:rsidR="00A744CD" w:rsidSect="003A5DEE">
          <w:pgSz w:w="17338" w:h="11906" w:orient="landscape"/>
          <w:pgMar w:top="1418" w:right="987" w:bottom="1418" w:left="1418" w:header="142" w:footer="612" w:gutter="0"/>
          <w:cols w:space="708"/>
          <w:noEndnote/>
          <w:titlePg/>
          <w:docGrid w:linePitch="299"/>
        </w:sectPr>
      </w:pPr>
      <w:r w:rsidRPr="003E1A90">
        <w:rPr>
          <w:i/>
          <w:iCs/>
          <w:sz w:val="16"/>
          <w:szCs w:val="16"/>
        </w:rPr>
        <w:t>Źródło: opracowanie własne na podstawie rapor</w:t>
      </w:r>
      <w:r w:rsidR="0081384D">
        <w:rPr>
          <w:i/>
          <w:iCs/>
          <w:sz w:val="16"/>
          <w:szCs w:val="16"/>
        </w:rPr>
        <w:t>tu</w:t>
      </w:r>
      <w:r w:rsidRPr="003E1A90">
        <w:rPr>
          <w:i/>
          <w:iCs/>
          <w:sz w:val="16"/>
          <w:szCs w:val="16"/>
        </w:rPr>
        <w:t xml:space="preserve"> MRiPS-0</w:t>
      </w:r>
      <w:r>
        <w:rPr>
          <w:i/>
          <w:iCs/>
          <w:sz w:val="16"/>
          <w:szCs w:val="16"/>
        </w:rPr>
        <w:t>3</w:t>
      </w:r>
    </w:p>
    <w:p w14:paraId="56891461" w14:textId="41F69BED" w:rsidR="00897323" w:rsidRPr="003978DB" w:rsidRDefault="00897323" w:rsidP="00E22E60">
      <w:pPr>
        <w:pStyle w:val="Nagwek3"/>
        <w:spacing w:after="240"/>
        <w:rPr>
          <w:sz w:val="22"/>
          <w:szCs w:val="22"/>
        </w:rPr>
      </w:pPr>
      <w:bookmarkStart w:id="46" w:name="_Toc233815595"/>
      <w:r w:rsidRPr="003978DB">
        <w:rPr>
          <w:sz w:val="22"/>
          <w:szCs w:val="22"/>
        </w:rPr>
        <w:lastRenderedPageBreak/>
        <w:t xml:space="preserve">3.2.2. </w:t>
      </w:r>
      <w:r w:rsidR="00DF04E4" w:rsidRPr="003978DB">
        <w:rPr>
          <w:sz w:val="22"/>
          <w:szCs w:val="22"/>
        </w:rPr>
        <w:t>Usługi świadczone w środowisku</w:t>
      </w:r>
      <w:bookmarkEnd w:id="46"/>
    </w:p>
    <w:p w14:paraId="7F437B1A" w14:textId="77777777" w:rsidR="00413A0F" w:rsidRPr="00413A0F" w:rsidRDefault="00413A0F" w:rsidP="00413A0F">
      <w:pPr>
        <w:jc w:val="both"/>
      </w:pPr>
      <w:r w:rsidRPr="00413A0F">
        <w:t>W gminie Jadów funkcjonuje szeroki wachlarz usług środowiskowych, skierowanych do trzech kluczowych grup odbiorców: rodzin z dziećmi, osób z niepełnosprawnościami i w kryzysie zdrowia psychicznego oraz osób starszych.</w:t>
      </w:r>
    </w:p>
    <w:p w14:paraId="451C3960" w14:textId="77777777" w:rsidR="00F04E6F" w:rsidRDefault="006C7386" w:rsidP="00FD233F">
      <w:pPr>
        <w:jc w:val="both"/>
      </w:pPr>
      <w:r w:rsidRPr="006C7386">
        <w:t xml:space="preserve">W odniesieniu do rodzin z dziećmi prowadzone są działania takie jak dystrybucja żywności w ramach Programu Operacyjnego Pomoc Żywnościowa (POPŻ), w tym dla rodzin wielopokoleniowych oraz osób samotnie wychowujących dzieci, przekazywanie paczek we współpracy z Caritas, a także wsparcie asystenta rodziny. Rodziny mogą korzystać z pomocy finansowej oraz programów dożywiania. </w:t>
      </w:r>
    </w:p>
    <w:p w14:paraId="7DF21027" w14:textId="2FECC931" w:rsidR="006C7386" w:rsidRPr="00FD233F" w:rsidRDefault="00F04E6F" w:rsidP="00FD233F">
      <w:pPr>
        <w:jc w:val="both"/>
      </w:pPr>
      <w:r w:rsidRPr="00F04E6F">
        <w:t>Od stycznia 2026 r. w Ośrodku zatrudniony jest psycholog, dzięki czemu rodziny mają zapewniony dostęp do wsparcia psychologicznego.</w:t>
      </w:r>
      <w:r w:rsidR="00B67B4B">
        <w:t xml:space="preserve"> </w:t>
      </w:r>
      <w:r w:rsidR="00B67B4B" w:rsidRPr="00B67B4B">
        <w:t>Dodatkowo dostępne jest wsparcie terapeuty uzależnień finansowane ze środków Gminnej Komisji Rozwiązywania Problemów Alkoholowych.</w:t>
      </w:r>
      <w:r w:rsidR="00B67B4B">
        <w:t xml:space="preserve"> </w:t>
      </w:r>
      <w:r w:rsidR="006C7386" w:rsidRPr="003D02AB">
        <w:t>Organizowane są również zbiórki odzieży i mebli, a w sferze integracji społecznej – imprezy plenerowe, w tym obchody Dnia Dziecka.</w:t>
      </w:r>
      <w:r w:rsidR="003D02AB" w:rsidRPr="003D02AB">
        <w:t xml:space="preserve"> Dodatkowo wsparciem asystenta rodziny objętych jest 16 rodzin.</w:t>
      </w:r>
    </w:p>
    <w:p w14:paraId="77019A9A" w14:textId="77777777" w:rsidR="00FD233F" w:rsidRDefault="00FD233F" w:rsidP="00FD233F">
      <w:pPr>
        <w:jc w:val="both"/>
      </w:pPr>
      <w:r w:rsidRPr="00FD233F">
        <w:t>W zakresie wsparcia osób z niepełnosprawnościami i w kryzysie zdrowia psychicznego dostępne są usługi asystenta osoby z niepełnosprawnością oraz usługi opiekuńcze realizowane w miejscu zamieszkania.</w:t>
      </w:r>
    </w:p>
    <w:p w14:paraId="6EC762DC" w14:textId="076120EC" w:rsidR="00FD233F" w:rsidRPr="00413A0F" w:rsidRDefault="00CD0049" w:rsidP="00CD0049">
      <w:pPr>
        <w:jc w:val="both"/>
      </w:pPr>
      <w:r w:rsidRPr="00CD0049">
        <w:t>Jeżeli chodzi o osoby starsze, oferta obejmuje działalność Klubu Seniora, możliwość korzystania z usług asystenta osoby z niepełnosprawnością</w:t>
      </w:r>
      <w:r w:rsidR="00AA6E22">
        <w:t>,</w:t>
      </w:r>
      <w:r w:rsidRPr="00CD0049">
        <w:t xml:space="preserve"> obecnie wsparciem tym objętych jest 20 osób</w:t>
      </w:r>
      <w:r w:rsidR="00AA6E22">
        <w:t>,</w:t>
      </w:r>
      <w:r w:rsidRPr="00CD0049">
        <w:t xml:space="preserve"> a także świadczenie usług opiekuńczych w środowisku, z których korzysta 16 osób. Funkcjonuje również system </w:t>
      </w:r>
      <w:proofErr w:type="spellStart"/>
      <w:r w:rsidRPr="00CD0049">
        <w:t>teleopieki</w:t>
      </w:r>
      <w:proofErr w:type="spellEnd"/>
      <w:r w:rsidRPr="00CD0049">
        <w:t xml:space="preserve"> w postaci </w:t>
      </w:r>
      <w:r w:rsidRPr="00FD233F">
        <w:t>opaski</w:t>
      </w:r>
      <w:r w:rsidRPr="00CD0049">
        <w:t xml:space="preserve"> bezpieczeństwa, umożliwiającej szybki kontakt w sytuacjach zagrożenia zdrowia lub życia; obecnie objętych nim jest 21 osób.</w:t>
      </w:r>
    </w:p>
    <w:p w14:paraId="060D237E" w14:textId="77777777" w:rsidR="00065CF5" w:rsidRDefault="00065CF5" w:rsidP="00065CF5"/>
    <w:p w14:paraId="338D7F2D" w14:textId="77777777" w:rsidR="00065CF5" w:rsidRDefault="00065CF5" w:rsidP="00065CF5"/>
    <w:p w14:paraId="7A1349B2" w14:textId="334F0F5F" w:rsidR="00065CF5" w:rsidRPr="00065CF5" w:rsidRDefault="00065CF5" w:rsidP="00065CF5">
      <w:pPr>
        <w:sectPr w:rsidR="00065CF5" w:rsidRPr="00065CF5" w:rsidSect="003E18A4">
          <w:pgSz w:w="11906" w:h="17338"/>
          <w:pgMar w:top="987" w:right="1418" w:bottom="1418" w:left="1418" w:header="142" w:footer="612" w:gutter="0"/>
          <w:cols w:space="708"/>
          <w:noEndnote/>
          <w:titlePg/>
          <w:docGrid w:linePitch="299"/>
        </w:sectPr>
      </w:pPr>
    </w:p>
    <w:p w14:paraId="0C57AFC0" w14:textId="50418DCB" w:rsidR="00791F71" w:rsidRPr="003978DB" w:rsidRDefault="008516E7" w:rsidP="0095074B">
      <w:pPr>
        <w:pStyle w:val="Nagwek2"/>
        <w:spacing w:after="240"/>
      </w:pPr>
      <w:bookmarkStart w:id="47" w:name="_Toc171945294"/>
      <w:bookmarkStart w:id="48" w:name="_Toc233815596"/>
      <w:r w:rsidRPr="003978DB">
        <w:lastRenderedPageBreak/>
        <w:t>Diagnoza</w:t>
      </w:r>
      <w:r w:rsidR="00791F71" w:rsidRPr="003978DB">
        <w:t xml:space="preserve"> potrzeb</w:t>
      </w:r>
      <w:bookmarkEnd w:id="47"/>
      <w:r w:rsidR="00791F71" w:rsidRPr="003978DB">
        <w:t xml:space="preserve"> </w:t>
      </w:r>
      <w:r w:rsidR="00196DE6">
        <w:t>wybranych grup docelowych w podziale na obszary wsparcia</w:t>
      </w:r>
      <w:bookmarkEnd w:id="48"/>
    </w:p>
    <w:p w14:paraId="10D33C9A" w14:textId="02FE4B34" w:rsidR="00672718" w:rsidRDefault="00672718" w:rsidP="00EB729E">
      <w:pPr>
        <w:pStyle w:val="Nagwek4"/>
      </w:pPr>
      <w:r>
        <w:t xml:space="preserve">Obszar wsparcia </w:t>
      </w:r>
      <w:r w:rsidR="00EB729E">
        <w:t>rodzin z dziećmi</w:t>
      </w:r>
    </w:p>
    <w:p w14:paraId="2D56409C" w14:textId="6A568850" w:rsidR="00546653" w:rsidRPr="00546653" w:rsidRDefault="00ED4272" w:rsidP="00546653">
      <w:pPr>
        <w:jc w:val="both"/>
      </w:pPr>
      <w:r w:rsidRPr="00ED4272">
        <w:t>W gminie Jadów podejmowane są liczne działania wspierające rodziny z dziećmi, jednak wciąż widoczne są obszary wymagające dodatkowej uwagi</w:t>
      </w:r>
      <w:r w:rsidR="00546653" w:rsidRPr="00546653">
        <w:t>.</w:t>
      </w:r>
      <w:r>
        <w:t xml:space="preserve"> </w:t>
      </w:r>
      <w:r w:rsidR="00546653" w:rsidRPr="00546653">
        <w:t xml:space="preserve">Coraz częściej dochodzi do sytuacji samotnego wychowywania dzieci, co wiąże się z przeciążeniem rodziców obowiązkami i ograniczonymi możliwościami zapewnienia odpowiednich warunków rozwoju. Wzrasta liczba interwencji kuratorów skutkujących odebraniem dzieci z rodzin biologicznych, przy </w:t>
      </w:r>
      <w:r w:rsidR="00F3507F">
        <w:t>jednoczesnej ograniczonej liczbie</w:t>
      </w:r>
      <w:r w:rsidR="00546653" w:rsidRPr="00546653">
        <w:t xml:space="preserve"> rodzin zastępczych na terenie gminy.</w:t>
      </w:r>
    </w:p>
    <w:p w14:paraId="059924CF" w14:textId="30878776" w:rsidR="00A544A9" w:rsidRDefault="008C53F9" w:rsidP="00EA5CF7">
      <w:pPr>
        <w:jc w:val="both"/>
      </w:pPr>
      <w:r w:rsidRPr="00F3507F">
        <w:t xml:space="preserve">Nasilają się także trudności wychowawcze, a część młodzieży sięga po używki, </w:t>
      </w:r>
      <w:r w:rsidR="004B0EAF">
        <w:t xml:space="preserve">co może </w:t>
      </w:r>
      <w:r w:rsidRPr="00F3507F">
        <w:t>mieć związek m.in. z ograniczonym dostępem do atrakcyjnych form spędzania czasu wolnego w niektórych częściach gminy. Gminny Ośrodek Kultury w Jadowie prowadzi bogatą ofertę zajęć i wydarzeń dla dzieci i</w:t>
      </w:r>
      <w:r w:rsidR="00F3507F" w:rsidRPr="00F3507F">
        <w:t> </w:t>
      </w:r>
      <w:r w:rsidRPr="00F3507F">
        <w:t>młodzieży, jednak mieszkańcy miejscowości oddalonych od Jadowa mają niekiedy utrudniony dostęp do tego typu aktywności. W związku z tym warto dążyć do stopniowego rozwijania oferty zajęć i</w:t>
      </w:r>
      <w:r w:rsidR="00F3507F" w:rsidRPr="00F3507F">
        <w:t> </w:t>
      </w:r>
      <w:r w:rsidRPr="00F3507F">
        <w:t xml:space="preserve">inicjatyw również na terenach wiejskich, tak aby dzieci i młodzież z całej gminy miały możliwość rozwijania zainteresowań oraz aktywnego spędzania czasu. </w:t>
      </w:r>
    </w:p>
    <w:p w14:paraId="54C84999" w14:textId="77777777" w:rsidR="00485214" w:rsidRDefault="00A544A9" w:rsidP="00EA5CF7">
      <w:pPr>
        <w:jc w:val="both"/>
      </w:pPr>
      <w:r w:rsidRPr="00A544A9">
        <w:t>Część rodziców przejawia opór przed korzystaniem z pomocy instytucji, co może ograniczać skuteczność podejmowanych działań wspierających. W niektórych rodzinach występują również problemy związane z nadużywaniem alkoholu i przemocą domową. Wspieranie dzieci i rodzin wymaga ścisłej współpracy wielu podmiotów, w tym szkół oraz Ośrodka Pomocy Społecznej. Dotychczasowa współpraca pomiędzy instytucjami stanowi ważny element lokalnego systemu wsparcia, jednocześnie wskazując na potrzebę jej dalszego rozwijania, usprawniania wymiany informacji oraz wypracowywania wspólnych rozwiązań odpowiadających na potrzeby dzieci i rodzin.</w:t>
      </w:r>
    </w:p>
    <w:p w14:paraId="57EFAC9D" w14:textId="531B2994" w:rsidR="00EA5CF7" w:rsidRDefault="00485214" w:rsidP="00EA5CF7">
      <w:pPr>
        <w:jc w:val="both"/>
      </w:pPr>
      <w:r w:rsidRPr="00485214">
        <w:t>W gminie funkcjonuje wiele inicjatyw służących wspieraniu rodzin i aktywizacji dzieci oraz młodzieży. Gminny Ośrodek Kultury prowadzi działania integracyjne i edukacyjne, organizuje wydarzenia kulturalne, zajęcia, wycieczki podczas ferii oraz angażuje się w działania pomocowe, takie jak dystrybucja paczek żywnościowych czy inicjatywy typu „Szlachetna Paczka”. Biblioteka realizuje spotkania edukacyjne, pogadanki i zajęcia czytelnicze dla dzieci.</w:t>
      </w:r>
      <w:r w:rsidR="0020432A">
        <w:t xml:space="preserve"> </w:t>
      </w:r>
      <w:r w:rsidR="00EA5CF7" w:rsidRPr="00EA5CF7">
        <w:t xml:space="preserve">Istotną rolę odgrywają również organizacje społeczne, m.in. Stowarzyszenie Miłośników Urli, które organizuje wyjazdy wakacyjne, kolonie i półkolonie, w których uczestniczą także dzieci objęte wsparciem </w:t>
      </w:r>
      <w:r w:rsidR="00E939D0">
        <w:t>M</w:t>
      </w:r>
      <w:r w:rsidR="00EA5CF7" w:rsidRPr="00EA5CF7">
        <w:t>GOPS. W działania pomocowe włączają się także inne podmioty lokalne – przykładowo szkoła gastronomiczna przygotowywała posiłki i wspierała organizację spotkań wigilijnych, natomiast spółdzielnia socjalna koncentruje się obecnie głównie na zadaniach gospodarczych, takich jak utrzymanie zieleni.</w:t>
      </w:r>
    </w:p>
    <w:p w14:paraId="1BA08615" w14:textId="66A8F2AB" w:rsidR="005371A2" w:rsidRPr="00EA5CF7" w:rsidRDefault="005371A2" w:rsidP="00EA5CF7">
      <w:pPr>
        <w:jc w:val="both"/>
      </w:pPr>
      <w:r w:rsidRPr="005371A2">
        <w:t>W dalszej perspektywie warto rozwijać współpracę pomiędzy instytucjami oraz poszerzać ofertę działań skierowanych do dzieci i młodzieży, ze szczególnym uwzględnieniem zwiększania dostępności zajęć sportowych, artystycznych i edukacyjnych w miejscowościach wiejskich. Planowane działania mają na celu poprawę jakości życia rodzin, wzmacnianie więzi społecznych i bezpieczeństwa dzieci oraz rozwój lokalnej sieci wsparcia opartej na współpracy instytucji, organizacji i mieszkańców gminy Jadów.</w:t>
      </w:r>
    </w:p>
    <w:p w14:paraId="7836B2CB" w14:textId="34D6B970" w:rsidR="00B72CC1" w:rsidRDefault="00B72CC1" w:rsidP="003F7E64">
      <w:pPr>
        <w:pStyle w:val="Nagwek4"/>
      </w:pPr>
      <w:r>
        <w:t xml:space="preserve">Obszar wsparcia </w:t>
      </w:r>
      <w:r w:rsidR="003F7E64">
        <w:t>osób z niepełnosprawnościami i w kryzysie zdrowia psychicznego</w:t>
      </w:r>
    </w:p>
    <w:p w14:paraId="7B8D7B22" w14:textId="1EB78EB7" w:rsidR="00931079" w:rsidRPr="00096A55" w:rsidRDefault="00931079" w:rsidP="00096A55">
      <w:pPr>
        <w:jc w:val="both"/>
      </w:pPr>
      <w:r w:rsidRPr="00931079">
        <w:t xml:space="preserve">Osoby z niepełnosprawnościami oraz doświadczające kryzysów zdrowia psychicznego, również </w:t>
      </w:r>
      <w:r w:rsidR="00C17121">
        <w:br/>
      </w:r>
      <w:r w:rsidRPr="00931079">
        <w:t xml:space="preserve">te mieszkające na terenie gminy Jadów, napotykają na </w:t>
      </w:r>
      <w:r w:rsidR="002A5B3B">
        <w:t>pewne</w:t>
      </w:r>
      <w:r w:rsidRPr="00931079">
        <w:t xml:space="preserve"> </w:t>
      </w:r>
      <w:r w:rsidR="002A5B3B">
        <w:t xml:space="preserve">bariery </w:t>
      </w:r>
      <w:r w:rsidRPr="00931079">
        <w:t>utrudniając</w:t>
      </w:r>
      <w:r w:rsidR="002A5B3B">
        <w:t>e</w:t>
      </w:r>
      <w:r w:rsidRPr="00931079">
        <w:t xml:space="preserve"> im pełne uczestnictwo w życiu społecznym i korzystanie z dostępnych form pomocy. Wśród najistotniejszych wyzwań należy wymienić ograniczony dostęp do transportu oraz brak służbowego samochodu w</w:t>
      </w:r>
      <w:r w:rsidR="002A5B3B">
        <w:t xml:space="preserve"> Miejsko-Gminnym</w:t>
      </w:r>
      <w:r w:rsidRPr="00931079">
        <w:t xml:space="preserve"> Ośrodku Pomocy Społecznej, </w:t>
      </w:r>
      <w:r w:rsidR="002A5B3B">
        <w:t>utrudniając</w:t>
      </w:r>
      <w:r w:rsidRPr="00931079">
        <w:t xml:space="preserve"> realizację usług w terenie. Oferta wsparcia skierowana do tej grupy </w:t>
      </w:r>
      <w:r w:rsidR="002A5B3B">
        <w:t>pozostaje</w:t>
      </w:r>
      <w:r w:rsidRPr="00931079">
        <w:t xml:space="preserve"> niewystarczająca, a liczba miejsc w Warsztatach Terapii Zajęciowej</w:t>
      </w:r>
      <w:r w:rsidR="004C4E57">
        <w:t xml:space="preserve"> </w:t>
      </w:r>
      <w:r w:rsidRPr="00931079">
        <w:t xml:space="preserve">i Środowiskowych </w:t>
      </w:r>
      <w:r w:rsidRPr="00931079">
        <w:lastRenderedPageBreak/>
        <w:t xml:space="preserve">Domach Samopomocy nie zaspokaja wszystkich potrzeb. W tym kontekście rozważane są również możliwości utworzenia Środowiskowego Domu Samopomocy na terenie gminy. </w:t>
      </w:r>
    </w:p>
    <w:p w14:paraId="49077089" w14:textId="7E7F11C4" w:rsidR="00096A55" w:rsidRDefault="00096A55" w:rsidP="00096A55">
      <w:pPr>
        <w:jc w:val="both"/>
      </w:pPr>
      <w:r w:rsidRPr="00096A55">
        <w:t xml:space="preserve">W celu poprawy jakości życia oraz wyrównania szans osób z niepełnosprawnościami i w kryzysie zdrowia psychicznego planuje się wdrożenie </w:t>
      </w:r>
      <w:r w:rsidR="004C4E57">
        <w:t xml:space="preserve">kilku kluczowych </w:t>
      </w:r>
      <w:r w:rsidRPr="00096A55">
        <w:t>działań. Wśród nich znajdzie się uruchomienie mobilnej usługi „złotej rączki” pomagającej w drobnych naprawach i dostosowaniu mieszkań do potrzeb osób z ograniczeniami sprawności, zatrudnienie psychologa dedykowanego tej grupie, a także zapewnienie usług transportowych umożliwiających dostęp do instytucji i placówek wsparcia. Planowane jest również korzystanie z zasobów powiatowych w zakresie mieszkań treningowych i wspomaganych oraz miejsc w Warsztatach Terapii Zajęciowej w Tłuszczu i Wołominie. Realizacja tych działań ma na celu nie tylko zaspokojenie bieżących potrzeb, ale także wspieranie samodzielności, integracji społecznej i</w:t>
      </w:r>
      <w:r w:rsidR="004C4E57">
        <w:t> </w:t>
      </w:r>
      <w:r w:rsidRPr="00096A55">
        <w:t>poprawy dobrostanu psychicznego mieszkańców gminy Jadów.</w:t>
      </w:r>
    </w:p>
    <w:p w14:paraId="6DF8F513" w14:textId="2372D2B5" w:rsidR="00F36B0C" w:rsidRDefault="00F36B0C" w:rsidP="00F36B0C">
      <w:pPr>
        <w:pStyle w:val="Nagwek4"/>
      </w:pPr>
      <w:r>
        <w:t xml:space="preserve">Obszar wsparcia osób starszych </w:t>
      </w:r>
    </w:p>
    <w:p w14:paraId="4AD782FC" w14:textId="4E7F2823" w:rsidR="006B2EAD" w:rsidRDefault="006B2EAD" w:rsidP="00505561">
      <w:pPr>
        <w:jc w:val="both"/>
      </w:pPr>
      <w:r w:rsidRPr="006B2EAD">
        <w:t>W gminie Jadów populacja seniorów obejmuje zarówno osoby aktywnie uczestniczące w życiu społecznym, jak i te, które wymagają systematycznej opieki i pomocy w codziennych obowiązkach. Wśród potrzeb tej</w:t>
      </w:r>
      <w:r w:rsidR="00505561">
        <w:t xml:space="preserve"> drugiej</w:t>
      </w:r>
      <w:r w:rsidRPr="006B2EAD">
        <w:t xml:space="preserve"> grupy najczęściej wskazywane są wsparcie w czynnościach domowych, takich jak przygotowywanie posiłków, robienie zakupów, sprzątanie czy załatwianie spraw urzędowych, a także zapewnienie opieki pielęgnacyjnej. Ważnym elementem jest dostęp do rehabilitacji, połączony </w:t>
      </w:r>
      <w:r w:rsidR="002425C9">
        <w:br/>
      </w:r>
      <w:r w:rsidRPr="006B2EAD">
        <w:t xml:space="preserve">z organizacją transportu i możliwością otrzymania ciepłego posiłku. Wielu seniorów boryka się </w:t>
      </w:r>
      <w:r w:rsidR="002425C9">
        <w:br/>
      </w:r>
      <w:r w:rsidRPr="006B2EAD">
        <w:t>z poczuciem osamotnienia, wynikającym z oddalenia bliskich lub napiętych relacji rodzinnych, i poszukuje kontaktu, rozmowy oraz okazji do spędzania czasu w towarzystwie innych osób.</w:t>
      </w:r>
    </w:p>
    <w:p w14:paraId="4E394160" w14:textId="4FB666C4" w:rsidR="002038D4" w:rsidRPr="006B2EAD" w:rsidRDefault="002038D4" w:rsidP="00505561">
      <w:pPr>
        <w:jc w:val="both"/>
      </w:pPr>
      <w:r>
        <w:t>Kluczowym</w:t>
      </w:r>
      <w:r w:rsidRPr="002038D4">
        <w:t xml:space="preserve"> elementem lokalnego systemu wsparcia jest funkcjonujący od 2025 r. Klub Senior+ w</w:t>
      </w:r>
      <w:r>
        <w:t> </w:t>
      </w:r>
      <w:r w:rsidRPr="002038D4">
        <w:t xml:space="preserve">Nowinkach, który zapewnia osobom starszym możliwość aktywnego spędzania czasu wolnego. Klub działa 20 godzin tygodniowo i obejmuje wsparciem 15 uczestników. W jego ofercie znajdują się m.in. zajęcia z fizjoterapeutą, zajęcia manualne prowadzone we współpracy z Gminnym Ośrodkiem Kultury oraz Biblioteką Publiczną w Jadowie, a także spotkania okolicznościowe integrujące uczestników. Ze względu na rosnące zainteresowanie ofertą Klubu planowane jest utworzenie kolejnej grupy seniorów. Działalność Klubu Senior+ </w:t>
      </w:r>
      <w:r w:rsidR="005A7463">
        <w:t>aktywizuje osoby</w:t>
      </w:r>
      <w:r w:rsidRPr="002038D4">
        <w:t xml:space="preserve"> starsz</w:t>
      </w:r>
      <w:r w:rsidR="005A7463">
        <w:t>e</w:t>
      </w:r>
      <w:r w:rsidRPr="002038D4">
        <w:t>, sprzyjając utrzymaniu sprawności fizycznej i</w:t>
      </w:r>
      <w:r w:rsidR="005A7463">
        <w:t> </w:t>
      </w:r>
      <w:r w:rsidRPr="002038D4">
        <w:t>psychicznej, wzmacnianiu samodzielności oraz budowaniu więzi społecznych i międzypokoleniowych.</w:t>
      </w:r>
    </w:p>
    <w:p w14:paraId="37131556" w14:textId="7F33AAE4" w:rsidR="008D722A" w:rsidRPr="00F36B0C" w:rsidRDefault="006B2EAD" w:rsidP="00E658D6">
      <w:pPr>
        <w:jc w:val="both"/>
      </w:pPr>
      <w:r w:rsidRPr="006B2EAD">
        <w:t xml:space="preserve">Planowane wsparcie obejmuje zarówno działania integrujące, jak i usługi opiekuńcze. W obszarze aktywizacji społecznej przewidziano rozwój inicjatyw lokalnych, takich jak nieformalna grupa „Babki </w:t>
      </w:r>
      <w:r w:rsidR="002425C9">
        <w:br/>
      </w:r>
      <w:r w:rsidRPr="006B2EAD">
        <w:t>z rodzynkami”, działalność Kół Gospodyń Wiejskich i Ochotniczych Straży Pożarnych, a także organizację wydarzeń kulturalnych, m.in. bali, potańcówek, wycieczek i wyjść do teatru. Ważnym elementem będzie też zapewnienie</w:t>
      </w:r>
      <w:r w:rsidR="00E658D6">
        <w:t xml:space="preserve"> w dalszej perspektywie</w:t>
      </w:r>
      <w:r w:rsidRPr="006B2EAD">
        <w:t xml:space="preserve"> dostępu do opieki medycznej i rehabilitacyjnej, w tym usług Centrum Medycznego w Jadowie, Dziennego Domu Opieki Medycznej oraz zabiegów fizjoterapeutycznych. Seniorzy będą mogli również uczestniczyć w wykładach, spotkaniach i zajęciach pozwalających aktywnie spędzać czas i rozwijać zainteresowania.</w:t>
      </w:r>
      <w:r w:rsidR="008D722A">
        <w:t xml:space="preserve"> </w:t>
      </w:r>
    </w:p>
    <w:p w14:paraId="0D447E23" w14:textId="0E34C447" w:rsidR="003C3B00" w:rsidRPr="003978DB" w:rsidRDefault="000C24DF" w:rsidP="00A55953">
      <w:pPr>
        <w:pStyle w:val="Nagwek2"/>
        <w:spacing w:after="240"/>
      </w:pPr>
      <w:bookmarkStart w:id="49" w:name="_Toc233815597"/>
      <w:r w:rsidRPr="003978DB">
        <w:t>Analiza potrzeb</w:t>
      </w:r>
      <w:bookmarkEnd w:id="49"/>
    </w:p>
    <w:p w14:paraId="7ECEB6D6" w14:textId="05D06D17" w:rsidR="00A55953" w:rsidRDefault="00A55953" w:rsidP="00A55953">
      <w:pPr>
        <w:pStyle w:val="Nagwek3"/>
        <w:spacing w:after="240"/>
        <w:rPr>
          <w:sz w:val="22"/>
          <w:szCs w:val="22"/>
        </w:rPr>
      </w:pPr>
      <w:bookmarkStart w:id="50" w:name="_Toc233815598"/>
      <w:r w:rsidRPr="003978DB">
        <w:rPr>
          <w:sz w:val="22"/>
          <w:szCs w:val="22"/>
        </w:rPr>
        <w:t xml:space="preserve">3.4.1. </w:t>
      </w:r>
      <w:r w:rsidR="00214DE1" w:rsidRPr="003978DB">
        <w:rPr>
          <w:sz w:val="22"/>
          <w:szCs w:val="22"/>
        </w:rPr>
        <w:t>Potrzeby w zakresie świadczonych</w:t>
      </w:r>
      <w:r w:rsidRPr="003978DB">
        <w:rPr>
          <w:sz w:val="22"/>
          <w:szCs w:val="22"/>
        </w:rPr>
        <w:t xml:space="preserve"> usług</w:t>
      </w:r>
      <w:r w:rsidR="00E00308">
        <w:rPr>
          <w:sz w:val="22"/>
          <w:szCs w:val="22"/>
        </w:rPr>
        <w:t xml:space="preserve"> i usługi deficytowe</w:t>
      </w:r>
      <w:bookmarkEnd w:id="50"/>
    </w:p>
    <w:p w14:paraId="01E64607" w14:textId="5D56E563" w:rsidR="00A059CE" w:rsidRPr="00A059CE" w:rsidRDefault="00A059CE" w:rsidP="00A059CE">
      <w:pPr>
        <w:jc w:val="both"/>
      </w:pPr>
      <w:r w:rsidRPr="00A059CE">
        <w:t>Analiza sytuacji społecznej gminy Jadów pokazuje, że istnieją obszary, w których warto wzmocnić ofertę wsparcia dla mieszkańców. Dotyczy to zarówno rodzin z dziećmi, osób z niepełnosprawnościami i</w:t>
      </w:r>
      <w:r w:rsidR="00541993">
        <w:t> </w:t>
      </w:r>
      <w:r w:rsidRPr="00A059CE">
        <w:t>w</w:t>
      </w:r>
      <w:r w:rsidR="00541993">
        <w:t> </w:t>
      </w:r>
      <w:r w:rsidRPr="00A059CE">
        <w:t>kryzysie zdrowia psychicznego, jak i seniorów.</w:t>
      </w:r>
    </w:p>
    <w:p w14:paraId="7A193AAE" w14:textId="5AF236D8" w:rsidR="00A059CE" w:rsidRPr="00A059CE" w:rsidRDefault="00A059CE" w:rsidP="00A059CE">
      <w:pPr>
        <w:jc w:val="both"/>
      </w:pPr>
      <w:r w:rsidRPr="00A059CE">
        <w:t xml:space="preserve">W przypadku </w:t>
      </w:r>
      <w:r w:rsidRPr="00A059CE">
        <w:rPr>
          <w:b/>
          <w:bCs/>
        </w:rPr>
        <w:t>rodzin z dziećmi</w:t>
      </w:r>
      <w:r w:rsidRPr="00A059CE">
        <w:t xml:space="preserve"> istotne jest dalsze rozwijanie działań, które wspierają rodziców w</w:t>
      </w:r>
      <w:r w:rsidR="00541993">
        <w:t> </w:t>
      </w:r>
      <w:r w:rsidRPr="00A059CE">
        <w:t xml:space="preserve">pełnieniu funkcji opiekuńczo-wychowawczych, sprzyjają aktywnemu uczestnictwu dzieci i młodzieży w życiu społecznym oraz umożliwiają wartościowe spędzanie czasu wolnego. Szczególnego znaczenia nabiera poszerzenie oferty warsztatów, zajęć integracyjnych i programów angażujących młodzież, a także </w:t>
      </w:r>
      <w:r w:rsidRPr="00A059CE">
        <w:lastRenderedPageBreak/>
        <w:t>tworzenie warunków do bardziej efektywnej współpracy szkół z instytucjami pomocy społecznej. Dodatkowym wyzwaniem jest zapewnienie odpowiedniej liczby rodzin zastępczych dla dzieci, które wymagają takiej formy opieki.</w:t>
      </w:r>
    </w:p>
    <w:p w14:paraId="34ED11A3" w14:textId="75C0E063" w:rsidR="00A059CE" w:rsidRPr="003D02AB" w:rsidRDefault="00A059CE" w:rsidP="00A059CE">
      <w:pPr>
        <w:jc w:val="both"/>
        <w:rPr>
          <w:color w:val="000000" w:themeColor="text1"/>
        </w:rPr>
      </w:pPr>
      <w:r w:rsidRPr="003D02AB">
        <w:rPr>
          <w:color w:val="000000" w:themeColor="text1"/>
        </w:rPr>
        <w:t xml:space="preserve">W przypadku </w:t>
      </w:r>
      <w:r w:rsidRPr="003D02AB">
        <w:rPr>
          <w:b/>
          <w:bCs/>
          <w:color w:val="000000" w:themeColor="text1"/>
        </w:rPr>
        <w:t>osób z niepełnosprawnościami oraz w kryzysie zdrowia psychicznego</w:t>
      </w:r>
      <w:r w:rsidRPr="003D02AB">
        <w:rPr>
          <w:color w:val="000000" w:themeColor="text1"/>
        </w:rPr>
        <w:t xml:space="preserve"> ważne jest zwiększenie dostępności do specjalistów, w tym psychologa, poszerzenie oferty miejsc w Warsztatach Terapii Zajęciowej i Środowiskowych Domach Samopomocy oraz rozwijanie usług wspierających codzienne funkcjonowanie. Usprawnienia wymaga także dostęp do transportu</w:t>
      </w:r>
      <w:r w:rsidR="00A53BF4" w:rsidRPr="003D02AB">
        <w:rPr>
          <w:color w:val="000000" w:themeColor="text1"/>
        </w:rPr>
        <w:t xml:space="preserve"> publicznego. </w:t>
      </w:r>
      <w:r w:rsidRPr="003D02AB">
        <w:rPr>
          <w:color w:val="000000" w:themeColor="text1"/>
        </w:rPr>
        <w:t xml:space="preserve">Wskazane jest doposażenie </w:t>
      </w:r>
      <w:r w:rsidR="006060E8">
        <w:rPr>
          <w:color w:val="000000" w:themeColor="text1"/>
        </w:rPr>
        <w:t xml:space="preserve">Miejsko-Gminnego </w:t>
      </w:r>
      <w:r w:rsidRPr="003D02AB">
        <w:rPr>
          <w:color w:val="000000" w:themeColor="text1"/>
        </w:rPr>
        <w:t>Ośrodka Pomocy Społecznej w pojazd służbowy, aby usprawnić realizację usług w</w:t>
      </w:r>
      <w:r w:rsidR="00A53BF4" w:rsidRPr="003D02AB">
        <w:rPr>
          <w:color w:val="000000" w:themeColor="text1"/>
        </w:rPr>
        <w:t> </w:t>
      </w:r>
      <w:r w:rsidRPr="003D02AB">
        <w:rPr>
          <w:color w:val="000000" w:themeColor="text1"/>
        </w:rPr>
        <w:t>środowisku.</w:t>
      </w:r>
    </w:p>
    <w:p w14:paraId="05CA5E54" w14:textId="77777777" w:rsidR="00A059CE" w:rsidRPr="00A059CE" w:rsidRDefault="00A059CE" w:rsidP="00A059CE">
      <w:pPr>
        <w:jc w:val="both"/>
      </w:pPr>
      <w:r w:rsidRPr="00A059CE">
        <w:t xml:space="preserve">Jeśli chodzi o </w:t>
      </w:r>
      <w:r w:rsidRPr="00A059CE">
        <w:rPr>
          <w:b/>
          <w:bCs/>
        </w:rPr>
        <w:t>seniorów</w:t>
      </w:r>
      <w:r w:rsidRPr="00A059CE">
        <w:t>, kluczowe znaczenie ma zapewnienie wsparcia w codziennych czynnościach, takich jak przygotowanie posiłków, zakupy, utrzymanie porządku w domu czy załatwianie formalności. Ważne jest także umożliwienie korzystania z rehabilitacji połączonej z transportem i posiłkiem, rozwijanie usług opiekuńczych i pielęgnacyjnych oraz przeciwdziałanie samotności poprzez organizację spotkań, wydarzeń kulturalnych i działań integrujących lokalną społeczność.</w:t>
      </w:r>
    </w:p>
    <w:p w14:paraId="21F59E58" w14:textId="5B2FE2F4" w:rsidR="00757480" w:rsidRPr="00757480" w:rsidRDefault="00A059CE" w:rsidP="00A059CE">
      <w:pPr>
        <w:jc w:val="both"/>
      </w:pPr>
      <w:r w:rsidRPr="00A059CE">
        <w:t xml:space="preserve">Podsumowując, w gminie Jadów istnieje przestrzeń do rozbudowy usług, które można uznać </w:t>
      </w:r>
      <w:r w:rsidR="00F9678E">
        <w:br/>
      </w:r>
      <w:r w:rsidRPr="00A059CE">
        <w:t>za deficytowe, takich jak: zwiększenie liczby rodzin zastępczych, poszerzenie oferty WTZ i ŚDS, zatrudnienie psychologa dla osób z niepełnosprawnościami, rozwój usług transportowych, poszerzenie oferty zajęć dla dzieci, młodzieży i rodzin oraz wzmocnienie usług opiekuńczych, pielęgnacyjnych i</w:t>
      </w:r>
      <w:r w:rsidR="00D66F2A">
        <w:t> </w:t>
      </w:r>
      <w:r w:rsidRPr="00A059CE">
        <w:t xml:space="preserve">rehabilitacyjnych dla seniorów. </w:t>
      </w:r>
    </w:p>
    <w:p w14:paraId="47FF6354" w14:textId="02CD14D0" w:rsidR="00A55953" w:rsidRDefault="00A55953" w:rsidP="007565DA">
      <w:pPr>
        <w:pStyle w:val="Nagwek3"/>
        <w:spacing w:after="240"/>
        <w:rPr>
          <w:sz w:val="22"/>
          <w:szCs w:val="22"/>
        </w:rPr>
      </w:pPr>
      <w:bookmarkStart w:id="51" w:name="_Toc233815599"/>
      <w:r w:rsidRPr="003978DB">
        <w:rPr>
          <w:sz w:val="22"/>
          <w:szCs w:val="22"/>
        </w:rPr>
        <w:t>3.4.</w:t>
      </w:r>
      <w:r w:rsidR="00757480">
        <w:rPr>
          <w:sz w:val="22"/>
          <w:szCs w:val="22"/>
        </w:rPr>
        <w:t>2</w:t>
      </w:r>
      <w:r w:rsidRPr="003978DB">
        <w:rPr>
          <w:sz w:val="22"/>
          <w:szCs w:val="22"/>
        </w:rPr>
        <w:t xml:space="preserve">. Potrzeby </w:t>
      </w:r>
      <w:r w:rsidR="00E00308">
        <w:rPr>
          <w:sz w:val="22"/>
          <w:szCs w:val="22"/>
        </w:rPr>
        <w:t>Podmiotów Pomocy społecznej</w:t>
      </w:r>
      <w:bookmarkEnd w:id="51"/>
    </w:p>
    <w:p w14:paraId="0DDA6422" w14:textId="604166C8" w:rsidR="00057392" w:rsidRDefault="00940038" w:rsidP="00940038">
      <w:pPr>
        <w:jc w:val="both"/>
      </w:pPr>
      <w:r w:rsidRPr="00940038">
        <w:t xml:space="preserve">W Miejsko-Gminnym Ośrodku Pomocy Społecznej w Jadowie zatrudnionych jest łącznie 11 pracowników, realizujących zadania w ramach pomocy społecznej, świadczeń rodzinnych oraz usług opiekuńczych i pracy środowiskowej. W strukturze Ośrodka funkcjonuje pięciu pracowników socjalnych, asystent rodziny oraz </w:t>
      </w:r>
      <w:r w:rsidR="00057392">
        <w:t>inspektor</w:t>
      </w:r>
      <w:r w:rsidRPr="00940038">
        <w:t xml:space="preserve"> zajmujący się obsługą świadczeń rodzinnych i funduszu alimentacyjnego. Ponadto zatrudniona jest główna księgowa, pracownik administracyjny oraz kierownik Klubu Seniora+. Zadania z zakresu wsparcia osób starszych </w:t>
      </w:r>
      <w:r w:rsidR="00057392">
        <w:t>realizują dwie opiekunki</w:t>
      </w:r>
      <w:r w:rsidR="00176E1F">
        <w:t xml:space="preserve"> zatrudnione na umowę o pracę</w:t>
      </w:r>
      <w:r w:rsidR="00057392">
        <w:t xml:space="preserve"> (łącznie 1,25 etatu)</w:t>
      </w:r>
      <w:r w:rsidRPr="00940038">
        <w:t xml:space="preserve"> </w:t>
      </w:r>
      <w:r w:rsidR="00176E1F">
        <w:t xml:space="preserve">oraz trzy opiekunki zatrudnione na umowę zlecenie. </w:t>
      </w:r>
    </w:p>
    <w:p w14:paraId="5E99E1D8" w14:textId="33BE51E1" w:rsidR="00940038" w:rsidRPr="00940038" w:rsidRDefault="00176E1F" w:rsidP="00940038">
      <w:pPr>
        <w:jc w:val="both"/>
      </w:pPr>
      <w:r>
        <w:t>Aktualny s</w:t>
      </w:r>
      <w:r w:rsidR="00940038" w:rsidRPr="00940038">
        <w:t>kład kadrowy umożliwia bieżącą realizację ustawowych zadań Ośrodka, obejmujących zarówno pracę socjalną, jak i obsługę świadczeń oraz działania wspierające różne grupy mieszkańców gminy.</w:t>
      </w:r>
    </w:p>
    <w:p w14:paraId="66A4CE42" w14:textId="0C644926" w:rsidR="00F10055" w:rsidRPr="00F10055" w:rsidRDefault="00F10055" w:rsidP="00F10055">
      <w:pPr>
        <w:jc w:val="both"/>
      </w:pPr>
      <w:r w:rsidRPr="00F10055">
        <w:t xml:space="preserve">Ważnym obszarem rozwoju jest także systematyczne podnoszenie kompetencji pracowników. Udział </w:t>
      </w:r>
      <w:r w:rsidR="002425C9">
        <w:br/>
      </w:r>
      <w:r w:rsidRPr="00F10055">
        <w:t xml:space="preserve">w szkoleniach, kursach czy </w:t>
      </w:r>
      <w:proofErr w:type="spellStart"/>
      <w:r w:rsidRPr="00F10055">
        <w:t>superwizjach</w:t>
      </w:r>
      <w:proofErr w:type="spellEnd"/>
      <w:r w:rsidRPr="00F10055">
        <w:t xml:space="preserve"> pozwala na skuteczniejsze reagowanie na potrzeby mieszkańców oraz lepsze dostosowanie usług do standardów wyznaczanych przez programy rządowe </w:t>
      </w:r>
      <w:r w:rsidR="002425C9">
        <w:br/>
      </w:r>
      <w:r w:rsidRPr="00F10055">
        <w:t>i regionalne. Podmioty pomocy społecznej aktywnie uczestniczą w realizacji programów wsparcia oraz programów osłonowych we współpracy z Ministerstwem Rodziny</w:t>
      </w:r>
      <w:r w:rsidR="00FE149D">
        <w:t xml:space="preserve"> Pracy</w:t>
      </w:r>
      <w:r w:rsidRPr="00F10055">
        <w:t xml:space="preserve"> i Polityki Społecznej oraz Mazowieckim Urzędem Wojewódzkim</w:t>
      </w:r>
      <w:r w:rsidR="009D0CF8">
        <w:t>.</w:t>
      </w:r>
    </w:p>
    <w:p w14:paraId="5B89A26D" w14:textId="0989617B" w:rsidR="00F10055" w:rsidRPr="00F10055" w:rsidRDefault="00F10055" w:rsidP="00F10055">
      <w:pPr>
        <w:jc w:val="both"/>
      </w:pPr>
      <w:r w:rsidRPr="00F10055">
        <w:t xml:space="preserve">Dodatkowym wyzwaniem jest poprawa procesu komunikacji i wymiany informacji pomiędzy </w:t>
      </w:r>
      <w:r w:rsidR="00FE149D">
        <w:t>MG</w:t>
      </w:r>
      <w:r w:rsidRPr="00F10055">
        <w:t xml:space="preserve">OPS </w:t>
      </w:r>
      <w:r w:rsidR="002425C9">
        <w:br/>
      </w:r>
      <w:r w:rsidRPr="00F10055">
        <w:t>a innymi instytucjami</w:t>
      </w:r>
      <w:r w:rsidR="00FE149D">
        <w:t>.</w:t>
      </w:r>
      <w:r w:rsidRPr="00F10055">
        <w:t xml:space="preserve"> Lepsza współpraca w tym obszarze pozwoliłaby na wcześniejsze rozpoznawanie problemów rodzin oraz skuteczniejsze wdrażanie działań pomocowych.</w:t>
      </w:r>
    </w:p>
    <w:p w14:paraId="4A291161" w14:textId="77777777" w:rsidR="00F10055" w:rsidRDefault="00F10055" w:rsidP="00F10055">
      <w:pPr>
        <w:jc w:val="both"/>
      </w:pPr>
      <w:r w:rsidRPr="00F10055">
        <w:t>Podsumowując, aby skutecznie odpowiadać na rosnące potrzeby mieszkańców, niezbędne jest: zwiększenie zatrudnienia, stabilne finansowanie usług, rozwój kompetencji pracowników oraz budowanie sprawnej sieci współpracy z instytucjami lokalnymi.</w:t>
      </w:r>
    </w:p>
    <w:p w14:paraId="1A386ED6" w14:textId="226E7606" w:rsidR="00511300" w:rsidRPr="00F10055" w:rsidRDefault="00511300" w:rsidP="00F10055">
      <w:pPr>
        <w:jc w:val="both"/>
      </w:pPr>
      <w:r w:rsidRPr="00511300">
        <w:t>Istotnym problemem pozostaje również brak mieszkań socjalnych oraz miejsc tymczasowego pobytu dla osób znajdujących się w sytuacjach kryzysowych, takich jak pożar, utrata mieszkania czy doświadczenie przemocy domowej, gdy powrót do dotychczasowego miejsca zamieszkania nie jest możliwy. Ogranicza to możliwości zapewnienia szybkiego i adekwatnego wsparcia w sytuacjach nagłych.</w:t>
      </w:r>
    </w:p>
    <w:p w14:paraId="6293DD38" w14:textId="67CE17BB" w:rsidR="007565DA" w:rsidRPr="003978DB" w:rsidRDefault="007565DA" w:rsidP="007565DA">
      <w:pPr>
        <w:pStyle w:val="Nagwek3"/>
        <w:rPr>
          <w:sz w:val="22"/>
          <w:szCs w:val="22"/>
        </w:rPr>
      </w:pPr>
      <w:bookmarkStart w:id="52" w:name="_Toc233815600"/>
      <w:r w:rsidRPr="003978DB">
        <w:rPr>
          <w:sz w:val="22"/>
          <w:szCs w:val="22"/>
        </w:rPr>
        <w:lastRenderedPageBreak/>
        <w:t>3.4.</w:t>
      </w:r>
      <w:r w:rsidR="00757480">
        <w:rPr>
          <w:sz w:val="22"/>
          <w:szCs w:val="22"/>
        </w:rPr>
        <w:t>3</w:t>
      </w:r>
      <w:r w:rsidRPr="003978DB">
        <w:rPr>
          <w:sz w:val="22"/>
          <w:szCs w:val="22"/>
        </w:rPr>
        <w:t>. Przyczyny b</w:t>
      </w:r>
      <w:r w:rsidR="004B50F8">
        <w:rPr>
          <w:sz w:val="22"/>
          <w:szCs w:val="22"/>
        </w:rPr>
        <w:t>arier</w:t>
      </w:r>
      <w:r w:rsidRPr="003978DB">
        <w:rPr>
          <w:sz w:val="22"/>
          <w:szCs w:val="22"/>
        </w:rPr>
        <w:t xml:space="preserve"> realizacji usług społecznych</w:t>
      </w:r>
      <w:bookmarkEnd w:id="52"/>
    </w:p>
    <w:p w14:paraId="6CC7AE2E" w14:textId="1A2D41DB" w:rsidR="007B791A" w:rsidRPr="007B791A" w:rsidRDefault="007B791A" w:rsidP="00C17121">
      <w:pPr>
        <w:jc w:val="both"/>
      </w:pPr>
      <w:r w:rsidRPr="007B791A">
        <w:t>Na terenie gminy funkcjonowanie i rozwój usług społecznych uzależnione są o</w:t>
      </w:r>
      <w:r w:rsidR="00550CB9">
        <w:t xml:space="preserve">d kilku czynników, </w:t>
      </w:r>
      <w:r w:rsidRPr="007B791A">
        <w:t xml:space="preserve">które kształtują ich dostępność i zakres. Część z nich ma charakter infrastrukturalny i finansowy, inne wynikają z </w:t>
      </w:r>
      <w:r w:rsidR="00550CB9">
        <w:t>kwestii</w:t>
      </w:r>
      <w:r w:rsidRPr="007B791A">
        <w:t xml:space="preserve"> społecznych i organizacyjnych. Do najważniejszych </w:t>
      </w:r>
      <w:r w:rsidR="00550CB9">
        <w:t>należą:</w:t>
      </w:r>
    </w:p>
    <w:p w14:paraId="437205DC" w14:textId="77777777" w:rsidR="007B791A" w:rsidRPr="007B791A" w:rsidRDefault="007B791A" w:rsidP="00E316D4">
      <w:pPr>
        <w:numPr>
          <w:ilvl w:val="0"/>
          <w:numId w:val="6"/>
        </w:numPr>
        <w:spacing w:before="0" w:after="0"/>
        <w:jc w:val="both"/>
      </w:pPr>
      <w:r w:rsidRPr="007B791A">
        <w:rPr>
          <w:b/>
          <w:bCs/>
        </w:rPr>
        <w:t>Ograniczona baza lokalowa</w:t>
      </w:r>
      <w:r w:rsidRPr="007B791A">
        <w:t xml:space="preserve"> – na terenie gminy funkcjonują głównie instytucje kultury, natomiast brak jest wystarczającej liczby przestrzeni umożliwiających prowadzenie warsztatów terapii zajęciowej, świetlic środowiskowych czy placówek wsparcia dziennego.</w:t>
      </w:r>
    </w:p>
    <w:p w14:paraId="0857992C" w14:textId="49327F38" w:rsidR="007B791A" w:rsidRPr="007B791A" w:rsidRDefault="007B791A" w:rsidP="00E316D4">
      <w:pPr>
        <w:numPr>
          <w:ilvl w:val="0"/>
          <w:numId w:val="6"/>
        </w:numPr>
        <w:spacing w:before="0" w:after="0"/>
        <w:jc w:val="both"/>
      </w:pPr>
      <w:r w:rsidRPr="007B791A">
        <w:rPr>
          <w:b/>
          <w:bCs/>
        </w:rPr>
        <w:t>Postawy społeczne</w:t>
      </w:r>
      <w:r w:rsidRPr="007B791A">
        <w:t xml:space="preserve"> – część mieszkańców wykazuje ograniczoną gotowość do korzystania </w:t>
      </w:r>
      <w:r w:rsidR="005C1073">
        <w:br/>
      </w:r>
      <w:r w:rsidRPr="007B791A">
        <w:t>z nowych form wsparcia, co może wynikać zarówno z przywiązania do dotychczasowych rozwiązań, jak i z niedostatecznej wiedzy o możliwościach w tym zakresie.</w:t>
      </w:r>
    </w:p>
    <w:p w14:paraId="239BF511" w14:textId="77777777" w:rsidR="007B791A" w:rsidRPr="007B791A" w:rsidRDefault="007B791A" w:rsidP="00E316D4">
      <w:pPr>
        <w:numPr>
          <w:ilvl w:val="0"/>
          <w:numId w:val="6"/>
        </w:numPr>
        <w:spacing w:before="0" w:after="0"/>
        <w:jc w:val="both"/>
      </w:pPr>
      <w:r w:rsidRPr="007B791A">
        <w:rPr>
          <w:b/>
          <w:bCs/>
        </w:rPr>
        <w:t>Uwarunkowania finansowe</w:t>
      </w:r>
      <w:r w:rsidRPr="007B791A">
        <w:t xml:space="preserve"> – środki finansowe, jakimi dysponuje gmina, są niewystarczające do pełnego zaspokojenia potrzeb związanych z rozwojem i utrzymaniem infrastruktury oraz prowadzeniem bieżącej działalności placówek.</w:t>
      </w:r>
    </w:p>
    <w:p w14:paraId="31155CFA" w14:textId="314752CC" w:rsidR="007B791A" w:rsidRPr="007B791A" w:rsidRDefault="007B791A" w:rsidP="00E316D4">
      <w:pPr>
        <w:numPr>
          <w:ilvl w:val="0"/>
          <w:numId w:val="6"/>
        </w:numPr>
        <w:spacing w:before="0" w:after="0"/>
        <w:jc w:val="both"/>
      </w:pPr>
      <w:r w:rsidRPr="007B791A">
        <w:rPr>
          <w:b/>
          <w:bCs/>
        </w:rPr>
        <w:t>Trudności komunikacyjne i transportowe</w:t>
      </w:r>
      <w:r w:rsidRPr="007B791A">
        <w:t xml:space="preserve"> – ograniczony dostęp do transportu publicznego, </w:t>
      </w:r>
      <w:r w:rsidR="005C1073">
        <w:br/>
      </w:r>
      <w:r w:rsidRPr="007B791A">
        <w:t>a także brak dostosowanych pojazdów i kadry kierowców, utrudniają mieszkańcom, zwłaszcza osobom starszym i z niepełnosprawnościami, korzystanie z oferowanych usług.</w:t>
      </w:r>
    </w:p>
    <w:p w14:paraId="63D0F5AA" w14:textId="77777777" w:rsidR="007B791A" w:rsidRPr="007B791A" w:rsidRDefault="007B791A" w:rsidP="00E316D4">
      <w:pPr>
        <w:numPr>
          <w:ilvl w:val="0"/>
          <w:numId w:val="6"/>
        </w:numPr>
        <w:spacing w:before="0" w:after="0"/>
        <w:jc w:val="both"/>
      </w:pPr>
      <w:r w:rsidRPr="007B791A">
        <w:rPr>
          <w:b/>
          <w:bCs/>
        </w:rPr>
        <w:t>Niedostatecznie rozwinięta infrastruktura pomocowa</w:t>
      </w:r>
      <w:r w:rsidRPr="007B791A">
        <w:t xml:space="preserve"> – w gminie brakuje wystarczającej liczby placówek wsparcia dziennego, świetlic czy klubów seniora, co przekłada się na ograniczoną dostępność usług w różnych częściach gminy.</w:t>
      </w:r>
    </w:p>
    <w:p w14:paraId="626D6381" w14:textId="77777777" w:rsidR="007B791A" w:rsidRPr="007B791A" w:rsidRDefault="007B791A" w:rsidP="00E316D4">
      <w:pPr>
        <w:numPr>
          <w:ilvl w:val="0"/>
          <w:numId w:val="6"/>
        </w:numPr>
        <w:spacing w:before="0"/>
        <w:jc w:val="both"/>
      </w:pPr>
      <w:r w:rsidRPr="007B791A">
        <w:rPr>
          <w:b/>
          <w:bCs/>
        </w:rPr>
        <w:t>Ograniczone zainteresowanie mieszkańców</w:t>
      </w:r>
      <w:r w:rsidRPr="007B791A">
        <w:t xml:space="preserve"> – stopień korzystania z dostępnych usług społecznych, zarówno wśród seniorów, jak i młodzieży, jest stosunkowo niski. Może to wynikać z ograniczonej wiedzy o ofercie, barier transportowych bądź z niedopasowania usług do potrzeb poszczególnych grup.</w:t>
      </w:r>
    </w:p>
    <w:p w14:paraId="198F4985" w14:textId="327ED3FA" w:rsidR="007B791A" w:rsidRPr="007B791A" w:rsidRDefault="007B791A" w:rsidP="007B791A">
      <w:pPr>
        <w:jc w:val="both"/>
      </w:pPr>
      <w:r w:rsidRPr="007B791A">
        <w:t xml:space="preserve">Podsumowując, wskazane czynniki kształtują możliwości rozwoju usług społecznych w gminie. Przezwyciężanie tych ograniczeń </w:t>
      </w:r>
      <w:r w:rsidR="00A441E4">
        <w:t>potrzebuje</w:t>
      </w:r>
      <w:r w:rsidRPr="007B791A">
        <w:t xml:space="preserve"> działań w wielu obszarach – inwestycyjnych, organizacyjnych oraz edukacyjnych, a także aktywnej współpracy różnych podmiotów lokalnych.</w:t>
      </w:r>
    </w:p>
    <w:p w14:paraId="1CC10D3B" w14:textId="2E235920" w:rsidR="007B791A" w:rsidRPr="007B791A" w:rsidRDefault="007B791A" w:rsidP="007B791A">
      <w:pPr>
        <w:rPr>
          <w:color w:val="A6A6A6" w:themeColor="background1" w:themeShade="A6"/>
          <w:sz w:val="22"/>
          <w:szCs w:val="22"/>
        </w:rPr>
        <w:sectPr w:rsidR="007B791A" w:rsidRPr="007B791A" w:rsidSect="003E18A4">
          <w:pgSz w:w="11906" w:h="17338"/>
          <w:pgMar w:top="987" w:right="1418" w:bottom="1418" w:left="1418" w:header="142" w:footer="612" w:gutter="0"/>
          <w:cols w:space="708"/>
          <w:noEndnote/>
          <w:titlePg/>
          <w:docGrid w:linePitch="299"/>
        </w:sectPr>
      </w:pPr>
    </w:p>
    <w:p w14:paraId="2CB03EF5" w14:textId="574E31B8" w:rsidR="009C5766" w:rsidRPr="003978DB" w:rsidRDefault="00D77796" w:rsidP="009C5766">
      <w:pPr>
        <w:pStyle w:val="Nagwek1"/>
        <w:spacing w:after="240"/>
      </w:pPr>
      <w:bookmarkStart w:id="53" w:name="_Toc171945300"/>
      <w:bookmarkStart w:id="54" w:name="_Toc233815601"/>
      <w:r w:rsidRPr="003978DB">
        <w:lastRenderedPageBreak/>
        <w:t>Plan</w:t>
      </w:r>
      <w:r w:rsidR="009C5766" w:rsidRPr="003978DB">
        <w:t xml:space="preserve"> </w:t>
      </w:r>
      <w:r w:rsidR="004802D7" w:rsidRPr="003978DB">
        <w:t>rozwoju</w:t>
      </w:r>
      <w:r w:rsidR="009C5766" w:rsidRPr="003978DB">
        <w:t xml:space="preserve"> usług społecznych</w:t>
      </w:r>
      <w:bookmarkEnd w:id="53"/>
      <w:bookmarkEnd w:id="54"/>
    </w:p>
    <w:p w14:paraId="05980C10" w14:textId="4604D704" w:rsidR="005132E6" w:rsidRDefault="005132E6" w:rsidP="005132E6">
      <w:pPr>
        <w:jc w:val="both"/>
      </w:pPr>
      <w:r w:rsidRPr="00F70BA4">
        <w:t xml:space="preserve">Zidentyfikowane potrzeby mieszkańców gminy </w:t>
      </w:r>
      <w:r w:rsidR="00D31115">
        <w:t>Jadów</w:t>
      </w:r>
      <w:r w:rsidRPr="00F70BA4">
        <w:t xml:space="preserve"> oraz wyzwania, z jakimi mierzą się lokalne instytucje, posłużyły jako fundament do opracowania Planu Deinstytucjonalizacji i Rozwoju Usług Społecznych na lata 20</w:t>
      </w:r>
      <w:r>
        <w:t>2</w:t>
      </w:r>
      <w:r w:rsidR="00576E7F">
        <w:t>6</w:t>
      </w:r>
      <w:r w:rsidR="0000770E">
        <w:t>-</w:t>
      </w:r>
      <w:r w:rsidRPr="00F70BA4">
        <w:t>20</w:t>
      </w:r>
      <w:r w:rsidR="00E939D0">
        <w:t>30</w:t>
      </w:r>
      <w:r w:rsidRPr="00F70BA4">
        <w:t xml:space="preserve"> Głównym celem Planu jest:</w:t>
      </w:r>
    </w:p>
    <w:p w14:paraId="35136B19" w14:textId="77777777" w:rsidR="005132E6" w:rsidRDefault="005132E6" w:rsidP="005132E6">
      <w:pPr>
        <w:jc w:val="both"/>
      </w:pPr>
      <w:r>
        <w:rPr>
          <w:noProof/>
        </w:rPr>
        <w:drawing>
          <wp:inline distT="0" distB="0" distL="0" distR="0" wp14:anchorId="6A2E3857" wp14:editId="2E135F44">
            <wp:extent cx="5486400" cy="917028"/>
            <wp:effectExtent l="0" t="0" r="19050" b="16510"/>
            <wp:docPr id="769503987" name="Diagram 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7" r:lo="rId28" r:qs="rId29" r:cs="rId30"/>
              </a:graphicData>
            </a:graphic>
          </wp:inline>
        </w:drawing>
      </w:r>
    </w:p>
    <w:p w14:paraId="45007B25" w14:textId="5E43256E" w:rsidR="005132E6" w:rsidRDefault="005132E6" w:rsidP="005132E6">
      <w:pPr>
        <w:jc w:val="both"/>
      </w:pPr>
      <w:r w:rsidRPr="00B75F70">
        <w:t>Realizacja celu głównego będzie możliwa dzięki wdrożeniu celów szczegółowych, które zostały dostosowane do specyficznych potrzeb poszczególnych grup objętych wsparciem.</w:t>
      </w:r>
      <w:r w:rsidR="00D030FD">
        <w:t xml:space="preserve"> </w:t>
      </w:r>
      <w:r w:rsidRPr="00B75F70">
        <w:t>Poniżej przedstawiono zestawienie tych celów.</w:t>
      </w:r>
    </w:p>
    <w:p w14:paraId="3E8104D8" w14:textId="77777777" w:rsidR="005132E6" w:rsidRDefault="005132E6" w:rsidP="005132E6">
      <w:r>
        <w:rPr>
          <w:noProof/>
        </w:rPr>
        <w:drawing>
          <wp:inline distT="0" distB="0" distL="0" distR="0" wp14:anchorId="131B1C18" wp14:editId="31D070B2">
            <wp:extent cx="5486400" cy="325622"/>
            <wp:effectExtent l="19050" t="0" r="19050" b="17780"/>
            <wp:docPr id="773117396" name="Diagram 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2" r:lo="rId33" r:qs="rId34" r:cs="rId35"/>
              </a:graphicData>
            </a:graphic>
          </wp:inline>
        </w:drawing>
      </w:r>
    </w:p>
    <w:p w14:paraId="2E746757" w14:textId="7BBA8EA9" w:rsidR="005132E6" w:rsidRPr="00810D1B" w:rsidRDefault="00810D1B" w:rsidP="00E316D4">
      <w:pPr>
        <w:pStyle w:val="Akapitzlist"/>
        <w:numPr>
          <w:ilvl w:val="0"/>
          <w:numId w:val="3"/>
        </w:numPr>
        <w:spacing w:before="0" w:after="0"/>
      </w:pPr>
      <w:r w:rsidRPr="00810D1B">
        <w:t>Zwiększenie dostępność usług opiekuńczych dla osób starszych i niesamodzielnych</w:t>
      </w:r>
    </w:p>
    <w:p w14:paraId="5A6B5056" w14:textId="7635C42E" w:rsidR="00810D1B" w:rsidRDefault="00810D1B" w:rsidP="00E316D4">
      <w:pPr>
        <w:pStyle w:val="Akapitzlist"/>
        <w:numPr>
          <w:ilvl w:val="0"/>
          <w:numId w:val="3"/>
        </w:numPr>
        <w:spacing w:before="0" w:after="0"/>
      </w:pPr>
      <w:r w:rsidRPr="00810D1B">
        <w:t>Rozwój usług zdrowotnych i technologicznych wspierających codzienne funkcjonowanie osób starszych</w:t>
      </w:r>
    </w:p>
    <w:p w14:paraId="7E220F84" w14:textId="0FEE2AD7" w:rsidR="00B7659E" w:rsidRPr="00B7659E" w:rsidRDefault="00B7659E" w:rsidP="00E316D4">
      <w:pPr>
        <w:pStyle w:val="Akapitzlist"/>
        <w:numPr>
          <w:ilvl w:val="0"/>
          <w:numId w:val="3"/>
        </w:numPr>
        <w:spacing w:before="0" w:after="0"/>
      </w:pPr>
      <w:r w:rsidRPr="00B7659E">
        <w:t>Aktywizacja społeczna i kulturalna osób starszych, przeciwdziałanie samotności oraz</w:t>
      </w:r>
      <w:r w:rsidR="00CC16E7">
        <w:t xml:space="preserve"> </w:t>
      </w:r>
      <w:r w:rsidRPr="00B7659E">
        <w:t>wzmacnianie więzi społecznych i rodzinnych osób starszych</w:t>
      </w:r>
    </w:p>
    <w:p w14:paraId="10521C9B" w14:textId="77777777" w:rsidR="005132E6" w:rsidRDefault="005132E6" w:rsidP="005132E6">
      <w:r>
        <w:rPr>
          <w:noProof/>
        </w:rPr>
        <w:drawing>
          <wp:inline distT="0" distB="0" distL="0" distR="0" wp14:anchorId="38E0014D" wp14:editId="1081E015">
            <wp:extent cx="5486400" cy="428625"/>
            <wp:effectExtent l="19050" t="0" r="19050" b="9525"/>
            <wp:docPr id="1198962540" name="Diagram 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7" r:lo="rId38" r:qs="rId39" r:cs="rId40"/>
              </a:graphicData>
            </a:graphic>
          </wp:inline>
        </w:drawing>
      </w:r>
    </w:p>
    <w:p w14:paraId="03749141" w14:textId="29F51FD0" w:rsidR="007F6DF5" w:rsidRPr="007F6DF5" w:rsidRDefault="007F6DF5" w:rsidP="00E316D4">
      <w:pPr>
        <w:pStyle w:val="Akapitzlist"/>
        <w:numPr>
          <w:ilvl w:val="0"/>
          <w:numId w:val="3"/>
        </w:numPr>
        <w:spacing w:before="0" w:after="0"/>
      </w:pPr>
      <w:r w:rsidRPr="007F6DF5">
        <w:t>Zwiększenie dostępności i świadomości nt. oferty wsparcia dla osób z niepełnosprawnościami, osób w kryzysie zdrowia psychicznego i ich rodzin</w:t>
      </w:r>
    </w:p>
    <w:p w14:paraId="0F6079F7" w14:textId="7D79E32D" w:rsidR="007F6DF5" w:rsidRPr="007F6DF5" w:rsidRDefault="007F6DF5" w:rsidP="00E316D4">
      <w:pPr>
        <w:pStyle w:val="Akapitzlist"/>
        <w:numPr>
          <w:ilvl w:val="0"/>
          <w:numId w:val="3"/>
        </w:numPr>
        <w:spacing w:before="0" w:after="0"/>
      </w:pPr>
      <w:r w:rsidRPr="007F6DF5">
        <w:t>Likwidacja barier transportowych utrudniających funkcjonowanie osób z</w:t>
      </w:r>
      <w:r w:rsidR="001F64EB">
        <w:t> </w:t>
      </w:r>
      <w:r w:rsidRPr="007F6DF5">
        <w:t>niepełnosprawnościami</w:t>
      </w:r>
    </w:p>
    <w:p w14:paraId="438DE1DF" w14:textId="77777777" w:rsidR="00A72DC2" w:rsidRDefault="00A72DC2" w:rsidP="00A72DC2">
      <w:r>
        <w:rPr>
          <w:noProof/>
        </w:rPr>
        <w:drawing>
          <wp:inline distT="0" distB="0" distL="0" distR="0" wp14:anchorId="351F0107" wp14:editId="2BFEF449">
            <wp:extent cx="5486400" cy="572494"/>
            <wp:effectExtent l="19050" t="0" r="19050" b="18415"/>
            <wp:docPr id="419880434" name="Diagram 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2" r:lo="rId43" r:qs="rId44" r:cs="rId45"/>
              </a:graphicData>
            </a:graphic>
          </wp:inline>
        </w:drawing>
      </w:r>
    </w:p>
    <w:p w14:paraId="34180CFF" w14:textId="19B76968" w:rsidR="009A661F" w:rsidRPr="009A661F" w:rsidRDefault="009A661F" w:rsidP="00E316D4">
      <w:pPr>
        <w:pStyle w:val="Akapitzlist"/>
        <w:numPr>
          <w:ilvl w:val="0"/>
          <w:numId w:val="3"/>
        </w:numPr>
        <w:spacing w:before="0" w:after="0"/>
      </w:pPr>
      <w:r w:rsidRPr="009A661F">
        <w:t>Wzmocnienie systemu wsparcia środowiskowego rodzin z trudnościami opiekuńczo-wychowawczymi oraz zagrożonych wykluczeniem</w:t>
      </w:r>
    </w:p>
    <w:p w14:paraId="1836762C" w14:textId="73761F70" w:rsidR="009A661F" w:rsidRPr="009A661F" w:rsidRDefault="009A661F" w:rsidP="00E316D4">
      <w:pPr>
        <w:pStyle w:val="Akapitzlist"/>
        <w:numPr>
          <w:ilvl w:val="0"/>
          <w:numId w:val="3"/>
        </w:numPr>
        <w:spacing w:before="0" w:after="0"/>
      </w:pPr>
      <w:r w:rsidRPr="009A661F">
        <w:t>Wzmacnianie integracji społecznej i lokalnej aktywności obywatelskiej</w:t>
      </w:r>
    </w:p>
    <w:p w14:paraId="6497B7FC" w14:textId="29B11538" w:rsidR="009A661F" w:rsidRPr="009A661F" w:rsidRDefault="009A661F" w:rsidP="00E316D4">
      <w:pPr>
        <w:pStyle w:val="Akapitzlist"/>
        <w:numPr>
          <w:ilvl w:val="0"/>
          <w:numId w:val="3"/>
        </w:numPr>
        <w:spacing w:before="0"/>
      </w:pPr>
      <w:r w:rsidRPr="009A661F">
        <w:t>Wzrost świadomości społecznej i przeciwdziałanie przemocy oraz uzależnieniom</w:t>
      </w:r>
    </w:p>
    <w:p w14:paraId="2ABD3704" w14:textId="0EFED5B8" w:rsidR="00711ECD" w:rsidRDefault="005132E6" w:rsidP="00EA5080">
      <w:pPr>
        <w:jc w:val="both"/>
        <w:sectPr w:rsidR="00711ECD" w:rsidSect="003E18A4">
          <w:pgSz w:w="11906" w:h="17338"/>
          <w:pgMar w:top="987" w:right="1418" w:bottom="1418" w:left="1418" w:header="142" w:footer="612" w:gutter="0"/>
          <w:cols w:space="708"/>
          <w:noEndnote/>
          <w:titlePg/>
          <w:docGrid w:linePitch="299"/>
        </w:sectPr>
      </w:pPr>
      <w:r>
        <w:t>Poniżej przedstawiono</w:t>
      </w:r>
      <w:r w:rsidRPr="006C5979">
        <w:t xml:space="preserve"> zestaw działań powiązanych z poszczególnymi celami szczegółowymi, pogrupowanych według kluczowych obszarów wsparcia. Dla każdego działania określono przewidywany </w:t>
      </w:r>
      <w:r>
        <w:t>okres</w:t>
      </w:r>
      <w:r w:rsidRPr="006C5979">
        <w:t xml:space="preserve"> realizacji, wskazano podmioty odpowiedzialne za jego wdrożenie</w:t>
      </w:r>
      <w:r w:rsidR="0000770E">
        <w:t>.</w:t>
      </w:r>
    </w:p>
    <w:p w14:paraId="269C6417" w14:textId="6C01A864" w:rsidR="005A26E4" w:rsidRDefault="005A26E4" w:rsidP="00B115A5">
      <w:pPr>
        <w:pStyle w:val="Nagwek2"/>
        <w:spacing w:after="240"/>
      </w:pPr>
      <w:bookmarkStart w:id="55" w:name="_Toc171945301"/>
      <w:bookmarkStart w:id="56" w:name="_Toc233815602"/>
      <w:r w:rsidRPr="003978DB">
        <w:lastRenderedPageBreak/>
        <w:t>Osoby starsze</w:t>
      </w:r>
      <w:bookmarkEnd w:id="55"/>
      <w:bookmarkEnd w:id="56"/>
    </w:p>
    <w:tbl>
      <w:tblPr>
        <w:tblStyle w:val="Tabelasiatki4akcent1"/>
        <w:tblW w:w="5000" w:type="pct"/>
        <w:tblLook w:val="04A0" w:firstRow="1" w:lastRow="0" w:firstColumn="1" w:lastColumn="0" w:noHBand="0" w:noVBand="1"/>
      </w:tblPr>
      <w:tblGrid>
        <w:gridCol w:w="5122"/>
        <w:gridCol w:w="5930"/>
        <w:gridCol w:w="1277"/>
        <w:gridCol w:w="2594"/>
      </w:tblGrid>
      <w:tr w:rsidR="00BD061F" w:rsidRPr="00F94F2C" w14:paraId="45AD23F8" w14:textId="77777777" w:rsidTr="3BB1875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16" w:type="pct"/>
          </w:tcPr>
          <w:p w14:paraId="093E48E5" w14:textId="0750A97C" w:rsidR="00BD061F" w:rsidRPr="00F94F2C" w:rsidRDefault="00BD061F" w:rsidP="00FF6AD0">
            <w:pPr>
              <w:spacing w:before="0"/>
            </w:pPr>
            <w:r w:rsidRPr="00F94F2C">
              <w:t>Cel szczegółowy</w:t>
            </w:r>
          </w:p>
        </w:tc>
        <w:tc>
          <w:tcPr>
            <w:tcW w:w="1987" w:type="pct"/>
          </w:tcPr>
          <w:p w14:paraId="68CDBCB6" w14:textId="5F345A5F" w:rsidR="00BD061F" w:rsidRPr="00F94F2C" w:rsidRDefault="00BD061F" w:rsidP="00FF6AD0">
            <w:pPr>
              <w:spacing w:before="0"/>
              <w:cnfStyle w:val="100000000000" w:firstRow="1" w:lastRow="0" w:firstColumn="0" w:lastColumn="0" w:oddVBand="0" w:evenVBand="0" w:oddHBand="0" w:evenHBand="0" w:firstRowFirstColumn="0" w:firstRowLastColumn="0" w:lastRowFirstColumn="0" w:lastRowLastColumn="0"/>
            </w:pPr>
            <w:r w:rsidRPr="00F94F2C">
              <w:t>Działanie</w:t>
            </w:r>
          </w:p>
        </w:tc>
        <w:tc>
          <w:tcPr>
            <w:tcW w:w="428" w:type="pct"/>
          </w:tcPr>
          <w:p w14:paraId="37CD74A6" w14:textId="6F6D5978" w:rsidR="00BD061F" w:rsidRPr="00F94F2C" w:rsidRDefault="00BD061F" w:rsidP="00FF6AD0">
            <w:pPr>
              <w:spacing w:before="0"/>
              <w:cnfStyle w:val="100000000000" w:firstRow="1" w:lastRow="0" w:firstColumn="0" w:lastColumn="0" w:oddVBand="0" w:evenVBand="0" w:oddHBand="0" w:evenHBand="0" w:firstRowFirstColumn="0" w:firstRowLastColumn="0" w:lastRowFirstColumn="0" w:lastRowLastColumn="0"/>
            </w:pPr>
            <w:r w:rsidRPr="00F94F2C">
              <w:t>Okres realizacji</w:t>
            </w:r>
          </w:p>
        </w:tc>
        <w:tc>
          <w:tcPr>
            <w:tcW w:w="869" w:type="pct"/>
          </w:tcPr>
          <w:p w14:paraId="6000D8AC" w14:textId="0DDC4DAB" w:rsidR="00BD061F" w:rsidRPr="00F94F2C" w:rsidRDefault="00BD061F" w:rsidP="00FF6AD0">
            <w:pPr>
              <w:spacing w:before="0"/>
              <w:cnfStyle w:val="100000000000" w:firstRow="1" w:lastRow="0" w:firstColumn="0" w:lastColumn="0" w:oddVBand="0" w:evenVBand="0" w:oddHBand="0" w:evenHBand="0" w:firstRowFirstColumn="0" w:firstRowLastColumn="0" w:lastRowFirstColumn="0" w:lastRowLastColumn="0"/>
            </w:pPr>
            <w:r w:rsidRPr="00F94F2C">
              <w:t>Podmiot/y odpowiedzialny/e</w:t>
            </w:r>
          </w:p>
        </w:tc>
      </w:tr>
      <w:tr w:rsidR="00DB4076" w:rsidRPr="00F94F2C" w14:paraId="31EBF881"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16" w:type="pct"/>
            <w:vMerge w:val="restart"/>
          </w:tcPr>
          <w:p w14:paraId="1E49B517" w14:textId="34C91F0C" w:rsidR="00DB4076" w:rsidRPr="00F94F2C" w:rsidRDefault="00DB4076" w:rsidP="00E316D4">
            <w:pPr>
              <w:pStyle w:val="Akapitzlist"/>
              <w:numPr>
                <w:ilvl w:val="0"/>
                <w:numId w:val="7"/>
              </w:numPr>
              <w:spacing w:before="0"/>
            </w:pPr>
            <w:r w:rsidRPr="00F94F2C">
              <w:t>Zwiększenie dostępności usług opiekuńczych dla osób starszych i niesamodzielnych</w:t>
            </w:r>
            <w:r w:rsidR="00F53734">
              <w:t>.</w:t>
            </w:r>
          </w:p>
        </w:tc>
        <w:tc>
          <w:tcPr>
            <w:tcW w:w="1987" w:type="pct"/>
          </w:tcPr>
          <w:p w14:paraId="1697820F" w14:textId="54B84CF8" w:rsidR="00DB4076" w:rsidRPr="005C06D2" w:rsidRDefault="00DB4076" w:rsidP="00E316D4">
            <w:pPr>
              <w:pStyle w:val="Akapitzlist"/>
              <w:numPr>
                <w:ilvl w:val="1"/>
                <w:numId w:val="7"/>
              </w:num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Dalszy rozwój usług opiekuńczych oraz wspomagania pielęgnacyjnego, z naciskiem na działalność </w:t>
            </w:r>
            <w:r w:rsidR="00C17121" w:rsidRPr="005C06D2">
              <w:rPr>
                <w:color w:val="auto"/>
              </w:rPr>
              <w:br/>
            </w:r>
            <w:r w:rsidRPr="005C06D2">
              <w:rPr>
                <w:color w:val="auto"/>
              </w:rPr>
              <w:t>w środowisku lokalnym</w:t>
            </w:r>
            <w:r w:rsidR="00F53734">
              <w:rPr>
                <w:color w:val="auto"/>
              </w:rPr>
              <w:t>.</w:t>
            </w:r>
          </w:p>
        </w:tc>
        <w:tc>
          <w:tcPr>
            <w:tcW w:w="428" w:type="pct"/>
            <w:vAlign w:val="center"/>
          </w:tcPr>
          <w:p w14:paraId="4D652A74" w14:textId="40D896E5" w:rsidR="00DB4076" w:rsidRPr="005C06D2" w:rsidRDefault="00DB4076" w:rsidP="00DB4076">
            <w:pPr>
              <w:spacing w:before="0"/>
              <w:jc w:val="center"/>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w:t>
            </w:r>
            <w:r w:rsidR="002973E4" w:rsidRPr="005C06D2">
              <w:rPr>
                <w:color w:val="auto"/>
              </w:rPr>
              <w:t>30</w:t>
            </w:r>
          </w:p>
        </w:tc>
        <w:tc>
          <w:tcPr>
            <w:tcW w:w="869" w:type="pct"/>
            <w:vAlign w:val="center"/>
          </w:tcPr>
          <w:p w14:paraId="3D1A760A" w14:textId="060415F7" w:rsidR="00DB4076" w:rsidRPr="005C06D2" w:rsidRDefault="00DB4076" w:rsidP="00F94F2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Gmin</w:t>
            </w:r>
            <w:r w:rsidR="5A080E90" w:rsidRPr="005C06D2">
              <w:rPr>
                <w:color w:val="auto"/>
              </w:rPr>
              <w:t>a</w:t>
            </w:r>
            <w:r w:rsidR="00A40A96" w:rsidRPr="005C06D2">
              <w:rPr>
                <w:color w:val="auto"/>
              </w:rPr>
              <w:t xml:space="preserve"> Jadów</w:t>
            </w:r>
          </w:p>
        </w:tc>
      </w:tr>
      <w:tr w:rsidR="00CF5BA2" w:rsidRPr="00F94F2C" w14:paraId="260F7E7D" w14:textId="77777777" w:rsidTr="3BB18756">
        <w:tc>
          <w:tcPr>
            <w:cnfStyle w:val="001000000000" w:firstRow="0" w:lastRow="0" w:firstColumn="1" w:lastColumn="0" w:oddVBand="0" w:evenVBand="0" w:oddHBand="0" w:evenHBand="0" w:firstRowFirstColumn="0" w:firstRowLastColumn="0" w:lastRowFirstColumn="0" w:lastRowLastColumn="0"/>
            <w:tcW w:w="1716" w:type="pct"/>
            <w:vMerge/>
          </w:tcPr>
          <w:p w14:paraId="7E4CEECE" w14:textId="77777777" w:rsidR="00CF5BA2" w:rsidRPr="00F94F2C" w:rsidRDefault="00CF5BA2" w:rsidP="00CF5BA2">
            <w:pPr>
              <w:spacing w:before="0"/>
            </w:pPr>
          </w:p>
        </w:tc>
        <w:tc>
          <w:tcPr>
            <w:tcW w:w="1987" w:type="pct"/>
          </w:tcPr>
          <w:p w14:paraId="68725BDB" w14:textId="242ADEB0" w:rsidR="00CF5BA2" w:rsidRPr="005C06D2" w:rsidRDefault="00CF5BA2" w:rsidP="00CF5BA2">
            <w:pPr>
              <w:pStyle w:val="Akapitzlist"/>
              <w:numPr>
                <w:ilvl w:val="1"/>
                <w:numId w:val="7"/>
              </w:num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Rozwój i rozszerzenie działalności Klubu seniora.</w:t>
            </w:r>
          </w:p>
        </w:tc>
        <w:tc>
          <w:tcPr>
            <w:tcW w:w="428" w:type="pct"/>
            <w:vAlign w:val="center"/>
          </w:tcPr>
          <w:p w14:paraId="063AC6B1" w14:textId="5D5040E7" w:rsidR="00CF5BA2" w:rsidRPr="005C06D2" w:rsidRDefault="00CF5BA2" w:rsidP="00CF5BA2">
            <w:pPr>
              <w:spacing w:before="0"/>
              <w:jc w:val="center"/>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869" w:type="pct"/>
            <w:vAlign w:val="center"/>
          </w:tcPr>
          <w:p w14:paraId="4F9C2A59" w14:textId="65CB549C" w:rsidR="00CF5BA2" w:rsidRPr="005C06D2" w:rsidRDefault="00CF5BA2" w:rsidP="3BB18756">
            <w:pPr>
              <w:spacing w:before="0"/>
              <w:cnfStyle w:val="000000000000" w:firstRow="0" w:lastRow="0" w:firstColumn="0" w:lastColumn="0" w:oddVBand="0" w:evenVBand="0" w:oddHBand="0" w:evenHBand="0" w:firstRowFirstColumn="0" w:firstRowLastColumn="0" w:lastRowFirstColumn="0" w:lastRowLastColumn="0"/>
              <w:rPr>
                <w:color w:val="auto"/>
              </w:rPr>
            </w:pPr>
          </w:p>
          <w:p w14:paraId="17E51785" w14:textId="53713E36" w:rsidR="00CF5BA2" w:rsidRPr="005C06D2" w:rsidRDefault="582912F5" w:rsidP="00CF5BA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MGOPS, Gmina Jadów</w:t>
            </w:r>
          </w:p>
        </w:tc>
      </w:tr>
      <w:tr w:rsidR="00CF5BA2" w:rsidRPr="00F94F2C" w14:paraId="11A06BB4"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16" w:type="pct"/>
            <w:vMerge w:val="restart"/>
            <w:shd w:val="clear" w:color="auto" w:fill="auto"/>
          </w:tcPr>
          <w:p w14:paraId="44A9365E" w14:textId="22B8D8B7" w:rsidR="00CF5BA2" w:rsidRPr="00F94F2C" w:rsidRDefault="00CF5BA2" w:rsidP="00CF5BA2">
            <w:pPr>
              <w:pStyle w:val="Akapitzlist"/>
              <w:numPr>
                <w:ilvl w:val="0"/>
                <w:numId w:val="7"/>
              </w:numPr>
              <w:spacing w:before="0"/>
            </w:pPr>
            <w:r w:rsidRPr="00F94F2C">
              <w:t>Rozwój usług zdrowotnych, pielęgnacyjnych i technologicznych wspierających codzienne funkcjonowanie osób starszych</w:t>
            </w:r>
            <w:r w:rsidR="00F53734">
              <w:t>.</w:t>
            </w:r>
          </w:p>
        </w:tc>
        <w:tc>
          <w:tcPr>
            <w:tcW w:w="1987" w:type="pct"/>
          </w:tcPr>
          <w:p w14:paraId="1445C80A" w14:textId="3D6DB4FD" w:rsidR="00CF5BA2" w:rsidRPr="005C06D2" w:rsidRDefault="00CF5BA2" w:rsidP="00CF5BA2">
            <w:pPr>
              <w:pStyle w:val="Akapitzlist"/>
              <w:numPr>
                <w:ilvl w:val="1"/>
                <w:numId w:val="7"/>
              </w:num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Kontynuacja usługi </w:t>
            </w:r>
            <w:proofErr w:type="spellStart"/>
            <w:r w:rsidRPr="005C06D2">
              <w:rPr>
                <w:color w:val="auto"/>
              </w:rPr>
              <w:t>teleopieki</w:t>
            </w:r>
            <w:proofErr w:type="spellEnd"/>
            <w:r w:rsidR="00F53734">
              <w:rPr>
                <w:color w:val="auto"/>
              </w:rPr>
              <w:t>.</w:t>
            </w:r>
          </w:p>
        </w:tc>
        <w:tc>
          <w:tcPr>
            <w:tcW w:w="428" w:type="pct"/>
            <w:vAlign w:val="center"/>
          </w:tcPr>
          <w:p w14:paraId="5417F0E9" w14:textId="4A48DFAA" w:rsidR="00CF5BA2" w:rsidRPr="005C06D2" w:rsidRDefault="00CF5BA2" w:rsidP="00CF5BA2">
            <w:pPr>
              <w:spacing w:before="0"/>
              <w:jc w:val="center"/>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869" w:type="pct"/>
            <w:vAlign w:val="center"/>
          </w:tcPr>
          <w:p w14:paraId="35820D36" w14:textId="4398BD50" w:rsidR="00CF5BA2" w:rsidRPr="005C06D2" w:rsidRDefault="00CF5BA2" w:rsidP="00CF5BA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Gmin</w:t>
            </w:r>
            <w:r w:rsidR="509DE5BC" w:rsidRPr="005C06D2">
              <w:rPr>
                <w:color w:val="auto"/>
              </w:rPr>
              <w:t>a</w:t>
            </w:r>
            <w:r w:rsidRPr="005C06D2">
              <w:rPr>
                <w:color w:val="auto"/>
              </w:rPr>
              <w:t xml:space="preserve"> Jadów,</w:t>
            </w:r>
            <w:r w:rsidR="260EF5B3" w:rsidRPr="005C06D2">
              <w:rPr>
                <w:color w:val="auto"/>
              </w:rPr>
              <w:t xml:space="preserve"> MGOPS</w:t>
            </w:r>
          </w:p>
        </w:tc>
      </w:tr>
      <w:tr w:rsidR="00CF5BA2" w:rsidRPr="00F94F2C" w14:paraId="08C7EC89" w14:textId="77777777" w:rsidTr="3BB18756">
        <w:tc>
          <w:tcPr>
            <w:cnfStyle w:val="001000000000" w:firstRow="0" w:lastRow="0" w:firstColumn="1" w:lastColumn="0" w:oddVBand="0" w:evenVBand="0" w:oddHBand="0" w:evenHBand="0" w:firstRowFirstColumn="0" w:firstRowLastColumn="0" w:lastRowFirstColumn="0" w:lastRowLastColumn="0"/>
            <w:tcW w:w="1716" w:type="pct"/>
            <w:vMerge/>
          </w:tcPr>
          <w:p w14:paraId="481C4C66" w14:textId="77777777" w:rsidR="00CF5BA2" w:rsidRPr="00F94F2C" w:rsidRDefault="00CF5BA2" w:rsidP="00CF5BA2">
            <w:pPr>
              <w:spacing w:before="0"/>
            </w:pPr>
          </w:p>
        </w:tc>
        <w:tc>
          <w:tcPr>
            <w:tcW w:w="1987" w:type="pct"/>
          </w:tcPr>
          <w:p w14:paraId="00ABCC4F" w14:textId="34C52128" w:rsidR="00CF5BA2" w:rsidRPr="005C06D2" w:rsidRDefault="00CF5BA2" w:rsidP="00CF5BA2">
            <w:pPr>
              <w:pStyle w:val="Akapitzlist"/>
              <w:numPr>
                <w:ilvl w:val="1"/>
                <w:numId w:val="7"/>
              </w:num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Zwiększenie dostępności usług rehabilitacyjnych </w:t>
            </w:r>
            <w:r w:rsidRPr="005C06D2">
              <w:rPr>
                <w:color w:val="auto"/>
              </w:rPr>
              <w:br/>
              <w:t>i fizjoterapeutycznych</w:t>
            </w:r>
            <w:r w:rsidR="00F53734">
              <w:rPr>
                <w:color w:val="auto"/>
              </w:rPr>
              <w:t>.</w:t>
            </w:r>
          </w:p>
        </w:tc>
        <w:tc>
          <w:tcPr>
            <w:tcW w:w="428" w:type="pct"/>
            <w:vAlign w:val="center"/>
          </w:tcPr>
          <w:p w14:paraId="59C9B1B6" w14:textId="2BA8E152" w:rsidR="00CF5BA2" w:rsidRPr="005C06D2" w:rsidRDefault="00CF5BA2" w:rsidP="00CF5BA2">
            <w:pPr>
              <w:spacing w:before="0"/>
              <w:jc w:val="center"/>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869" w:type="pct"/>
            <w:vAlign w:val="center"/>
          </w:tcPr>
          <w:p w14:paraId="29B38A1B" w14:textId="55A37AA8" w:rsidR="00CF5BA2" w:rsidRPr="005C06D2" w:rsidRDefault="3DCA7EE8" w:rsidP="00CF5BA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Gmina </w:t>
            </w:r>
            <w:r w:rsidR="00CF5BA2" w:rsidRPr="005C06D2">
              <w:rPr>
                <w:color w:val="auto"/>
              </w:rPr>
              <w:t xml:space="preserve">Jadów, </w:t>
            </w:r>
            <w:r w:rsidR="00E939D0" w:rsidRPr="005C06D2">
              <w:rPr>
                <w:color w:val="auto"/>
              </w:rPr>
              <w:t>M</w:t>
            </w:r>
            <w:r w:rsidR="00CF5BA2" w:rsidRPr="005C06D2">
              <w:rPr>
                <w:color w:val="auto"/>
              </w:rPr>
              <w:t>GOPS</w:t>
            </w:r>
          </w:p>
        </w:tc>
      </w:tr>
      <w:tr w:rsidR="00CF5BA2" w:rsidRPr="00F94F2C" w14:paraId="069F4947" w14:textId="77777777" w:rsidTr="3BB18756">
        <w:trPr>
          <w:cnfStyle w:val="000000100000" w:firstRow="0" w:lastRow="0" w:firstColumn="0" w:lastColumn="0" w:oddVBand="0" w:evenVBand="0" w:oddHBand="1" w:evenHBand="0" w:firstRowFirstColumn="0" w:firstRowLastColumn="0" w:lastRowFirstColumn="0" w:lastRowLastColumn="0"/>
          <w:trHeight w:val="610"/>
        </w:trPr>
        <w:tc>
          <w:tcPr>
            <w:cnfStyle w:val="001000000000" w:firstRow="0" w:lastRow="0" w:firstColumn="1" w:lastColumn="0" w:oddVBand="0" w:evenVBand="0" w:oddHBand="0" w:evenHBand="0" w:firstRowFirstColumn="0" w:firstRowLastColumn="0" w:lastRowFirstColumn="0" w:lastRowLastColumn="0"/>
            <w:tcW w:w="1716" w:type="pct"/>
            <w:vMerge w:val="restart"/>
          </w:tcPr>
          <w:p w14:paraId="4825B139" w14:textId="285EB7A7" w:rsidR="00CF5BA2" w:rsidRPr="00F94F2C" w:rsidRDefault="00CF5BA2" w:rsidP="00CF5BA2">
            <w:pPr>
              <w:pStyle w:val="Akapitzlist"/>
              <w:numPr>
                <w:ilvl w:val="0"/>
                <w:numId w:val="7"/>
              </w:numPr>
              <w:spacing w:before="0"/>
              <w:rPr>
                <w:b w:val="0"/>
                <w:bCs w:val="0"/>
              </w:rPr>
            </w:pPr>
            <w:r w:rsidRPr="00F94F2C">
              <w:t>Aktywizacja społeczna i kulturalna osób starszych, przeciwdziałanie samotności oraz wzmacnianie więzi społecznych i rodzinnych osób starszych</w:t>
            </w:r>
            <w:r w:rsidR="00F53734">
              <w:t>.</w:t>
            </w:r>
          </w:p>
          <w:p w14:paraId="71E479E1" w14:textId="690CC0AE" w:rsidR="00CF5BA2" w:rsidRPr="00F94F2C" w:rsidRDefault="00CF5BA2" w:rsidP="00CF5BA2">
            <w:pPr>
              <w:spacing w:before="0"/>
            </w:pPr>
            <w:r w:rsidRPr="00F94F2C">
              <w:rPr>
                <w:b w:val="0"/>
                <w:bCs w:val="0"/>
              </w:rPr>
              <w:br w:type="page"/>
            </w:r>
          </w:p>
        </w:tc>
        <w:tc>
          <w:tcPr>
            <w:tcW w:w="1987" w:type="pct"/>
          </w:tcPr>
          <w:p w14:paraId="475F7583" w14:textId="0995CDCE" w:rsidR="00CF5BA2" w:rsidRPr="005C06D2" w:rsidRDefault="00CF5BA2" w:rsidP="00CF5BA2">
            <w:pPr>
              <w:pStyle w:val="Akapitzlist"/>
              <w:numPr>
                <w:ilvl w:val="1"/>
                <w:numId w:val="7"/>
              </w:num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Rozszerzenie oferty czasu wolnego – m.in. </w:t>
            </w:r>
            <w:proofErr w:type="spellStart"/>
            <w:r w:rsidRPr="005C06D2">
              <w:rPr>
                <w:color w:val="auto"/>
              </w:rPr>
              <w:t>webinary</w:t>
            </w:r>
            <w:proofErr w:type="spellEnd"/>
            <w:r w:rsidRPr="005C06D2">
              <w:rPr>
                <w:color w:val="auto"/>
              </w:rPr>
              <w:t>, spotkania tematyczne, wydarzenia online</w:t>
            </w:r>
            <w:r w:rsidR="00F53734">
              <w:rPr>
                <w:color w:val="auto"/>
              </w:rPr>
              <w:t>.</w:t>
            </w:r>
          </w:p>
        </w:tc>
        <w:tc>
          <w:tcPr>
            <w:tcW w:w="428" w:type="pct"/>
            <w:vAlign w:val="center"/>
          </w:tcPr>
          <w:p w14:paraId="342C00DA" w14:textId="01F22064" w:rsidR="00CF5BA2" w:rsidRPr="005C06D2" w:rsidRDefault="00CF5BA2" w:rsidP="00CF5BA2">
            <w:pPr>
              <w:spacing w:before="0"/>
              <w:jc w:val="center"/>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869" w:type="pct"/>
            <w:vAlign w:val="center"/>
          </w:tcPr>
          <w:p w14:paraId="17297201" w14:textId="7BA55BA4" w:rsidR="00CF5BA2" w:rsidRPr="005C06D2" w:rsidRDefault="2CA14F01" w:rsidP="00CF5BA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Gmina</w:t>
            </w:r>
            <w:r w:rsidR="00CF5BA2" w:rsidRPr="005C06D2">
              <w:rPr>
                <w:color w:val="auto"/>
              </w:rPr>
              <w:t xml:space="preserve"> Jadów, MGOPS, wolontariusze, rodziny podopiecznych.</w:t>
            </w:r>
          </w:p>
        </w:tc>
      </w:tr>
      <w:tr w:rsidR="00CF5BA2" w:rsidRPr="00F94F2C" w14:paraId="7FAC8FAC" w14:textId="77777777" w:rsidTr="3BB18756">
        <w:trPr>
          <w:trHeight w:val="610"/>
        </w:trPr>
        <w:tc>
          <w:tcPr>
            <w:cnfStyle w:val="001000000000" w:firstRow="0" w:lastRow="0" w:firstColumn="1" w:lastColumn="0" w:oddVBand="0" w:evenVBand="0" w:oddHBand="0" w:evenHBand="0" w:firstRowFirstColumn="0" w:firstRowLastColumn="0" w:lastRowFirstColumn="0" w:lastRowLastColumn="0"/>
            <w:tcW w:w="1716" w:type="pct"/>
            <w:vMerge/>
          </w:tcPr>
          <w:p w14:paraId="2AA5DDC5" w14:textId="5829053B" w:rsidR="00CF5BA2" w:rsidRPr="00F94F2C" w:rsidRDefault="00CF5BA2" w:rsidP="00CF5BA2">
            <w:pPr>
              <w:spacing w:before="0"/>
              <w:rPr>
                <w:b w:val="0"/>
                <w:bCs w:val="0"/>
              </w:rPr>
            </w:pPr>
          </w:p>
        </w:tc>
        <w:tc>
          <w:tcPr>
            <w:tcW w:w="1987" w:type="pct"/>
          </w:tcPr>
          <w:p w14:paraId="38399021" w14:textId="53051C3F" w:rsidR="00CF5BA2" w:rsidRPr="005C06D2" w:rsidRDefault="00CF5BA2" w:rsidP="00CF5BA2">
            <w:pPr>
              <w:pStyle w:val="Akapitzlist"/>
              <w:numPr>
                <w:ilvl w:val="1"/>
                <w:numId w:val="7"/>
              </w:num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Rozwój i wsparcie lokalnych inicjatyw integracyjnych, np. KGW, potańcówki, wycieczki, bale</w:t>
            </w:r>
            <w:r w:rsidR="00F53734">
              <w:rPr>
                <w:color w:val="auto"/>
              </w:rPr>
              <w:t>.</w:t>
            </w:r>
          </w:p>
        </w:tc>
        <w:tc>
          <w:tcPr>
            <w:tcW w:w="428" w:type="pct"/>
            <w:vAlign w:val="center"/>
          </w:tcPr>
          <w:p w14:paraId="135B195C" w14:textId="37CFF072" w:rsidR="00CF5BA2" w:rsidRPr="005C06D2" w:rsidRDefault="00CF5BA2" w:rsidP="00CF5BA2">
            <w:pPr>
              <w:spacing w:before="0"/>
              <w:jc w:val="center"/>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869" w:type="pct"/>
            <w:vAlign w:val="center"/>
          </w:tcPr>
          <w:p w14:paraId="28E889F5" w14:textId="11B98FE7" w:rsidR="00CF5BA2" w:rsidRPr="005C06D2" w:rsidRDefault="219602C7" w:rsidP="00CF5BA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MGOPS, Gmina Jadów</w:t>
            </w:r>
          </w:p>
        </w:tc>
      </w:tr>
      <w:tr w:rsidR="00CF5BA2" w:rsidRPr="00F94F2C" w14:paraId="019D062D" w14:textId="77777777" w:rsidTr="3BB18756">
        <w:trPr>
          <w:cnfStyle w:val="000000100000" w:firstRow="0" w:lastRow="0" w:firstColumn="0" w:lastColumn="0" w:oddVBand="0" w:evenVBand="0" w:oddHBand="1" w:evenHBand="0" w:firstRowFirstColumn="0" w:firstRowLastColumn="0" w:lastRowFirstColumn="0" w:lastRowLastColumn="0"/>
          <w:trHeight w:val="521"/>
        </w:trPr>
        <w:tc>
          <w:tcPr>
            <w:cnfStyle w:val="001000000000" w:firstRow="0" w:lastRow="0" w:firstColumn="1" w:lastColumn="0" w:oddVBand="0" w:evenVBand="0" w:oddHBand="0" w:evenHBand="0" w:firstRowFirstColumn="0" w:firstRowLastColumn="0" w:lastRowFirstColumn="0" w:lastRowLastColumn="0"/>
            <w:tcW w:w="1716" w:type="pct"/>
            <w:vMerge/>
          </w:tcPr>
          <w:p w14:paraId="11ADCC43" w14:textId="44032F4F" w:rsidR="00CF5BA2" w:rsidRPr="00F94F2C" w:rsidRDefault="00CF5BA2" w:rsidP="00CF5BA2">
            <w:pPr>
              <w:spacing w:before="0"/>
              <w:rPr>
                <w:b w:val="0"/>
                <w:bCs w:val="0"/>
              </w:rPr>
            </w:pPr>
          </w:p>
        </w:tc>
        <w:tc>
          <w:tcPr>
            <w:tcW w:w="1987" w:type="pct"/>
          </w:tcPr>
          <w:p w14:paraId="5381D611" w14:textId="3C5658C0" w:rsidR="00CF5BA2" w:rsidRPr="005C06D2" w:rsidRDefault="00CF5BA2" w:rsidP="00CF5BA2">
            <w:pPr>
              <w:pStyle w:val="Akapitzlist"/>
              <w:numPr>
                <w:ilvl w:val="1"/>
                <w:numId w:val="7"/>
              </w:num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Wspieranie i promowanie grup nieformalnych.</w:t>
            </w:r>
          </w:p>
        </w:tc>
        <w:tc>
          <w:tcPr>
            <w:tcW w:w="428" w:type="pct"/>
            <w:vAlign w:val="center"/>
          </w:tcPr>
          <w:p w14:paraId="36FE3F11" w14:textId="4909DEA5" w:rsidR="00CF5BA2" w:rsidRPr="005C06D2" w:rsidRDefault="00CF5BA2" w:rsidP="00CF5BA2">
            <w:pPr>
              <w:spacing w:before="0"/>
              <w:jc w:val="center"/>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869" w:type="pct"/>
            <w:vAlign w:val="center"/>
          </w:tcPr>
          <w:p w14:paraId="52C63070" w14:textId="6B2B263E" w:rsidR="00CF5BA2" w:rsidRPr="005C06D2" w:rsidRDefault="00CF5BA2" w:rsidP="00CF5BA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GOK, Biblioteka</w:t>
            </w:r>
            <w:r w:rsidR="6E64E770" w:rsidRPr="005C06D2">
              <w:rPr>
                <w:color w:val="auto"/>
              </w:rPr>
              <w:t>, MGOPS, Gmina Jadów.</w:t>
            </w:r>
          </w:p>
        </w:tc>
      </w:tr>
      <w:tr w:rsidR="00CF5BA2" w:rsidRPr="00F94F2C" w14:paraId="59B76BE4" w14:textId="77777777" w:rsidTr="3BB18756">
        <w:trPr>
          <w:trHeight w:val="610"/>
        </w:trPr>
        <w:tc>
          <w:tcPr>
            <w:cnfStyle w:val="001000000000" w:firstRow="0" w:lastRow="0" w:firstColumn="1" w:lastColumn="0" w:oddVBand="0" w:evenVBand="0" w:oddHBand="0" w:evenHBand="0" w:firstRowFirstColumn="0" w:firstRowLastColumn="0" w:lastRowFirstColumn="0" w:lastRowLastColumn="0"/>
            <w:tcW w:w="1716" w:type="pct"/>
            <w:vMerge/>
          </w:tcPr>
          <w:p w14:paraId="4F8C0875" w14:textId="071EF7A2" w:rsidR="00CF5BA2" w:rsidRPr="00F94F2C" w:rsidRDefault="00CF5BA2" w:rsidP="00CF5BA2">
            <w:pPr>
              <w:spacing w:before="0"/>
              <w:rPr>
                <w:b w:val="0"/>
                <w:bCs w:val="0"/>
              </w:rPr>
            </w:pPr>
          </w:p>
        </w:tc>
        <w:tc>
          <w:tcPr>
            <w:tcW w:w="1987" w:type="pct"/>
          </w:tcPr>
          <w:p w14:paraId="48F107F7" w14:textId="06197083" w:rsidR="00CF5BA2" w:rsidRPr="005C06D2" w:rsidRDefault="00CF5BA2" w:rsidP="00CF5BA2">
            <w:pPr>
              <w:pStyle w:val="Akapitzlist"/>
              <w:numPr>
                <w:ilvl w:val="1"/>
                <w:numId w:val="7"/>
              </w:num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Aktywizacja seniorów poprzez kulturę – udział </w:t>
            </w:r>
            <w:r w:rsidRPr="005C06D2">
              <w:rPr>
                <w:color w:val="auto"/>
              </w:rPr>
              <w:br/>
              <w:t>w spektaklach, koncertach, wydarzeniach gminnych</w:t>
            </w:r>
            <w:r w:rsidR="00F53734">
              <w:rPr>
                <w:color w:val="auto"/>
              </w:rPr>
              <w:t>.</w:t>
            </w:r>
          </w:p>
        </w:tc>
        <w:tc>
          <w:tcPr>
            <w:tcW w:w="428" w:type="pct"/>
            <w:vAlign w:val="center"/>
          </w:tcPr>
          <w:p w14:paraId="61CB6891" w14:textId="4E542A52" w:rsidR="00CF5BA2" w:rsidRPr="005C06D2" w:rsidRDefault="00CF5BA2" w:rsidP="00CF5BA2">
            <w:pPr>
              <w:spacing w:before="0"/>
              <w:jc w:val="center"/>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869" w:type="pct"/>
            <w:vAlign w:val="center"/>
          </w:tcPr>
          <w:p w14:paraId="53777AB6" w14:textId="6BFD1F94" w:rsidR="00CF5BA2" w:rsidRPr="005C06D2" w:rsidRDefault="00CF5BA2" w:rsidP="00CF5BA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Klub Senior+,</w:t>
            </w:r>
            <w:r w:rsidR="0000770E">
              <w:rPr>
                <w:color w:val="auto"/>
              </w:rPr>
              <w:t xml:space="preserve"> </w:t>
            </w:r>
            <w:r w:rsidR="033C5858" w:rsidRPr="005C06D2">
              <w:rPr>
                <w:color w:val="auto"/>
              </w:rPr>
              <w:t>Gmina Jadów, MGOPS</w:t>
            </w:r>
          </w:p>
        </w:tc>
      </w:tr>
      <w:tr w:rsidR="00CF5BA2" w:rsidRPr="00F94F2C" w14:paraId="5BF21ADA" w14:textId="77777777" w:rsidTr="3BB18756">
        <w:trPr>
          <w:cnfStyle w:val="000000100000" w:firstRow="0" w:lastRow="0" w:firstColumn="0" w:lastColumn="0" w:oddVBand="0" w:evenVBand="0" w:oddHBand="1" w:evenHBand="0" w:firstRowFirstColumn="0" w:firstRowLastColumn="0" w:lastRowFirstColumn="0" w:lastRowLastColumn="0"/>
          <w:trHeight w:val="610"/>
        </w:trPr>
        <w:tc>
          <w:tcPr>
            <w:cnfStyle w:val="001000000000" w:firstRow="0" w:lastRow="0" w:firstColumn="1" w:lastColumn="0" w:oddVBand="0" w:evenVBand="0" w:oddHBand="0" w:evenHBand="0" w:firstRowFirstColumn="0" w:firstRowLastColumn="0" w:lastRowFirstColumn="0" w:lastRowLastColumn="0"/>
            <w:tcW w:w="1716" w:type="pct"/>
            <w:vMerge/>
          </w:tcPr>
          <w:p w14:paraId="7FE9D1FC" w14:textId="0E6C48A4" w:rsidR="00CF5BA2" w:rsidRPr="00F94F2C" w:rsidRDefault="00CF5BA2" w:rsidP="00CF5BA2">
            <w:pPr>
              <w:spacing w:before="0"/>
              <w:rPr>
                <w:b w:val="0"/>
                <w:bCs w:val="0"/>
              </w:rPr>
            </w:pPr>
          </w:p>
        </w:tc>
        <w:tc>
          <w:tcPr>
            <w:tcW w:w="1987" w:type="pct"/>
          </w:tcPr>
          <w:p w14:paraId="4829AECD" w14:textId="18FDF9FB" w:rsidR="00CF5BA2" w:rsidRPr="005C06D2" w:rsidRDefault="00CF5BA2" w:rsidP="00CF5BA2">
            <w:pPr>
              <w:pStyle w:val="Akapitzlist"/>
              <w:numPr>
                <w:ilvl w:val="1"/>
                <w:numId w:val="7"/>
              </w:num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Rozwijanie działań międzypokoleniowych – wolontariat we współpracy szkół, OPS i klubów</w:t>
            </w:r>
            <w:r w:rsidR="00F53734">
              <w:rPr>
                <w:color w:val="auto"/>
              </w:rPr>
              <w:t>.</w:t>
            </w:r>
          </w:p>
        </w:tc>
        <w:tc>
          <w:tcPr>
            <w:tcW w:w="428" w:type="pct"/>
            <w:vAlign w:val="center"/>
          </w:tcPr>
          <w:p w14:paraId="0223CADD" w14:textId="283EFB46" w:rsidR="00CF5BA2" w:rsidRPr="005C06D2" w:rsidRDefault="00CF5BA2" w:rsidP="00CF5BA2">
            <w:pPr>
              <w:spacing w:before="0"/>
              <w:jc w:val="center"/>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869" w:type="pct"/>
            <w:vAlign w:val="center"/>
          </w:tcPr>
          <w:p w14:paraId="322A3257" w14:textId="1BADA755" w:rsidR="00CF5BA2" w:rsidRPr="005C06D2" w:rsidRDefault="00CF5BA2" w:rsidP="00CF5BA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KGW, OSP, Sołtysi</w:t>
            </w:r>
            <w:r w:rsidR="0325D8FB" w:rsidRPr="005C06D2">
              <w:rPr>
                <w:color w:val="auto"/>
              </w:rPr>
              <w:t>, placówki oświatowe, MGOPS</w:t>
            </w:r>
          </w:p>
        </w:tc>
      </w:tr>
      <w:tr w:rsidR="00CF5BA2" w:rsidRPr="00F94F2C" w14:paraId="3C312CDF" w14:textId="77777777" w:rsidTr="3BB18756">
        <w:trPr>
          <w:trHeight w:val="610"/>
        </w:trPr>
        <w:tc>
          <w:tcPr>
            <w:cnfStyle w:val="001000000000" w:firstRow="0" w:lastRow="0" w:firstColumn="1" w:lastColumn="0" w:oddVBand="0" w:evenVBand="0" w:oddHBand="0" w:evenHBand="0" w:firstRowFirstColumn="0" w:firstRowLastColumn="0" w:lastRowFirstColumn="0" w:lastRowLastColumn="0"/>
            <w:tcW w:w="1716" w:type="pct"/>
            <w:vMerge/>
          </w:tcPr>
          <w:p w14:paraId="736A47C8" w14:textId="44CCFAEB" w:rsidR="00CF5BA2" w:rsidRPr="00F94F2C" w:rsidRDefault="00CF5BA2" w:rsidP="00CF5BA2">
            <w:pPr>
              <w:spacing w:before="0"/>
              <w:rPr>
                <w:b w:val="0"/>
                <w:bCs w:val="0"/>
              </w:rPr>
            </w:pPr>
          </w:p>
        </w:tc>
        <w:tc>
          <w:tcPr>
            <w:tcW w:w="1987" w:type="pct"/>
          </w:tcPr>
          <w:p w14:paraId="688D9FA2" w14:textId="626BC1FC" w:rsidR="00CF5BA2" w:rsidRPr="005C06D2" w:rsidRDefault="00CF5BA2" w:rsidP="00CF5BA2">
            <w:pPr>
              <w:pStyle w:val="Akapitzlist"/>
              <w:numPr>
                <w:ilvl w:val="1"/>
                <w:numId w:val="7"/>
              </w:num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Organizacja działań wspierających relacje na odległość – np. szkolenia z obsługi komunikatorów online</w:t>
            </w:r>
            <w:r w:rsidR="00F53734">
              <w:rPr>
                <w:color w:val="auto"/>
              </w:rPr>
              <w:t>.</w:t>
            </w:r>
          </w:p>
        </w:tc>
        <w:tc>
          <w:tcPr>
            <w:tcW w:w="428" w:type="pct"/>
            <w:vAlign w:val="center"/>
          </w:tcPr>
          <w:p w14:paraId="1C31EF9B" w14:textId="43FF1C1D" w:rsidR="00CF5BA2" w:rsidRPr="005C06D2" w:rsidRDefault="00CF5BA2" w:rsidP="00CF5BA2">
            <w:pPr>
              <w:spacing w:before="0"/>
              <w:jc w:val="center"/>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869" w:type="pct"/>
            <w:vAlign w:val="center"/>
          </w:tcPr>
          <w:p w14:paraId="42C1DA69" w14:textId="6FF9204C" w:rsidR="00CF5BA2" w:rsidRPr="005C06D2" w:rsidRDefault="00CF5BA2" w:rsidP="00CF5BA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MGOPS, </w:t>
            </w:r>
            <w:r w:rsidR="3827BDFF" w:rsidRPr="005C06D2">
              <w:rPr>
                <w:color w:val="auto"/>
              </w:rPr>
              <w:t>, Klub Senior+, GOK, Biblioteka.</w:t>
            </w:r>
          </w:p>
        </w:tc>
      </w:tr>
      <w:tr w:rsidR="00CF5BA2" w:rsidRPr="00F94F2C" w14:paraId="6F407750" w14:textId="77777777" w:rsidTr="3BB18756">
        <w:trPr>
          <w:cnfStyle w:val="000000100000" w:firstRow="0" w:lastRow="0" w:firstColumn="0" w:lastColumn="0" w:oddVBand="0" w:evenVBand="0" w:oddHBand="1" w:evenHBand="0" w:firstRowFirstColumn="0" w:firstRowLastColumn="0" w:lastRowFirstColumn="0" w:lastRowLastColumn="0"/>
          <w:trHeight w:val="610"/>
        </w:trPr>
        <w:tc>
          <w:tcPr>
            <w:cnfStyle w:val="001000000000" w:firstRow="0" w:lastRow="0" w:firstColumn="1" w:lastColumn="0" w:oddVBand="0" w:evenVBand="0" w:oddHBand="0" w:evenHBand="0" w:firstRowFirstColumn="0" w:firstRowLastColumn="0" w:lastRowFirstColumn="0" w:lastRowLastColumn="0"/>
            <w:tcW w:w="1716" w:type="pct"/>
            <w:vMerge/>
          </w:tcPr>
          <w:p w14:paraId="6B2425A4" w14:textId="160B683F" w:rsidR="00CF5BA2" w:rsidRPr="00F94F2C" w:rsidRDefault="00CF5BA2" w:rsidP="00CF5BA2">
            <w:pPr>
              <w:spacing w:before="0"/>
              <w:rPr>
                <w:b w:val="0"/>
                <w:bCs w:val="0"/>
              </w:rPr>
            </w:pPr>
          </w:p>
        </w:tc>
        <w:tc>
          <w:tcPr>
            <w:tcW w:w="1987" w:type="pct"/>
          </w:tcPr>
          <w:p w14:paraId="64C4E36F" w14:textId="5AFDDC67" w:rsidR="00CF5BA2" w:rsidRPr="005C06D2" w:rsidRDefault="00CF5BA2" w:rsidP="00CF5BA2">
            <w:pPr>
              <w:pStyle w:val="Akapitzlist"/>
              <w:numPr>
                <w:ilvl w:val="1"/>
                <w:numId w:val="7"/>
              </w:num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Ułatwienie dostępu do wsparcia psychologicznego </w:t>
            </w:r>
            <w:r w:rsidRPr="005C06D2">
              <w:rPr>
                <w:color w:val="auto"/>
              </w:rPr>
              <w:br/>
              <w:t>i społecznego dla osób doświadczających samotności</w:t>
            </w:r>
            <w:r w:rsidR="00F53734">
              <w:rPr>
                <w:color w:val="auto"/>
              </w:rPr>
              <w:t>.</w:t>
            </w:r>
          </w:p>
        </w:tc>
        <w:tc>
          <w:tcPr>
            <w:tcW w:w="428" w:type="pct"/>
            <w:vAlign w:val="center"/>
          </w:tcPr>
          <w:p w14:paraId="70561806" w14:textId="1CF0385A" w:rsidR="00CF5BA2" w:rsidRPr="005C06D2" w:rsidRDefault="00CF5BA2" w:rsidP="00CF5BA2">
            <w:pPr>
              <w:spacing w:before="0"/>
              <w:jc w:val="center"/>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869" w:type="pct"/>
            <w:vAlign w:val="center"/>
          </w:tcPr>
          <w:p w14:paraId="31E4A44D" w14:textId="1A85BFEC" w:rsidR="00CF5BA2" w:rsidRPr="005C06D2" w:rsidRDefault="00CF5BA2" w:rsidP="00CF5BA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MGOPS</w:t>
            </w:r>
            <w:r w:rsidR="1C2D6BF5" w:rsidRPr="005C06D2">
              <w:rPr>
                <w:color w:val="auto"/>
              </w:rPr>
              <w:t>, Klub Senior+, GOK, Biblioteka.</w:t>
            </w:r>
          </w:p>
        </w:tc>
      </w:tr>
      <w:tr w:rsidR="00CF5BA2" w:rsidRPr="00F94F2C" w14:paraId="6703D975" w14:textId="77777777" w:rsidTr="3BB18756">
        <w:trPr>
          <w:trHeight w:val="610"/>
        </w:trPr>
        <w:tc>
          <w:tcPr>
            <w:cnfStyle w:val="001000000000" w:firstRow="0" w:lastRow="0" w:firstColumn="1" w:lastColumn="0" w:oddVBand="0" w:evenVBand="0" w:oddHBand="0" w:evenHBand="0" w:firstRowFirstColumn="0" w:firstRowLastColumn="0" w:lastRowFirstColumn="0" w:lastRowLastColumn="0"/>
            <w:tcW w:w="1716" w:type="pct"/>
            <w:vMerge/>
          </w:tcPr>
          <w:p w14:paraId="48043A2B" w14:textId="5AEDB885" w:rsidR="00CF5BA2" w:rsidRPr="00F94F2C" w:rsidRDefault="00CF5BA2" w:rsidP="00CF5BA2">
            <w:pPr>
              <w:spacing w:before="0"/>
              <w:rPr>
                <w:b w:val="0"/>
                <w:bCs w:val="0"/>
              </w:rPr>
            </w:pPr>
          </w:p>
        </w:tc>
        <w:tc>
          <w:tcPr>
            <w:tcW w:w="1987" w:type="pct"/>
          </w:tcPr>
          <w:p w14:paraId="653864A7" w14:textId="2555A5A5" w:rsidR="00CF5BA2" w:rsidRPr="005C06D2" w:rsidRDefault="00CF5BA2" w:rsidP="00CF5BA2">
            <w:pPr>
              <w:pStyle w:val="Akapitzlist"/>
              <w:numPr>
                <w:ilvl w:val="1"/>
                <w:numId w:val="7"/>
              </w:num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Organizacja działań </w:t>
            </w:r>
            <w:proofErr w:type="spellStart"/>
            <w:r w:rsidRPr="005C06D2">
              <w:rPr>
                <w:color w:val="auto"/>
              </w:rPr>
              <w:t>wolontariackich</w:t>
            </w:r>
            <w:proofErr w:type="spellEnd"/>
            <w:r w:rsidRPr="005C06D2">
              <w:rPr>
                <w:color w:val="auto"/>
              </w:rPr>
              <w:t xml:space="preserve"> </w:t>
            </w:r>
            <w:r w:rsidRPr="005C06D2">
              <w:rPr>
                <w:color w:val="auto"/>
              </w:rPr>
              <w:br/>
              <w:t xml:space="preserve">i międzypokoleniowych integrujących osoby starsze </w:t>
            </w:r>
            <w:r w:rsidRPr="005C06D2">
              <w:rPr>
                <w:color w:val="auto"/>
              </w:rPr>
              <w:br/>
              <w:t>z młodzieżą, w tym warsztatów kulinarnych realizowanych we współpracy ze szkołą gastronomiczną</w:t>
            </w:r>
            <w:r w:rsidR="4337020A" w:rsidRPr="005C06D2">
              <w:rPr>
                <w:color w:val="auto"/>
              </w:rPr>
              <w:t>.</w:t>
            </w:r>
          </w:p>
        </w:tc>
        <w:tc>
          <w:tcPr>
            <w:tcW w:w="428" w:type="pct"/>
            <w:vAlign w:val="center"/>
          </w:tcPr>
          <w:p w14:paraId="3F7A3D20" w14:textId="319966EC" w:rsidR="00CF5BA2" w:rsidRPr="005C06D2" w:rsidRDefault="00CF5BA2" w:rsidP="00CF5BA2">
            <w:pPr>
              <w:spacing w:before="0"/>
              <w:jc w:val="center"/>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869" w:type="pct"/>
            <w:vAlign w:val="center"/>
          </w:tcPr>
          <w:p w14:paraId="4F87C206" w14:textId="0CB870F3" w:rsidR="00CF5BA2" w:rsidRPr="005C06D2" w:rsidRDefault="00CF5BA2" w:rsidP="00CF5BA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MGOPS</w:t>
            </w:r>
            <w:r w:rsidR="3A0A4B08" w:rsidRPr="005C06D2">
              <w:rPr>
                <w:color w:val="auto"/>
              </w:rPr>
              <w:t>, placówki oświatowe, Klub Senior+.</w:t>
            </w:r>
          </w:p>
        </w:tc>
      </w:tr>
    </w:tbl>
    <w:p w14:paraId="3BC7A5C5" w14:textId="77777777" w:rsidR="005C06D2" w:rsidRDefault="005C06D2" w:rsidP="005C06D2"/>
    <w:p w14:paraId="463ACA7D" w14:textId="77777777" w:rsidR="005C06D2" w:rsidRDefault="005C06D2" w:rsidP="005C06D2">
      <w:pPr>
        <w:pStyle w:val="Nagwek2"/>
        <w:spacing w:after="240"/>
      </w:pPr>
      <w:bookmarkStart w:id="57" w:name="_Toc233815603"/>
      <w:r w:rsidRPr="003978DB">
        <w:lastRenderedPageBreak/>
        <w:t>Osoby z niepełnosprawnościami</w:t>
      </w:r>
      <w:r>
        <w:t xml:space="preserve"> i w kryzysie zdrowia psychicznego</w:t>
      </w:r>
      <w:bookmarkEnd w:id="57"/>
    </w:p>
    <w:tbl>
      <w:tblPr>
        <w:tblStyle w:val="Tabelasiatki4akcent1"/>
        <w:tblW w:w="5000" w:type="pct"/>
        <w:tblLook w:val="04A0" w:firstRow="1" w:lastRow="0" w:firstColumn="1" w:lastColumn="0" w:noHBand="0" w:noVBand="1"/>
      </w:tblPr>
      <w:tblGrid>
        <w:gridCol w:w="5848"/>
        <w:gridCol w:w="5487"/>
        <w:gridCol w:w="1260"/>
        <w:gridCol w:w="2328"/>
      </w:tblGrid>
      <w:tr w:rsidR="00BD061F" w:rsidRPr="003978DB" w14:paraId="3737B3CD" w14:textId="77777777" w:rsidTr="3BB1875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9" w:type="pct"/>
          </w:tcPr>
          <w:p w14:paraId="7C3135DA" w14:textId="70AB699D" w:rsidR="00BD061F" w:rsidRPr="004A50A1" w:rsidRDefault="00BD061F" w:rsidP="00BC2F9A">
            <w:pPr>
              <w:spacing w:before="0"/>
            </w:pPr>
            <w:r w:rsidRPr="004A50A1">
              <w:t>Cel szczegółowy</w:t>
            </w:r>
          </w:p>
        </w:tc>
        <w:tc>
          <w:tcPr>
            <w:tcW w:w="1838" w:type="pct"/>
          </w:tcPr>
          <w:p w14:paraId="22AB0475" w14:textId="77777777" w:rsidR="00BD061F" w:rsidRPr="004A50A1" w:rsidRDefault="00BD061F" w:rsidP="00BC2F9A">
            <w:pPr>
              <w:spacing w:before="0"/>
              <w:cnfStyle w:val="100000000000" w:firstRow="1" w:lastRow="0" w:firstColumn="0" w:lastColumn="0" w:oddVBand="0" w:evenVBand="0" w:oddHBand="0" w:evenHBand="0" w:firstRowFirstColumn="0" w:firstRowLastColumn="0" w:lastRowFirstColumn="0" w:lastRowLastColumn="0"/>
            </w:pPr>
            <w:r w:rsidRPr="004A50A1">
              <w:t>Działanie</w:t>
            </w:r>
          </w:p>
        </w:tc>
        <w:tc>
          <w:tcPr>
            <w:tcW w:w="422" w:type="pct"/>
          </w:tcPr>
          <w:p w14:paraId="15D6C82F" w14:textId="77777777" w:rsidR="00BD061F" w:rsidRPr="004A50A1" w:rsidRDefault="00BD061F" w:rsidP="00BC2F9A">
            <w:pPr>
              <w:spacing w:before="0"/>
              <w:cnfStyle w:val="100000000000" w:firstRow="1" w:lastRow="0" w:firstColumn="0" w:lastColumn="0" w:oddVBand="0" w:evenVBand="0" w:oddHBand="0" w:evenHBand="0" w:firstRowFirstColumn="0" w:firstRowLastColumn="0" w:lastRowFirstColumn="0" w:lastRowLastColumn="0"/>
            </w:pPr>
            <w:r w:rsidRPr="004A50A1">
              <w:t>Okres realizacji</w:t>
            </w:r>
          </w:p>
        </w:tc>
        <w:tc>
          <w:tcPr>
            <w:tcW w:w="780" w:type="pct"/>
          </w:tcPr>
          <w:p w14:paraId="6BCA7815" w14:textId="77777777" w:rsidR="00BD061F" w:rsidRPr="004A50A1" w:rsidRDefault="00BD061F" w:rsidP="00BC2F9A">
            <w:pPr>
              <w:spacing w:before="0"/>
              <w:cnfStyle w:val="100000000000" w:firstRow="1" w:lastRow="0" w:firstColumn="0" w:lastColumn="0" w:oddVBand="0" w:evenVBand="0" w:oddHBand="0" w:evenHBand="0" w:firstRowFirstColumn="0" w:firstRowLastColumn="0" w:lastRowFirstColumn="0" w:lastRowLastColumn="0"/>
            </w:pPr>
            <w:r w:rsidRPr="004A50A1">
              <w:t>Podmiot/y odpowiedzialny/e</w:t>
            </w:r>
          </w:p>
        </w:tc>
      </w:tr>
      <w:tr w:rsidR="008507D2" w:rsidRPr="003978DB" w14:paraId="121DF9D7"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9" w:type="pct"/>
            <w:vMerge w:val="restart"/>
            <w:shd w:val="clear" w:color="auto" w:fill="auto"/>
          </w:tcPr>
          <w:p w14:paraId="28D1F019" w14:textId="718E702D" w:rsidR="008507D2" w:rsidRPr="008507D2" w:rsidRDefault="008507D2" w:rsidP="008507D2">
            <w:pPr>
              <w:spacing w:before="0"/>
            </w:pPr>
            <w:r>
              <w:t xml:space="preserve">4. </w:t>
            </w:r>
            <w:r w:rsidRPr="008507D2">
              <w:t>Zwiększenie dostępności i świadomości nt. oferty wsparcia dla osób z niepełnosprawnościami, osób w kryzysie zdrowia psychicznego i ich rodzin</w:t>
            </w:r>
            <w:r w:rsidR="00A7028E">
              <w:t>.</w:t>
            </w:r>
          </w:p>
        </w:tc>
        <w:tc>
          <w:tcPr>
            <w:tcW w:w="1838" w:type="pct"/>
          </w:tcPr>
          <w:p w14:paraId="18F4C002" w14:textId="57FD3EEC" w:rsidR="008507D2" w:rsidRPr="005C06D2" w:rsidRDefault="008507D2"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4.1. Rozszerzenie oferty poradnictwa psychologicznego</w:t>
            </w:r>
            <w:r w:rsidR="00F53734">
              <w:rPr>
                <w:color w:val="auto"/>
              </w:rPr>
              <w:t>.</w:t>
            </w:r>
          </w:p>
        </w:tc>
        <w:tc>
          <w:tcPr>
            <w:tcW w:w="422" w:type="pct"/>
            <w:vAlign w:val="center"/>
          </w:tcPr>
          <w:p w14:paraId="0076C6CD" w14:textId="1FFED603" w:rsidR="008507D2" w:rsidRPr="005C06D2" w:rsidRDefault="008507D2"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80" w:type="pct"/>
          </w:tcPr>
          <w:p w14:paraId="67B5512E" w14:textId="4358FB32" w:rsidR="008507D2" w:rsidRPr="005C06D2" w:rsidRDefault="00E939D0"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M</w:t>
            </w:r>
            <w:r w:rsidR="7DE4C481" w:rsidRPr="005C06D2">
              <w:rPr>
                <w:color w:val="auto"/>
              </w:rPr>
              <w:t xml:space="preserve">GOPS, </w:t>
            </w:r>
            <w:r w:rsidR="434F13BF" w:rsidRPr="005C06D2">
              <w:rPr>
                <w:color w:val="auto"/>
              </w:rPr>
              <w:t xml:space="preserve">PCPR. </w:t>
            </w:r>
          </w:p>
        </w:tc>
      </w:tr>
      <w:tr w:rsidR="008507D2" w:rsidRPr="003978DB" w14:paraId="51151440" w14:textId="77777777" w:rsidTr="3BB18756">
        <w:tc>
          <w:tcPr>
            <w:cnfStyle w:val="001000000000" w:firstRow="0" w:lastRow="0" w:firstColumn="1" w:lastColumn="0" w:oddVBand="0" w:evenVBand="0" w:oddHBand="0" w:evenHBand="0" w:firstRowFirstColumn="0" w:firstRowLastColumn="0" w:lastRowFirstColumn="0" w:lastRowLastColumn="0"/>
            <w:tcW w:w="1959" w:type="pct"/>
            <w:vMerge/>
          </w:tcPr>
          <w:p w14:paraId="4CBC81DA" w14:textId="3618F824" w:rsidR="008507D2" w:rsidRPr="003978DB" w:rsidRDefault="008507D2" w:rsidP="008507D2">
            <w:pPr>
              <w:spacing w:before="0"/>
            </w:pPr>
          </w:p>
        </w:tc>
        <w:tc>
          <w:tcPr>
            <w:tcW w:w="1838" w:type="pct"/>
          </w:tcPr>
          <w:p w14:paraId="76CE7716" w14:textId="2963C5F8" w:rsidR="008507D2" w:rsidRPr="005C06D2" w:rsidRDefault="008507D2"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4.2. Organizacja grup wsparcia </w:t>
            </w:r>
            <w:r w:rsidRPr="005C06D2">
              <w:rPr>
                <w:color w:val="auto"/>
              </w:rPr>
              <w:br/>
              <w:t>i warsztatów dla osób z niepełnosprawnościami, ich opiekunów i osób w kryzysie zdrowia psychicznego</w:t>
            </w:r>
            <w:r w:rsidR="00F53734">
              <w:rPr>
                <w:color w:val="auto"/>
              </w:rPr>
              <w:t>.</w:t>
            </w:r>
          </w:p>
        </w:tc>
        <w:tc>
          <w:tcPr>
            <w:tcW w:w="422" w:type="pct"/>
            <w:vAlign w:val="center"/>
          </w:tcPr>
          <w:p w14:paraId="69BB8099" w14:textId="50DD921F" w:rsidR="008507D2" w:rsidRPr="005C06D2" w:rsidRDefault="008507D2"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80" w:type="pct"/>
          </w:tcPr>
          <w:p w14:paraId="5941664A" w14:textId="29DEDA2A" w:rsidR="008507D2" w:rsidRPr="005C06D2" w:rsidRDefault="0000770E"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Pr>
                <w:color w:val="auto"/>
              </w:rPr>
              <w:t>W</w:t>
            </w:r>
            <w:r w:rsidR="7DE4C481" w:rsidRPr="005C06D2">
              <w:rPr>
                <w:color w:val="auto"/>
              </w:rPr>
              <w:t>olontariusze, PCPR</w:t>
            </w:r>
            <w:r w:rsidR="5D618D53" w:rsidRPr="005C06D2">
              <w:rPr>
                <w:color w:val="auto"/>
              </w:rPr>
              <w:t>, MGOPS.</w:t>
            </w:r>
          </w:p>
        </w:tc>
      </w:tr>
      <w:tr w:rsidR="008507D2" w:rsidRPr="003978DB" w14:paraId="7F0CD7FF"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9" w:type="pct"/>
            <w:vMerge/>
          </w:tcPr>
          <w:p w14:paraId="6EF99F4E" w14:textId="2E1E103E" w:rsidR="008507D2" w:rsidRPr="003978DB" w:rsidRDefault="008507D2" w:rsidP="008507D2">
            <w:pPr>
              <w:spacing w:before="0"/>
              <w:rPr>
                <w:b w:val="0"/>
                <w:bCs w:val="0"/>
              </w:rPr>
            </w:pPr>
          </w:p>
        </w:tc>
        <w:tc>
          <w:tcPr>
            <w:tcW w:w="1838" w:type="pct"/>
          </w:tcPr>
          <w:p w14:paraId="26AF1417" w14:textId="73AE7396" w:rsidR="008507D2" w:rsidRPr="005C06D2" w:rsidRDefault="7DE4C481"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4.3. Opracowanie i dystrybucja materiałów informacyjnych (ulotki, strona internetowa, </w:t>
            </w:r>
            <w:proofErr w:type="spellStart"/>
            <w:r w:rsidRPr="005C06D2">
              <w:rPr>
                <w:color w:val="auto"/>
              </w:rPr>
              <w:t>social</w:t>
            </w:r>
            <w:proofErr w:type="spellEnd"/>
            <w:r w:rsidRPr="005C06D2">
              <w:rPr>
                <w:color w:val="auto"/>
              </w:rPr>
              <w:t xml:space="preserve"> media) o dostępnych usługach, świadczeniach i formach wsparcia</w:t>
            </w:r>
            <w:r w:rsidR="00F53734">
              <w:rPr>
                <w:color w:val="auto"/>
              </w:rPr>
              <w:t>.</w:t>
            </w:r>
          </w:p>
        </w:tc>
        <w:tc>
          <w:tcPr>
            <w:tcW w:w="422" w:type="pct"/>
            <w:vAlign w:val="center"/>
          </w:tcPr>
          <w:p w14:paraId="25A28A34" w14:textId="0B0470BD" w:rsidR="008507D2" w:rsidRPr="005C06D2" w:rsidRDefault="008507D2"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80" w:type="pct"/>
          </w:tcPr>
          <w:p w14:paraId="679CAA2E" w14:textId="528FBD2B" w:rsidR="008507D2" w:rsidRPr="005C06D2" w:rsidRDefault="7DE4C481"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MGOPS, sołtysi,</w:t>
            </w:r>
            <w:r w:rsidR="0000770E">
              <w:rPr>
                <w:color w:val="auto"/>
              </w:rPr>
              <w:t xml:space="preserve"> </w:t>
            </w:r>
            <w:r w:rsidRPr="005C06D2">
              <w:rPr>
                <w:color w:val="auto"/>
              </w:rPr>
              <w:t>portale</w:t>
            </w:r>
            <w:r w:rsidR="5D81898D" w:rsidRPr="005C06D2">
              <w:rPr>
                <w:color w:val="auto"/>
              </w:rPr>
              <w:t xml:space="preserve"> internetowe</w:t>
            </w:r>
            <w:r w:rsidRPr="005C06D2">
              <w:rPr>
                <w:color w:val="auto"/>
              </w:rPr>
              <w:t>.</w:t>
            </w:r>
          </w:p>
        </w:tc>
      </w:tr>
      <w:tr w:rsidR="008507D2" w:rsidRPr="003978DB" w14:paraId="0EF3F940" w14:textId="77777777" w:rsidTr="3BB18756">
        <w:tc>
          <w:tcPr>
            <w:cnfStyle w:val="001000000000" w:firstRow="0" w:lastRow="0" w:firstColumn="1" w:lastColumn="0" w:oddVBand="0" w:evenVBand="0" w:oddHBand="0" w:evenHBand="0" w:firstRowFirstColumn="0" w:firstRowLastColumn="0" w:lastRowFirstColumn="0" w:lastRowLastColumn="0"/>
            <w:tcW w:w="1959" w:type="pct"/>
            <w:vMerge/>
          </w:tcPr>
          <w:p w14:paraId="2AC7512B" w14:textId="77777777" w:rsidR="008507D2" w:rsidRPr="003978DB" w:rsidRDefault="008507D2" w:rsidP="008507D2">
            <w:pPr>
              <w:spacing w:before="0"/>
            </w:pPr>
          </w:p>
        </w:tc>
        <w:tc>
          <w:tcPr>
            <w:tcW w:w="1838" w:type="pct"/>
          </w:tcPr>
          <w:p w14:paraId="75B49068" w14:textId="0695400D" w:rsidR="008507D2" w:rsidRPr="005C06D2" w:rsidRDefault="00130B7A"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4.4. </w:t>
            </w:r>
            <w:r w:rsidR="008507D2" w:rsidRPr="005C06D2">
              <w:rPr>
                <w:color w:val="auto"/>
              </w:rPr>
              <w:t>Organizacja spotkań informacyjnych i konsultacyjnych z udziałem przedstawicieli różnych instytucji</w:t>
            </w:r>
            <w:r w:rsidR="00F53734">
              <w:rPr>
                <w:color w:val="auto"/>
              </w:rPr>
              <w:t>.</w:t>
            </w:r>
          </w:p>
        </w:tc>
        <w:tc>
          <w:tcPr>
            <w:tcW w:w="422" w:type="pct"/>
            <w:vAlign w:val="center"/>
          </w:tcPr>
          <w:p w14:paraId="2B14CEC2" w14:textId="101CCAF4" w:rsidR="008507D2" w:rsidRPr="005C06D2" w:rsidRDefault="008507D2"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80" w:type="pct"/>
          </w:tcPr>
          <w:p w14:paraId="584CAE62" w14:textId="00F41AEC" w:rsidR="008507D2" w:rsidRPr="005C06D2" w:rsidRDefault="7DE4C481"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PCPR,</w:t>
            </w:r>
            <w:r w:rsidR="1604EAD3" w:rsidRPr="005C06D2">
              <w:rPr>
                <w:color w:val="auto"/>
              </w:rPr>
              <w:t xml:space="preserve"> MGOPS, Caritas</w:t>
            </w:r>
            <w:r w:rsidRPr="005C06D2">
              <w:rPr>
                <w:color w:val="auto"/>
              </w:rPr>
              <w:t>.</w:t>
            </w:r>
          </w:p>
        </w:tc>
      </w:tr>
      <w:tr w:rsidR="008507D2" w:rsidRPr="003978DB" w14:paraId="7B39478D"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9" w:type="pct"/>
            <w:vMerge w:val="restart"/>
          </w:tcPr>
          <w:p w14:paraId="40ADC1AD" w14:textId="00725A06" w:rsidR="008507D2" w:rsidRPr="008507D2" w:rsidRDefault="008507D2" w:rsidP="008507D2">
            <w:pPr>
              <w:spacing w:before="0"/>
            </w:pPr>
            <w:r>
              <w:t xml:space="preserve">5. </w:t>
            </w:r>
            <w:r w:rsidRPr="008507D2">
              <w:t>Likwidacja barier transportowych utrudniających funkcjonowanie osób z niepełnosprawnościami</w:t>
            </w:r>
            <w:r w:rsidR="00A7028E">
              <w:t>.</w:t>
            </w:r>
          </w:p>
        </w:tc>
        <w:tc>
          <w:tcPr>
            <w:tcW w:w="1838" w:type="pct"/>
          </w:tcPr>
          <w:p w14:paraId="45B92912" w14:textId="26C6DE42" w:rsidR="008507D2" w:rsidRPr="005C06D2" w:rsidRDefault="00130B7A" w:rsidP="00130B7A">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5.1. </w:t>
            </w:r>
            <w:r w:rsidR="008507D2" w:rsidRPr="005C06D2">
              <w:rPr>
                <w:color w:val="auto"/>
              </w:rPr>
              <w:t xml:space="preserve">Kontynuowanie usługi asystenta osobistego osoby </w:t>
            </w:r>
            <w:r w:rsidR="008507D2" w:rsidRPr="005C06D2">
              <w:rPr>
                <w:color w:val="auto"/>
              </w:rPr>
              <w:br/>
              <w:t>z niepełnosprawnością</w:t>
            </w:r>
            <w:r w:rsidR="00F53734">
              <w:rPr>
                <w:color w:val="auto"/>
              </w:rPr>
              <w:t>.</w:t>
            </w:r>
          </w:p>
        </w:tc>
        <w:tc>
          <w:tcPr>
            <w:tcW w:w="422" w:type="pct"/>
            <w:vAlign w:val="center"/>
          </w:tcPr>
          <w:p w14:paraId="6B696F81" w14:textId="6CFBF9D7" w:rsidR="008507D2" w:rsidRPr="005C06D2" w:rsidRDefault="008507D2"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80" w:type="pct"/>
          </w:tcPr>
          <w:p w14:paraId="46E78B25" w14:textId="16B8749B" w:rsidR="008507D2" w:rsidRPr="005C06D2" w:rsidRDefault="7DE4C481"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 </w:t>
            </w:r>
            <w:r w:rsidR="7DC7A72E" w:rsidRPr="005C06D2">
              <w:rPr>
                <w:color w:val="auto"/>
              </w:rPr>
              <w:t>MGOPS</w:t>
            </w:r>
          </w:p>
        </w:tc>
      </w:tr>
      <w:tr w:rsidR="008507D2" w:rsidRPr="003978DB" w14:paraId="68804C2B" w14:textId="77777777" w:rsidTr="3BB18756">
        <w:tc>
          <w:tcPr>
            <w:cnfStyle w:val="001000000000" w:firstRow="0" w:lastRow="0" w:firstColumn="1" w:lastColumn="0" w:oddVBand="0" w:evenVBand="0" w:oddHBand="0" w:evenHBand="0" w:firstRowFirstColumn="0" w:firstRowLastColumn="0" w:lastRowFirstColumn="0" w:lastRowLastColumn="0"/>
            <w:tcW w:w="1959" w:type="pct"/>
            <w:vMerge/>
          </w:tcPr>
          <w:p w14:paraId="0CEE13D7" w14:textId="77777777" w:rsidR="008507D2" w:rsidRDefault="008507D2" w:rsidP="008507D2">
            <w:pPr>
              <w:spacing w:before="0"/>
              <w:rPr>
                <w:b w:val="0"/>
                <w:bCs w:val="0"/>
              </w:rPr>
            </w:pPr>
          </w:p>
        </w:tc>
        <w:tc>
          <w:tcPr>
            <w:tcW w:w="1838" w:type="pct"/>
          </w:tcPr>
          <w:p w14:paraId="247BD402" w14:textId="364951E9" w:rsidR="008507D2" w:rsidRPr="005C06D2" w:rsidRDefault="00130B7A" w:rsidP="00130B7A">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5.2. </w:t>
            </w:r>
            <w:r w:rsidR="008507D2" w:rsidRPr="005C06D2">
              <w:rPr>
                <w:color w:val="auto"/>
              </w:rPr>
              <w:t xml:space="preserve">Wdrożenie programu „Mobilna Złota Rączka” – wsparcie techniczne w domu osoby starszej lub </w:t>
            </w:r>
            <w:r w:rsidR="008507D2" w:rsidRPr="005C06D2">
              <w:rPr>
                <w:color w:val="auto"/>
              </w:rPr>
              <w:br/>
              <w:t>z niepełnosprawnością</w:t>
            </w:r>
            <w:r w:rsidR="00F53734">
              <w:rPr>
                <w:color w:val="auto"/>
              </w:rPr>
              <w:t>.</w:t>
            </w:r>
          </w:p>
        </w:tc>
        <w:tc>
          <w:tcPr>
            <w:tcW w:w="422" w:type="pct"/>
            <w:vAlign w:val="center"/>
          </w:tcPr>
          <w:p w14:paraId="3D810D58" w14:textId="0D84E3DA" w:rsidR="008507D2" w:rsidRPr="005C06D2" w:rsidRDefault="008507D2"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80" w:type="pct"/>
          </w:tcPr>
          <w:p w14:paraId="1AE9C0CA" w14:textId="3DDB076B" w:rsidR="008507D2" w:rsidRPr="005C06D2" w:rsidRDefault="00A21D8A"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Pr>
                <w:color w:val="auto"/>
              </w:rPr>
              <w:t>W</w:t>
            </w:r>
            <w:r w:rsidR="7DE4C481" w:rsidRPr="005C06D2">
              <w:rPr>
                <w:color w:val="auto"/>
              </w:rPr>
              <w:t xml:space="preserve">olontariusze, </w:t>
            </w:r>
            <w:r w:rsidR="00E939D0" w:rsidRPr="005C06D2">
              <w:rPr>
                <w:color w:val="auto"/>
              </w:rPr>
              <w:t>M</w:t>
            </w:r>
            <w:r w:rsidR="7DE4C481" w:rsidRPr="005C06D2">
              <w:rPr>
                <w:color w:val="auto"/>
              </w:rPr>
              <w:t>GOPS</w:t>
            </w:r>
            <w:r w:rsidR="460EBC5A" w:rsidRPr="005C06D2">
              <w:rPr>
                <w:color w:val="auto"/>
              </w:rPr>
              <w:t>, OSP.</w:t>
            </w:r>
          </w:p>
        </w:tc>
      </w:tr>
      <w:tr w:rsidR="008507D2" w:rsidRPr="003978DB" w14:paraId="067E266C"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9" w:type="pct"/>
            <w:vMerge/>
          </w:tcPr>
          <w:p w14:paraId="16CE42F0" w14:textId="77777777" w:rsidR="008507D2" w:rsidRDefault="008507D2" w:rsidP="008507D2">
            <w:pPr>
              <w:spacing w:before="0"/>
              <w:rPr>
                <w:b w:val="0"/>
                <w:bCs w:val="0"/>
              </w:rPr>
            </w:pPr>
          </w:p>
        </w:tc>
        <w:tc>
          <w:tcPr>
            <w:tcW w:w="1838" w:type="pct"/>
          </w:tcPr>
          <w:p w14:paraId="01EAA5CB" w14:textId="058AA837" w:rsidR="008507D2" w:rsidRPr="005C06D2" w:rsidRDefault="3839890A" w:rsidP="00130B7A">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5.3. </w:t>
            </w:r>
            <w:r w:rsidR="00A21D8A" w:rsidRPr="00A21D8A">
              <w:rPr>
                <w:color w:val="auto"/>
              </w:rPr>
              <w:t>Współpraca z WTZ i ŚDS na terenie powiatu w celu umożliwienia mieszkańcom gminy korzystania z oferowanych form wsparcia.</w:t>
            </w:r>
          </w:p>
        </w:tc>
        <w:tc>
          <w:tcPr>
            <w:tcW w:w="422" w:type="pct"/>
            <w:vAlign w:val="center"/>
          </w:tcPr>
          <w:p w14:paraId="21E6FD7E" w14:textId="4B0A6A19" w:rsidR="008507D2" w:rsidRPr="005C06D2" w:rsidRDefault="008507D2"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80" w:type="pct"/>
          </w:tcPr>
          <w:p w14:paraId="35978CB7" w14:textId="53ED4EA0" w:rsidR="008507D2" w:rsidRPr="005C06D2" w:rsidRDefault="7DE4C481"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MGOPS, Klub Senior+, </w:t>
            </w:r>
            <w:r w:rsidR="66DF712D" w:rsidRPr="005C06D2">
              <w:rPr>
                <w:color w:val="auto"/>
              </w:rPr>
              <w:t>PCPR</w:t>
            </w:r>
            <w:r w:rsidR="00A21D8A">
              <w:rPr>
                <w:color w:val="auto"/>
              </w:rPr>
              <w:t>.</w:t>
            </w:r>
          </w:p>
        </w:tc>
      </w:tr>
      <w:tr w:rsidR="008507D2" w:rsidRPr="003978DB" w14:paraId="0D1C5A37" w14:textId="77777777" w:rsidTr="3BB18756">
        <w:tc>
          <w:tcPr>
            <w:cnfStyle w:val="001000000000" w:firstRow="0" w:lastRow="0" w:firstColumn="1" w:lastColumn="0" w:oddVBand="0" w:evenVBand="0" w:oddHBand="0" w:evenHBand="0" w:firstRowFirstColumn="0" w:firstRowLastColumn="0" w:lastRowFirstColumn="0" w:lastRowLastColumn="0"/>
            <w:tcW w:w="1959" w:type="pct"/>
            <w:vMerge/>
          </w:tcPr>
          <w:p w14:paraId="68E9235F" w14:textId="77777777" w:rsidR="008507D2" w:rsidRDefault="008507D2" w:rsidP="008507D2">
            <w:pPr>
              <w:spacing w:before="0"/>
              <w:rPr>
                <w:b w:val="0"/>
                <w:bCs w:val="0"/>
              </w:rPr>
            </w:pPr>
          </w:p>
        </w:tc>
        <w:tc>
          <w:tcPr>
            <w:tcW w:w="1838" w:type="pct"/>
          </w:tcPr>
          <w:p w14:paraId="52FEDD76" w14:textId="35D81982" w:rsidR="008507D2" w:rsidRPr="005C06D2" w:rsidRDefault="00130B7A" w:rsidP="00130B7A">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5.4. </w:t>
            </w:r>
            <w:r w:rsidR="008507D2" w:rsidRPr="005C06D2">
              <w:rPr>
                <w:color w:val="auto"/>
              </w:rPr>
              <w:t>Podejmowanie działań na rzecz utworzenia Środowiskowego Domu Samopomocy na terenie gminy</w:t>
            </w:r>
            <w:r w:rsidR="00F53734">
              <w:rPr>
                <w:color w:val="auto"/>
              </w:rPr>
              <w:t>.</w:t>
            </w:r>
          </w:p>
        </w:tc>
        <w:tc>
          <w:tcPr>
            <w:tcW w:w="422" w:type="pct"/>
            <w:vAlign w:val="center"/>
          </w:tcPr>
          <w:p w14:paraId="1682CB91" w14:textId="188FBD66" w:rsidR="008507D2" w:rsidRPr="005C06D2" w:rsidRDefault="008507D2"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80" w:type="pct"/>
          </w:tcPr>
          <w:p w14:paraId="32C82908" w14:textId="4858CF27" w:rsidR="008507D2" w:rsidRPr="005C06D2" w:rsidRDefault="7DE4C481" w:rsidP="008507D2">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PCPR, </w:t>
            </w:r>
            <w:r w:rsidR="122A94BE" w:rsidRPr="005C06D2">
              <w:rPr>
                <w:color w:val="auto"/>
              </w:rPr>
              <w:t>Gmina Jadów, MGOPS.</w:t>
            </w:r>
          </w:p>
        </w:tc>
      </w:tr>
      <w:tr w:rsidR="008507D2" w:rsidRPr="003978DB" w14:paraId="4895D935"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9" w:type="pct"/>
            <w:vMerge/>
          </w:tcPr>
          <w:p w14:paraId="7E5815B7" w14:textId="77777777" w:rsidR="008507D2" w:rsidRDefault="008507D2" w:rsidP="008507D2">
            <w:pPr>
              <w:spacing w:before="0"/>
              <w:rPr>
                <w:b w:val="0"/>
                <w:bCs w:val="0"/>
              </w:rPr>
            </w:pPr>
          </w:p>
        </w:tc>
        <w:tc>
          <w:tcPr>
            <w:tcW w:w="1838" w:type="pct"/>
          </w:tcPr>
          <w:p w14:paraId="1445F901" w14:textId="3E575D1A" w:rsidR="008507D2" w:rsidRPr="005C06D2" w:rsidRDefault="00130B7A" w:rsidP="00130B7A">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5.5. </w:t>
            </w:r>
            <w:r w:rsidR="008507D2" w:rsidRPr="005C06D2">
              <w:rPr>
                <w:color w:val="auto"/>
              </w:rPr>
              <w:t>Organizacja wydarzeń integracyjnych i kulturalnych dostępnych dla osób z niepełnosprawnościami</w:t>
            </w:r>
            <w:r w:rsidR="00F53734">
              <w:rPr>
                <w:color w:val="auto"/>
              </w:rPr>
              <w:t>.</w:t>
            </w:r>
          </w:p>
        </w:tc>
        <w:tc>
          <w:tcPr>
            <w:tcW w:w="422" w:type="pct"/>
            <w:vAlign w:val="center"/>
          </w:tcPr>
          <w:p w14:paraId="5B6E6803" w14:textId="09E0D880" w:rsidR="008507D2" w:rsidRPr="005C06D2" w:rsidRDefault="008507D2"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80" w:type="pct"/>
          </w:tcPr>
          <w:p w14:paraId="35993453" w14:textId="75038A39" w:rsidR="008507D2" w:rsidRPr="005C06D2" w:rsidRDefault="7DE4C481" w:rsidP="008507D2">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GOK, </w:t>
            </w:r>
            <w:r w:rsidR="4393CB6B" w:rsidRPr="005C06D2">
              <w:rPr>
                <w:color w:val="auto"/>
              </w:rPr>
              <w:t xml:space="preserve">Biblioteka, Klub Senior+, </w:t>
            </w:r>
            <w:r w:rsidRPr="005C06D2">
              <w:rPr>
                <w:color w:val="auto"/>
              </w:rPr>
              <w:t>MGOPS</w:t>
            </w:r>
            <w:r w:rsidR="20A23160" w:rsidRPr="005C06D2">
              <w:rPr>
                <w:color w:val="auto"/>
              </w:rPr>
              <w:t>.</w:t>
            </w:r>
          </w:p>
        </w:tc>
      </w:tr>
    </w:tbl>
    <w:p w14:paraId="3CB58976" w14:textId="10270903" w:rsidR="00AA0DDC" w:rsidRDefault="00AA0DDC" w:rsidP="00115706">
      <w:pPr>
        <w:rPr>
          <w:sz w:val="22"/>
          <w:szCs w:val="22"/>
        </w:rPr>
      </w:pPr>
      <w:r>
        <w:rPr>
          <w:sz w:val="22"/>
          <w:szCs w:val="22"/>
        </w:rPr>
        <w:br w:type="page"/>
      </w:r>
    </w:p>
    <w:p w14:paraId="67FA5CB4" w14:textId="14CB77FE" w:rsidR="00115706" w:rsidRDefault="002318D5" w:rsidP="00115706">
      <w:pPr>
        <w:pStyle w:val="Nagwek2"/>
        <w:spacing w:after="240"/>
      </w:pPr>
      <w:bookmarkStart w:id="58" w:name="_Toc233815604"/>
      <w:r>
        <w:lastRenderedPageBreak/>
        <w:t>Rodziny z dziećmi</w:t>
      </w:r>
      <w:bookmarkEnd w:id="58"/>
    </w:p>
    <w:tbl>
      <w:tblPr>
        <w:tblStyle w:val="Tabelasiatki4akcent1"/>
        <w:tblW w:w="5000" w:type="pct"/>
        <w:tblLook w:val="04A0" w:firstRow="1" w:lastRow="0" w:firstColumn="1" w:lastColumn="0" w:noHBand="0" w:noVBand="1"/>
      </w:tblPr>
      <w:tblGrid>
        <w:gridCol w:w="4674"/>
        <w:gridCol w:w="6662"/>
        <w:gridCol w:w="1274"/>
        <w:gridCol w:w="2313"/>
      </w:tblGrid>
      <w:tr w:rsidR="00BD061F" w:rsidRPr="003978DB" w14:paraId="429C486A" w14:textId="77777777" w:rsidTr="3BB1875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tcPr>
          <w:p w14:paraId="7B1DDF92" w14:textId="77777777" w:rsidR="00BD061F" w:rsidRPr="004A50A1" w:rsidRDefault="00BD061F" w:rsidP="005921D0">
            <w:pPr>
              <w:spacing w:before="0"/>
            </w:pPr>
            <w:r w:rsidRPr="004A50A1">
              <w:t>Cel szczegółowy</w:t>
            </w:r>
          </w:p>
        </w:tc>
        <w:tc>
          <w:tcPr>
            <w:tcW w:w="2232" w:type="pct"/>
          </w:tcPr>
          <w:p w14:paraId="39FD55C7" w14:textId="77777777" w:rsidR="00BD061F" w:rsidRPr="004A50A1" w:rsidRDefault="00BD061F" w:rsidP="005921D0">
            <w:pPr>
              <w:spacing w:before="0"/>
              <w:cnfStyle w:val="100000000000" w:firstRow="1" w:lastRow="0" w:firstColumn="0" w:lastColumn="0" w:oddVBand="0" w:evenVBand="0" w:oddHBand="0" w:evenHBand="0" w:firstRowFirstColumn="0" w:firstRowLastColumn="0" w:lastRowFirstColumn="0" w:lastRowLastColumn="0"/>
            </w:pPr>
            <w:r w:rsidRPr="004A50A1">
              <w:t>Działanie</w:t>
            </w:r>
          </w:p>
        </w:tc>
        <w:tc>
          <w:tcPr>
            <w:tcW w:w="427" w:type="pct"/>
          </w:tcPr>
          <w:p w14:paraId="46D07322" w14:textId="77777777" w:rsidR="00BD061F" w:rsidRPr="004A50A1" w:rsidRDefault="00BD061F" w:rsidP="005921D0">
            <w:pPr>
              <w:spacing w:before="0"/>
              <w:cnfStyle w:val="100000000000" w:firstRow="1" w:lastRow="0" w:firstColumn="0" w:lastColumn="0" w:oddVBand="0" w:evenVBand="0" w:oddHBand="0" w:evenHBand="0" w:firstRowFirstColumn="0" w:firstRowLastColumn="0" w:lastRowFirstColumn="0" w:lastRowLastColumn="0"/>
            </w:pPr>
            <w:r w:rsidRPr="004A50A1">
              <w:t>Okres realizacji</w:t>
            </w:r>
          </w:p>
        </w:tc>
        <w:tc>
          <w:tcPr>
            <w:tcW w:w="775" w:type="pct"/>
          </w:tcPr>
          <w:p w14:paraId="45DDAFE6" w14:textId="77777777" w:rsidR="00BD061F" w:rsidRPr="004A50A1" w:rsidRDefault="00BD061F" w:rsidP="005921D0">
            <w:pPr>
              <w:spacing w:before="0"/>
              <w:cnfStyle w:val="100000000000" w:firstRow="1" w:lastRow="0" w:firstColumn="0" w:lastColumn="0" w:oddVBand="0" w:evenVBand="0" w:oddHBand="0" w:evenHBand="0" w:firstRowFirstColumn="0" w:firstRowLastColumn="0" w:lastRowFirstColumn="0" w:lastRowLastColumn="0"/>
            </w:pPr>
            <w:r w:rsidRPr="004A50A1">
              <w:t>Podmiot/y odpowiedzialny/e</w:t>
            </w:r>
          </w:p>
        </w:tc>
      </w:tr>
      <w:tr w:rsidR="0033481C" w:rsidRPr="003978DB" w14:paraId="383FA214"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vMerge w:val="restart"/>
            <w:shd w:val="clear" w:color="auto" w:fill="auto"/>
          </w:tcPr>
          <w:p w14:paraId="0092E4F3" w14:textId="563CB23B" w:rsidR="0033481C" w:rsidRPr="00130B7A" w:rsidRDefault="0033481C" w:rsidP="0033481C">
            <w:pPr>
              <w:spacing w:before="0"/>
            </w:pPr>
            <w:r>
              <w:t xml:space="preserve">6. </w:t>
            </w:r>
            <w:r w:rsidRPr="00130B7A">
              <w:t>Wzmocnienie systemu wsparcia środowiskowego rodzin z trudnościami opiekuńczo-wychowawczymi oraz zagrożonych wykluczeniem</w:t>
            </w:r>
            <w:r w:rsidR="00A7028E">
              <w:t>.</w:t>
            </w:r>
          </w:p>
        </w:tc>
        <w:tc>
          <w:tcPr>
            <w:tcW w:w="2232" w:type="pct"/>
          </w:tcPr>
          <w:p w14:paraId="4959DAE1" w14:textId="5CA48617"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6.1. Kontynuacja usług asystenta rodzin</w:t>
            </w:r>
            <w:r w:rsidR="00F53734">
              <w:rPr>
                <w:color w:val="auto"/>
              </w:rPr>
              <w:t>y.</w:t>
            </w:r>
          </w:p>
        </w:tc>
        <w:tc>
          <w:tcPr>
            <w:tcW w:w="427" w:type="pct"/>
            <w:vAlign w:val="center"/>
          </w:tcPr>
          <w:p w14:paraId="172EC677" w14:textId="3DC662AF"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7880816B" w14:textId="106FDEA6" w:rsidR="0033481C" w:rsidRPr="005C06D2" w:rsidRDefault="53B07F7E"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MGOPS</w:t>
            </w:r>
            <w:r w:rsidR="05234250" w:rsidRPr="005C06D2">
              <w:rPr>
                <w:color w:val="auto"/>
              </w:rPr>
              <w:t>, Komenda Policji, Sąd Rejonowy (kuratorzy).</w:t>
            </w:r>
          </w:p>
        </w:tc>
      </w:tr>
      <w:tr w:rsidR="0033481C" w:rsidRPr="003978DB" w14:paraId="6F35B05F" w14:textId="77777777" w:rsidTr="3BB18756">
        <w:tc>
          <w:tcPr>
            <w:cnfStyle w:val="001000000000" w:firstRow="0" w:lastRow="0" w:firstColumn="1" w:lastColumn="0" w:oddVBand="0" w:evenVBand="0" w:oddHBand="0" w:evenHBand="0" w:firstRowFirstColumn="0" w:firstRowLastColumn="0" w:lastRowFirstColumn="0" w:lastRowLastColumn="0"/>
            <w:tcW w:w="1566" w:type="pct"/>
            <w:vMerge/>
          </w:tcPr>
          <w:p w14:paraId="7C39A311" w14:textId="77777777" w:rsidR="0033481C" w:rsidRPr="00226795" w:rsidRDefault="0033481C" w:rsidP="0033481C">
            <w:pPr>
              <w:spacing w:before="0"/>
              <w:rPr>
                <w:b w:val="0"/>
                <w:bCs w:val="0"/>
              </w:rPr>
            </w:pPr>
          </w:p>
        </w:tc>
        <w:tc>
          <w:tcPr>
            <w:tcW w:w="2232" w:type="pct"/>
          </w:tcPr>
          <w:p w14:paraId="71A59778" w14:textId="2EB908E2"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6.2. Organizacja warsztatów podnoszących kompetencje wychowawcze dla rodziców</w:t>
            </w:r>
            <w:r w:rsidR="00F53734">
              <w:rPr>
                <w:color w:val="auto"/>
              </w:rPr>
              <w:t>.</w:t>
            </w:r>
          </w:p>
        </w:tc>
        <w:tc>
          <w:tcPr>
            <w:tcW w:w="427" w:type="pct"/>
            <w:vAlign w:val="center"/>
          </w:tcPr>
          <w:p w14:paraId="78B0C7BB" w14:textId="5B5A2060"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75" w:type="pct"/>
            <w:vAlign w:val="center"/>
          </w:tcPr>
          <w:p w14:paraId="30EB5BED" w14:textId="2B6812A4" w:rsidR="0033481C" w:rsidRPr="005C06D2" w:rsidRDefault="20FFE5C3"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PCPR</w:t>
            </w:r>
          </w:p>
        </w:tc>
      </w:tr>
      <w:tr w:rsidR="0033481C" w:rsidRPr="003978DB" w14:paraId="04BA682F"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vMerge/>
          </w:tcPr>
          <w:p w14:paraId="1FFBC034" w14:textId="77777777" w:rsidR="0033481C" w:rsidRPr="00226795" w:rsidRDefault="0033481C" w:rsidP="0033481C">
            <w:pPr>
              <w:spacing w:before="0"/>
              <w:rPr>
                <w:b w:val="0"/>
                <w:bCs w:val="0"/>
              </w:rPr>
            </w:pPr>
          </w:p>
        </w:tc>
        <w:tc>
          <w:tcPr>
            <w:tcW w:w="2232" w:type="pct"/>
          </w:tcPr>
          <w:p w14:paraId="18094975" w14:textId="0B96887E"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6.3. Zapewnienie współpracy rodzin z psychologiem/terapeutą uzależnień</w:t>
            </w:r>
            <w:r w:rsidR="00F53734">
              <w:rPr>
                <w:color w:val="auto"/>
              </w:rPr>
              <w:t>.</w:t>
            </w:r>
          </w:p>
        </w:tc>
        <w:tc>
          <w:tcPr>
            <w:tcW w:w="427" w:type="pct"/>
            <w:vAlign w:val="center"/>
          </w:tcPr>
          <w:p w14:paraId="3753DAAE" w14:textId="2463529E"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26F92280" w14:textId="282ABF9C"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GKRPA (finansowanie terapeuty), Punkt Konsultacyjny</w:t>
            </w:r>
          </w:p>
        </w:tc>
      </w:tr>
      <w:tr w:rsidR="0033481C" w:rsidRPr="003978DB" w14:paraId="223E2002" w14:textId="77777777" w:rsidTr="3BB18756">
        <w:tc>
          <w:tcPr>
            <w:cnfStyle w:val="001000000000" w:firstRow="0" w:lastRow="0" w:firstColumn="1" w:lastColumn="0" w:oddVBand="0" w:evenVBand="0" w:oddHBand="0" w:evenHBand="0" w:firstRowFirstColumn="0" w:firstRowLastColumn="0" w:lastRowFirstColumn="0" w:lastRowLastColumn="0"/>
            <w:tcW w:w="1566" w:type="pct"/>
            <w:vMerge/>
          </w:tcPr>
          <w:p w14:paraId="2529EB50" w14:textId="1DE6F5E8" w:rsidR="0033481C" w:rsidRPr="00226795" w:rsidRDefault="0033481C" w:rsidP="0033481C">
            <w:pPr>
              <w:spacing w:before="0"/>
              <w:rPr>
                <w:b w:val="0"/>
                <w:bCs w:val="0"/>
              </w:rPr>
            </w:pPr>
          </w:p>
        </w:tc>
        <w:tc>
          <w:tcPr>
            <w:tcW w:w="2232" w:type="pct"/>
          </w:tcPr>
          <w:p w14:paraId="543531C8" w14:textId="28FEFAB4"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6.4. Kontynuacja i rozwój zbiórek odzieży, mebli i sprzętu dla potrzebujących rodzin (we współpracy z mieszkańcami, Caritas)</w:t>
            </w:r>
            <w:r w:rsidR="00F53734">
              <w:rPr>
                <w:color w:val="auto"/>
              </w:rPr>
              <w:t>.</w:t>
            </w:r>
          </w:p>
        </w:tc>
        <w:tc>
          <w:tcPr>
            <w:tcW w:w="427" w:type="pct"/>
            <w:vAlign w:val="center"/>
          </w:tcPr>
          <w:p w14:paraId="17C397B5" w14:textId="73AE8813"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75" w:type="pct"/>
            <w:vAlign w:val="center"/>
          </w:tcPr>
          <w:p w14:paraId="459FAA42" w14:textId="6CC14C04"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Caritas, OSP, KGW, MGOPS</w:t>
            </w:r>
          </w:p>
        </w:tc>
      </w:tr>
      <w:tr w:rsidR="0033481C" w:rsidRPr="003978DB" w14:paraId="21B10366"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vMerge/>
          </w:tcPr>
          <w:p w14:paraId="52CB8309" w14:textId="77777777" w:rsidR="0033481C" w:rsidRDefault="0033481C" w:rsidP="0033481C">
            <w:pPr>
              <w:spacing w:before="0"/>
              <w:rPr>
                <w:b w:val="0"/>
                <w:bCs w:val="0"/>
              </w:rPr>
            </w:pPr>
          </w:p>
        </w:tc>
        <w:tc>
          <w:tcPr>
            <w:tcW w:w="2232" w:type="pct"/>
          </w:tcPr>
          <w:p w14:paraId="646ED68B" w14:textId="58E49651"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6.5. Wsparcie żywieniowe – poszerzenie programu dożywiania dzieci, również w okresie wakacyjnym</w:t>
            </w:r>
            <w:r w:rsidR="00F53734">
              <w:rPr>
                <w:color w:val="auto"/>
              </w:rPr>
              <w:t>.</w:t>
            </w:r>
          </w:p>
        </w:tc>
        <w:tc>
          <w:tcPr>
            <w:tcW w:w="427" w:type="pct"/>
            <w:vAlign w:val="center"/>
          </w:tcPr>
          <w:p w14:paraId="0B299061" w14:textId="700C3F78"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549492B5" w14:textId="1967205C" w:rsidR="0033481C" w:rsidRPr="005C06D2" w:rsidRDefault="6245AF16"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Placówki oświatowe, </w:t>
            </w:r>
            <w:r w:rsidR="75F4C5D4" w:rsidRPr="005C06D2">
              <w:rPr>
                <w:color w:val="auto"/>
              </w:rPr>
              <w:t>GOK</w:t>
            </w:r>
          </w:p>
        </w:tc>
      </w:tr>
      <w:tr w:rsidR="0033481C" w:rsidRPr="003978DB" w14:paraId="26A0D478" w14:textId="77777777" w:rsidTr="3BB18756">
        <w:tc>
          <w:tcPr>
            <w:cnfStyle w:val="001000000000" w:firstRow="0" w:lastRow="0" w:firstColumn="1" w:lastColumn="0" w:oddVBand="0" w:evenVBand="0" w:oddHBand="0" w:evenHBand="0" w:firstRowFirstColumn="0" w:firstRowLastColumn="0" w:lastRowFirstColumn="0" w:lastRowLastColumn="0"/>
            <w:tcW w:w="1566" w:type="pct"/>
            <w:vMerge/>
          </w:tcPr>
          <w:p w14:paraId="3022D797" w14:textId="77777777" w:rsidR="0033481C" w:rsidRDefault="0033481C" w:rsidP="0033481C">
            <w:pPr>
              <w:spacing w:before="0"/>
              <w:rPr>
                <w:b w:val="0"/>
                <w:bCs w:val="0"/>
              </w:rPr>
            </w:pPr>
          </w:p>
        </w:tc>
        <w:tc>
          <w:tcPr>
            <w:tcW w:w="2232" w:type="pct"/>
          </w:tcPr>
          <w:p w14:paraId="43B58F8D" w14:textId="546793D7"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6.6. Dystrybucja paczek żywnościowych i świątecznych przy współpracy z Caritas, Bankiem Żywności</w:t>
            </w:r>
            <w:r w:rsidR="00F53734">
              <w:rPr>
                <w:color w:val="auto"/>
              </w:rPr>
              <w:t>.</w:t>
            </w:r>
          </w:p>
        </w:tc>
        <w:tc>
          <w:tcPr>
            <w:tcW w:w="427" w:type="pct"/>
            <w:vAlign w:val="center"/>
          </w:tcPr>
          <w:p w14:paraId="2750E9F1" w14:textId="0F821B51"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75" w:type="pct"/>
            <w:vAlign w:val="center"/>
          </w:tcPr>
          <w:p w14:paraId="662B9498" w14:textId="2EBD31FD" w:rsidR="0033481C" w:rsidRPr="005C06D2" w:rsidRDefault="75F4C5D4"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Caritas, Bank Żywności</w:t>
            </w:r>
            <w:r w:rsidR="70EFD425" w:rsidRPr="005C06D2">
              <w:rPr>
                <w:color w:val="auto"/>
              </w:rPr>
              <w:t>, MGOPS.</w:t>
            </w:r>
          </w:p>
        </w:tc>
      </w:tr>
      <w:tr w:rsidR="0033481C" w:rsidRPr="003978DB" w14:paraId="39ECFEA2"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vMerge w:val="restart"/>
          </w:tcPr>
          <w:p w14:paraId="65F99CCF" w14:textId="542A989E" w:rsidR="0033481C" w:rsidRPr="00130B7A" w:rsidRDefault="0033481C" w:rsidP="0033481C">
            <w:pPr>
              <w:spacing w:before="0"/>
            </w:pPr>
            <w:r>
              <w:t xml:space="preserve">7. </w:t>
            </w:r>
            <w:r w:rsidRPr="00130B7A">
              <w:t xml:space="preserve">Wzmacnianie integracji społecznej </w:t>
            </w:r>
            <w:r w:rsidRPr="00130B7A">
              <w:br/>
              <w:t>i lokalnej aktywności obywatelskiej</w:t>
            </w:r>
            <w:r w:rsidR="00A7028E">
              <w:t>.</w:t>
            </w:r>
          </w:p>
        </w:tc>
        <w:tc>
          <w:tcPr>
            <w:tcW w:w="2232" w:type="pct"/>
          </w:tcPr>
          <w:p w14:paraId="3401A1F8" w14:textId="249F86F5"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7.1. Organizacja plenerowych wydarzeń integracyjnych dla rodzin, dzieci i seniorów (pikniki, gry terenowe, koncerty)</w:t>
            </w:r>
            <w:r w:rsidR="00F53734">
              <w:rPr>
                <w:color w:val="auto"/>
              </w:rPr>
              <w:t>.</w:t>
            </w:r>
          </w:p>
        </w:tc>
        <w:tc>
          <w:tcPr>
            <w:tcW w:w="427" w:type="pct"/>
            <w:vAlign w:val="center"/>
          </w:tcPr>
          <w:p w14:paraId="3DAF68BB" w14:textId="03CFF7EE"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0D51AC46" w14:textId="118166C4" w:rsidR="0033481C" w:rsidRPr="005C06D2" w:rsidRDefault="75F4C5D4"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MGOPS, KGW</w:t>
            </w:r>
            <w:r w:rsidR="06BC1090" w:rsidRPr="005C06D2">
              <w:rPr>
                <w:color w:val="auto"/>
              </w:rPr>
              <w:t>, GOK, Biblioteka, OSP.</w:t>
            </w:r>
          </w:p>
        </w:tc>
      </w:tr>
      <w:tr w:rsidR="0033481C" w:rsidRPr="003978DB" w14:paraId="6391C266" w14:textId="77777777" w:rsidTr="3BB18756">
        <w:tc>
          <w:tcPr>
            <w:cnfStyle w:val="001000000000" w:firstRow="0" w:lastRow="0" w:firstColumn="1" w:lastColumn="0" w:oddVBand="0" w:evenVBand="0" w:oddHBand="0" w:evenHBand="0" w:firstRowFirstColumn="0" w:firstRowLastColumn="0" w:lastRowFirstColumn="0" w:lastRowLastColumn="0"/>
            <w:tcW w:w="1566" w:type="pct"/>
            <w:vMerge/>
          </w:tcPr>
          <w:p w14:paraId="794562A3" w14:textId="77777777" w:rsidR="0033481C" w:rsidRDefault="0033481C" w:rsidP="0033481C">
            <w:pPr>
              <w:spacing w:before="0"/>
              <w:rPr>
                <w:b w:val="0"/>
                <w:bCs w:val="0"/>
              </w:rPr>
            </w:pPr>
          </w:p>
        </w:tc>
        <w:tc>
          <w:tcPr>
            <w:tcW w:w="2232" w:type="pct"/>
          </w:tcPr>
          <w:p w14:paraId="75E61101" w14:textId="17093568"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7.2. Współpraca z GOK i szkołami w celu rozszerzenia oferty także dla dorosłych i rodzin (np. zajęcia z rękodzieła, warsztaty, wieczorki tematyczne)</w:t>
            </w:r>
            <w:r w:rsidR="00F53734">
              <w:rPr>
                <w:color w:val="auto"/>
              </w:rPr>
              <w:t>.</w:t>
            </w:r>
          </w:p>
        </w:tc>
        <w:tc>
          <w:tcPr>
            <w:tcW w:w="427" w:type="pct"/>
            <w:vAlign w:val="center"/>
          </w:tcPr>
          <w:p w14:paraId="16275511" w14:textId="7900EEB2"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75" w:type="pct"/>
            <w:vAlign w:val="center"/>
          </w:tcPr>
          <w:p w14:paraId="7DF730D5" w14:textId="772D5C2D" w:rsidR="0033481C" w:rsidRPr="005C06D2" w:rsidRDefault="0CB4790F"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Klub Senior+, GOK,</w:t>
            </w:r>
            <w:r w:rsidR="75F4C5D4" w:rsidRPr="005C06D2">
              <w:rPr>
                <w:color w:val="auto"/>
              </w:rPr>
              <w:t xml:space="preserve"> Biblioteka Publiczna</w:t>
            </w:r>
            <w:r w:rsidR="13040F93" w:rsidRPr="005C06D2">
              <w:rPr>
                <w:color w:val="auto"/>
              </w:rPr>
              <w:t>, placówki oświatowe.</w:t>
            </w:r>
          </w:p>
        </w:tc>
      </w:tr>
      <w:tr w:rsidR="0033481C" w:rsidRPr="003978DB" w14:paraId="2335F921"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vMerge/>
          </w:tcPr>
          <w:p w14:paraId="69DBB385" w14:textId="77777777" w:rsidR="0033481C" w:rsidRDefault="0033481C" w:rsidP="0033481C">
            <w:pPr>
              <w:spacing w:before="0"/>
              <w:rPr>
                <w:b w:val="0"/>
                <w:bCs w:val="0"/>
              </w:rPr>
            </w:pPr>
          </w:p>
        </w:tc>
        <w:tc>
          <w:tcPr>
            <w:tcW w:w="2232" w:type="pct"/>
          </w:tcPr>
          <w:p w14:paraId="2C82E7CF" w14:textId="5752866F"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7.3. Aktywizacja mieszkańców do udziału w działaniach poprzez wolontariat</w:t>
            </w:r>
            <w:r w:rsidR="00F53734">
              <w:rPr>
                <w:color w:val="auto"/>
              </w:rPr>
              <w:t>.</w:t>
            </w:r>
          </w:p>
        </w:tc>
        <w:tc>
          <w:tcPr>
            <w:tcW w:w="427" w:type="pct"/>
            <w:vAlign w:val="center"/>
          </w:tcPr>
          <w:p w14:paraId="3503B8A8" w14:textId="1C96B2BE"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6ACFD14E" w14:textId="3315D522" w:rsidR="0033481C" w:rsidRPr="005C06D2" w:rsidRDefault="03639CF6"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 KGW, NGO, placówki oświatowe, OSP.</w:t>
            </w:r>
          </w:p>
        </w:tc>
      </w:tr>
      <w:tr w:rsidR="0033481C" w:rsidRPr="003978DB" w14:paraId="3047399F" w14:textId="77777777" w:rsidTr="3BB18756">
        <w:tc>
          <w:tcPr>
            <w:cnfStyle w:val="001000000000" w:firstRow="0" w:lastRow="0" w:firstColumn="1" w:lastColumn="0" w:oddVBand="0" w:evenVBand="0" w:oddHBand="0" w:evenHBand="0" w:firstRowFirstColumn="0" w:firstRowLastColumn="0" w:lastRowFirstColumn="0" w:lastRowLastColumn="0"/>
            <w:tcW w:w="1566" w:type="pct"/>
            <w:vMerge w:val="restart"/>
          </w:tcPr>
          <w:p w14:paraId="53F16B7C" w14:textId="5BAE98D9" w:rsidR="0033481C" w:rsidRPr="00130B7A" w:rsidRDefault="0033481C" w:rsidP="0033481C">
            <w:pPr>
              <w:spacing w:before="0"/>
            </w:pPr>
            <w:r>
              <w:t xml:space="preserve">8. </w:t>
            </w:r>
            <w:r w:rsidRPr="00130B7A">
              <w:t xml:space="preserve">Wzrost świadomości społecznej </w:t>
            </w:r>
            <w:r w:rsidRPr="00130B7A">
              <w:br/>
              <w:t xml:space="preserve">i przeciwdziałanie przemocy </w:t>
            </w:r>
            <w:r w:rsidRPr="00130B7A">
              <w:br/>
              <w:t>oraz uzależnieniom</w:t>
            </w:r>
            <w:r w:rsidR="00A7028E">
              <w:t>.</w:t>
            </w:r>
          </w:p>
        </w:tc>
        <w:tc>
          <w:tcPr>
            <w:tcW w:w="2232" w:type="pct"/>
          </w:tcPr>
          <w:p w14:paraId="6FB55DB1" w14:textId="34CF26A5"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8.1. Prowadzenie lokalnych kampanii społecznych nt. przeciwdziałania przemocy domowej i uzależnieniom</w:t>
            </w:r>
            <w:r w:rsidR="00A7028E">
              <w:rPr>
                <w:color w:val="auto"/>
              </w:rPr>
              <w:t>.</w:t>
            </w:r>
          </w:p>
        </w:tc>
        <w:tc>
          <w:tcPr>
            <w:tcW w:w="427" w:type="pct"/>
            <w:vAlign w:val="center"/>
          </w:tcPr>
          <w:p w14:paraId="1BD853DA" w14:textId="1C0D27FD"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75" w:type="pct"/>
            <w:vAlign w:val="center"/>
          </w:tcPr>
          <w:p w14:paraId="5515921C" w14:textId="4E8E2625"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MGOPS, Policja (dzielnicowy), GKRPA</w:t>
            </w:r>
          </w:p>
        </w:tc>
      </w:tr>
      <w:tr w:rsidR="0033481C" w:rsidRPr="003978DB" w14:paraId="45BBC791" w14:textId="77777777" w:rsidTr="3BB18756">
        <w:trPr>
          <w:cnfStyle w:val="000000100000" w:firstRow="0" w:lastRow="0" w:firstColumn="0" w:lastColumn="0" w:oddVBand="0" w:evenVBand="0" w:oddHBand="1" w:evenHBand="0" w:firstRowFirstColumn="0" w:firstRowLastColumn="0" w:lastRowFirstColumn="0" w:lastRowLastColumn="0"/>
          <w:trHeight w:val="60"/>
        </w:trPr>
        <w:tc>
          <w:tcPr>
            <w:cnfStyle w:val="001000000000" w:firstRow="0" w:lastRow="0" w:firstColumn="1" w:lastColumn="0" w:oddVBand="0" w:evenVBand="0" w:oddHBand="0" w:evenHBand="0" w:firstRowFirstColumn="0" w:firstRowLastColumn="0" w:lastRowFirstColumn="0" w:lastRowLastColumn="0"/>
            <w:tcW w:w="1566" w:type="pct"/>
            <w:vMerge/>
          </w:tcPr>
          <w:p w14:paraId="4012276E" w14:textId="77777777" w:rsidR="0033481C" w:rsidRDefault="0033481C" w:rsidP="0033481C">
            <w:pPr>
              <w:spacing w:before="0"/>
              <w:rPr>
                <w:b w:val="0"/>
                <w:bCs w:val="0"/>
              </w:rPr>
            </w:pPr>
          </w:p>
        </w:tc>
        <w:tc>
          <w:tcPr>
            <w:tcW w:w="2232" w:type="pct"/>
          </w:tcPr>
          <w:p w14:paraId="137F7F61" w14:textId="0A0A64B5"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8.2. Zapewnienie wsparcia terapeuty uzależnień – terapie grupowe </w:t>
            </w:r>
            <w:r w:rsidRPr="005C06D2">
              <w:rPr>
                <w:color w:val="auto"/>
              </w:rPr>
              <w:br/>
              <w:t>i indywidualne</w:t>
            </w:r>
            <w:r w:rsidR="00A7028E">
              <w:rPr>
                <w:color w:val="auto"/>
              </w:rPr>
              <w:t>.</w:t>
            </w:r>
          </w:p>
        </w:tc>
        <w:tc>
          <w:tcPr>
            <w:tcW w:w="427" w:type="pct"/>
            <w:vAlign w:val="center"/>
          </w:tcPr>
          <w:p w14:paraId="1D466C9B" w14:textId="54CBB10F"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31C12AE9" w14:textId="0901D62F" w:rsidR="0033481C" w:rsidRPr="005C06D2" w:rsidRDefault="75F4C5D4"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 xml:space="preserve">MGOPS, </w:t>
            </w:r>
            <w:r w:rsidR="2903FBA8" w:rsidRPr="005C06D2">
              <w:rPr>
                <w:color w:val="auto"/>
              </w:rPr>
              <w:t>Gmina Jadów, GKRPA.</w:t>
            </w:r>
          </w:p>
        </w:tc>
      </w:tr>
      <w:tr w:rsidR="0033481C" w:rsidRPr="003978DB" w14:paraId="1F707A99" w14:textId="77777777" w:rsidTr="3BB18756">
        <w:tc>
          <w:tcPr>
            <w:cnfStyle w:val="001000000000" w:firstRow="0" w:lastRow="0" w:firstColumn="1" w:lastColumn="0" w:oddVBand="0" w:evenVBand="0" w:oddHBand="0" w:evenHBand="0" w:firstRowFirstColumn="0" w:firstRowLastColumn="0" w:lastRowFirstColumn="0" w:lastRowLastColumn="0"/>
            <w:tcW w:w="1566" w:type="pct"/>
            <w:vMerge/>
          </w:tcPr>
          <w:p w14:paraId="641551E6" w14:textId="77777777" w:rsidR="0033481C" w:rsidRDefault="0033481C" w:rsidP="0033481C">
            <w:pPr>
              <w:spacing w:before="0"/>
              <w:rPr>
                <w:b w:val="0"/>
                <w:bCs w:val="0"/>
              </w:rPr>
            </w:pPr>
          </w:p>
        </w:tc>
        <w:tc>
          <w:tcPr>
            <w:tcW w:w="2232" w:type="pct"/>
          </w:tcPr>
          <w:p w14:paraId="20F3DFF7" w14:textId="4BC63949"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8.3. Warsztaty edukacyjne dla młodzieży i rodziców </w:t>
            </w:r>
            <w:r w:rsidRPr="005C06D2">
              <w:rPr>
                <w:color w:val="auto"/>
              </w:rPr>
              <w:br/>
              <w:t>z zakresu przeciwdziałania przemocy i uzależnieniom</w:t>
            </w:r>
            <w:r w:rsidR="00A7028E">
              <w:rPr>
                <w:color w:val="auto"/>
              </w:rPr>
              <w:t>.</w:t>
            </w:r>
          </w:p>
        </w:tc>
        <w:tc>
          <w:tcPr>
            <w:tcW w:w="427" w:type="pct"/>
            <w:vAlign w:val="center"/>
          </w:tcPr>
          <w:p w14:paraId="46E3C06D" w14:textId="32DF0B4E" w:rsidR="0033481C" w:rsidRPr="005C06D2" w:rsidRDefault="0033481C"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2026-2030</w:t>
            </w:r>
          </w:p>
        </w:tc>
        <w:tc>
          <w:tcPr>
            <w:tcW w:w="775" w:type="pct"/>
            <w:vAlign w:val="center"/>
          </w:tcPr>
          <w:p w14:paraId="2A59EA31" w14:textId="55C34724" w:rsidR="0033481C" w:rsidRPr="005C06D2" w:rsidRDefault="75F4C5D4" w:rsidP="0033481C">
            <w:pPr>
              <w:spacing w:before="0"/>
              <w:cnfStyle w:val="000000000000" w:firstRow="0" w:lastRow="0" w:firstColumn="0" w:lastColumn="0" w:oddVBand="0" w:evenVBand="0" w:oddHBand="0" w:evenHBand="0" w:firstRowFirstColumn="0" w:firstRowLastColumn="0" w:lastRowFirstColumn="0" w:lastRowLastColumn="0"/>
              <w:rPr>
                <w:color w:val="auto"/>
              </w:rPr>
            </w:pPr>
            <w:r w:rsidRPr="005C06D2">
              <w:rPr>
                <w:color w:val="auto"/>
              </w:rPr>
              <w:t xml:space="preserve">GKRPA, Policja, </w:t>
            </w:r>
            <w:r w:rsidR="60611CD5" w:rsidRPr="005C06D2">
              <w:rPr>
                <w:color w:val="auto"/>
              </w:rPr>
              <w:t xml:space="preserve"> placówki oświatowe, </w:t>
            </w:r>
            <w:r w:rsidR="43AEA8A1" w:rsidRPr="005C06D2">
              <w:rPr>
                <w:color w:val="auto"/>
              </w:rPr>
              <w:t>Zespół Interdyscyplinarny.</w:t>
            </w:r>
          </w:p>
        </w:tc>
      </w:tr>
      <w:tr w:rsidR="0033481C" w:rsidRPr="003978DB" w14:paraId="0458C29F" w14:textId="77777777" w:rsidTr="3BB1875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6" w:type="pct"/>
            <w:vMerge/>
          </w:tcPr>
          <w:p w14:paraId="391BF54E" w14:textId="77777777" w:rsidR="0033481C" w:rsidRDefault="0033481C" w:rsidP="0033481C">
            <w:pPr>
              <w:spacing w:before="0"/>
              <w:rPr>
                <w:b w:val="0"/>
                <w:bCs w:val="0"/>
              </w:rPr>
            </w:pPr>
          </w:p>
        </w:tc>
        <w:tc>
          <w:tcPr>
            <w:tcW w:w="2232" w:type="pct"/>
          </w:tcPr>
          <w:p w14:paraId="009E943F" w14:textId="0E9094F1"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8.4. Ułatwienie dostępu do pomocy psychologicznej dla osób doświadczających przemocy, także anonimowej i bez skierowania</w:t>
            </w:r>
            <w:r w:rsidR="00A7028E">
              <w:rPr>
                <w:color w:val="auto"/>
              </w:rPr>
              <w:t>.</w:t>
            </w:r>
          </w:p>
        </w:tc>
        <w:tc>
          <w:tcPr>
            <w:tcW w:w="427" w:type="pct"/>
            <w:vAlign w:val="center"/>
          </w:tcPr>
          <w:p w14:paraId="5EA9DF5F" w14:textId="66AA4CAF" w:rsidR="0033481C" w:rsidRPr="005C06D2" w:rsidRDefault="0033481C"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2026-2030</w:t>
            </w:r>
          </w:p>
        </w:tc>
        <w:tc>
          <w:tcPr>
            <w:tcW w:w="775" w:type="pct"/>
            <w:vAlign w:val="center"/>
          </w:tcPr>
          <w:p w14:paraId="35EB18FA" w14:textId="3F8D1981" w:rsidR="0033481C" w:rsidRPr="005C06D2" w:rsidRDefault="75F4C5D4" w:rsidP="0033481C">
            <w:pPr>
              <w:spacing w:before="0"/>
              <w:cnfStyle w:val="000000100000" w:firstRow="0" w:lastRow="0" w:firstColumn="0" w:lastColumn="0" w:oddVBand="0" w:evenVBand="0" w:oddHBand="1" w:evenHBand="0" w:firstRowFirstColumn="0" w:firstRowLastColumn="0" w:lastRowFirstColumn="0" w:lastRowLastColumn="0"/>
              <w:rPr>
                <w:color w:val="auto"/>
              </w:rPr>
            </w:pPr>
            <w:r w:rsidRPr="005C06D2">
              <w:rPr>
                <w:color w:val="auto"/>
              </w:rPr>
              <w:t>Punkt Konsultacyjny</w:t>
            </w:r>
            <w:r w:rsidR="581612DF" w:rsidRPr="005C06D2">
              <w:rPr>
                <w:color w:val="auto"/>
              </w:rPr>
              <w:t xml:space="preserve"> Caritas, Punkt Konsultacyjny GKRPA.</w:t>
            </w:r>
          </w:p>
        </w:tc>
      </w:tr>
    </w:tbl>
    <w:p w14:paraId="49073FC9" w14:textId="77777777" w:rsidR="00711ECD" w:rsidRDefault="00711ECD" w:rsidP="00115706">
      <w:pPr>
        <w:rPr>
          <w:sz w:val="22"/>
          <w:szCs w:val="22"/>
        </w:rPr>
        <w:sectPr w:rsidR="00711ECD" w:rsidSect="00711ECD">
          <w:pgSz w:w="17338" w:h="11906" w:orient="landscape"/>
          <w:pgMar w:top="1418" w:right="987" w:bottom="1418" w:left="1418" w:header="142" w:footer="612" w:gutter="0"/>
          <w:cols w:space="708"/>
          <w:noEndnote/>
          <w:titlePg/>
          <w:docGrid w:linePitch="299"/>
        </w:sectPr>
      </w:pPr>
    </w:p>
    <w:p w14:paraId="1842680D" w14:textId="6F19FB1A" w:rsidR="00BD4DA9" w:rsidRPr="003978DB" w:rsidRDefault="00AA0DDC" w:rsidP="00115706">
      <w:pPr>
        <w:pStyle w:val="Nagwek1"/>
        <w:spacing w:after="240"/>
      </w:pPr>
      <w:bookmarkStart w:id="59" w:name="_Toc233815605"/>
      <w:bookmarkStart w:id="60" w:name="_Toc171945306"/>
      <w:r>
        <w:lastRenderedPageBreak/>
        <w:t>Zestawienie potencjalnych źródeł finansowania działań ujętych w Planie</w:t>
      </w:r>
      <w:bookmarkEnd w:id="59"/>
    </w:p>
    <w:p w14:paraId="5F7FC752" w14:textId="6023FC69" w:rsidR="00EA0B56" w:rsidRPr="00EA0B56" w:rsidRDefault="00EA0B56" w:rsidP="00576E7F">
      <w:pPr>
        <w:spacing w:beforeAutospacing="1" w:after="100" w:afterAutospacing="1"/>
        <w:jc w:val="both"/>
        <w:rPr>
          <w:rFonts w:eastAsia="Times New Roman" w:cs="Times New Roman"/>
          <w:lang w:eastAsia="pl-PL"/>
        </w:rPr>
      </w:pPr>
      <w:r w:rsidRPr="00EA0B56">
        <w:rPr>
          <w:rFonts w:eastAsia="Times New Roman" w:cs="Times New Roman"/>
          <w:lang w:eastAsia="pl-PL"/>
        </w:rPr>
        <w:t xml:space="preserve">Ramy finansowe Lokalnego </w:t>
      </w:r>
      <w:r w:rsidR="00AA0DDC">
        <w:rPr>
          <w:rFonts w:eastAsia="Times New Roman" w:cs="Times New Roman"/>
          <w:lang w:eastAsia="pl-PL"/>
        </w:rPr>
        <w:t>P</w:t>
      </w:r>
      <w:r w:rsidRPr="00EA0B56">
        <w:rPr>
          <w:rFonts w:eastAsia="Times New Roman" w:cs="Times New Roman"/>
          <w:lang w:eastAsia="pl-PL"/>
        </w:rPr>
        <w:t xml:space="preserve">lanu </w:t>
      </w:r>
      <w:r w:rsidR="00AA0DDC">
        <w:rPr>
          <w:rFonts w:eastAsia="Times New Roman" w:cs="Times New Roman"/>
          <w:lang w:eastAsia="pl-PL"/>
        </w:rPr>
        <w:t>D</w:t>
      </w:r>
      <w:r w:rsidRPr="00EA0B56">
        <w:rPr>
          <w:rFonts w:eastAsia="Times New Roman" w:cs="Times New Roman"/>
          <w:lang w:eastAsia="pl-PL"/>
        </w:rPr>
        <w:t xml:space="preserve">einstytucjonalizacji i </w:t>
      </w:r>
      <w:r w:rsidR="00AA0DDC">
        <w:rPr>
          <w:rFonts w:eastAsia="Times New Roman" w:cs="Times New Roman"/>
          <w:lang w:eastAsia="pl-PL"/>
        </w:rPr>
        <w:t>R</w:t>
      </w:r>
      <w:r w:rsidRPr="00EA0B56">
        <w:rPr>
          <w:rFonts w:eastAsia="Times New Roman" w:cs="Times New Roman"/>
          <w:lang w:eastAsia="pl-PL"/>
        </w:rPr>
        <w:t xml:space="preserve">ozwoju </w:t>
      </w:r>
      <w:r w:rsidR="00AA0DDC">
        <w:rPr>
          <w:rFonts w:eastAsia="Times New Roman" w:cs="Times New Roman"/>
          <w:lang w:eastAsia="pl-PL"/>
        </w:rPr>
        <w:t>U</w:t>
      </w:r>
      <w:r w:rsidRPr="00EA0B56">
        <w:rPr>
          <w:rFonts w:eastAsia="Times New Roman" w:cs="Times New Roman"/>
          <w:lang w:eastAsia="pl-PL"/>
        </w:rPr>
        <w:t xml:space="preserve">sług </w:t>
      </w:r>
      <w:r w:rsidR="00AA0DDC">
        <w:rPr>
          <w:rFonts w:eastAsia="Times New Roman" w:cs="Times New Roman"/>
          <w:lang w:eastAsia="pl-PL"/>
        </w:rPr>
        <w:t>S</w:t>
      </w:r>
      <w:r w:rsidRPr="00EA0B56">
        <w:rPr>
          <w:rFonts w:eastAsia="Times New Roman" w:cs="Times New Roman"/>
          <w:lang w:eastAsia="pl-PL"/>
        </w:rPr>
        <w:t xml:space="preserve">połecznych </w:t>
      </w:r>
      <w:r w:rsidR="00AA0DDC">
        <w:rPr>
          <w:rFonts w:eastAsia="Times New Roman" w:cs="Times New Roman"/>
          <w:lang w:eastAsia="pl-PL"/>
        </w:rPr>
        <w:t>G</w:t>
      </w:r>
      <w:r w:rsidRPr="00EA0B56">
        <w:rPr>
          <w:rFonts w:eastAsia="Times New Roman" w:cs="Times New Roman"/>
          <w:lang w:eastAsia="pl-PL"/>
        </w:rPr>
        <w:t>miny Jadów na lata 202</w:t>
      </w:r>
      <w:r w:rsidR="00576E7F">
        <w:rPr>
          <w:rFonts w:eastAsia="Times New Roman" w:cs="Times New Roman"/>
          <w:lang w:eastAsia="pl-PL"/>
        </w:rPr>
        <w:t>6</w:t>
      </w:r>
      <w:r w:rsidR="00A7028E">
        <w:rPr>
          <w:rFonts w:eastAsia="Times New Roman" w:cs="Times New Roman"/>
          <w:lang w:eastAsia="pl-PL"/>
        </w:rPr>
        <w:t>-</w:t>
      </w:r>
      <w:r w:rsidRPr="00EA0B56">
        <w:rPr>
          <w:rFonts w:eastAsia="Times New Roman" w:cs="Times New Roman"/>
          <w:lang w:eastAsia="pl-PL"/>
        </w:rPr>
        <w:t>20</w:t>
      </w:r>
      <w:r w:rsidR="00E939D0">
        <w:rPr>
          <w:rFonts w:eastAsia="Times New Roman" w:cs="Times New Roman"/>
          <w:lang w:eastAsia="pl-PL"/>
        </w:rPr>
        <w:t>30</w:t>
      </w:r>
      <w:r w:rsidRPr="00EA0B56">
        <w:rPr>
          <w:rFonts w:eastAsia="Times New Roman" w:cs="Times New Roman"/>
          <w:lang w:eastAsia="pl-PL"/>
        </w:rPr>
        <w:t xml:space="preserve"> określają szacunkowe nakłady niezbędne do skutecznej realizacji zaplanowanych działań i przedsięwzięć. Plan zakłada maksymalne wykorzystanie dostępnych źródeł finansowania, w tym środków własnych gminy, funduszy z budżetu województwa, funduszy krajowych oraz środków z Unii Europejskiej i innych funduszy zewnętrznych, aby zapewnić sprawne wdrażanie rozwiązań wspierających rozwój lokalnych usług społecznych.</w:t>
      </w:r>
    </w:p>
    <w:p w14:paraId="440E7991" w14:textId="1FF807B4" w:rsidR="00EA0B56" w:rsidRPr="00EA0B56" w:rsidRDefault="00EA0B56" w:rsidP="00EA0B56">
      <w:pPr>
        <w:spacing w:beforeAutospacing="1" w:after="100" w:afterAutospacing="1"/>
        <w:jc w:val="both"/>
        <w:rPr>
          <w:rFonts w:eastAsia="Times New Roman" w:cs="Times New Roman"/>
          <w:lang w:eastAsia="pl-PL"/>
        </w:rPr>
      </w:pPr>
      <w:r w:rsidRPr="00EA0B56">
        <w:rPr>
          <w:rFonts w:eastAsia="Times New Roman" w:cs="Times New Roman"/>
          <w:lang w:eastAsia="pl-PL"/>
        </w:rPr>
        <w:t xml:space="preserve">Wysokość środków finansowych przeznaczonych na realizację działań zaplanowanych w Planie będzie uzależniona od ich zakresu, harmonogramu realizacji, aktualnej sytuacji finansowej gminy Jadów oraz jej możliwości inwestycyjnych. Istotną rolę odegrają także założenia długoterminowej polityki finansowej </w:t>
      </w:r>
      <w:r w:rsidR="00C17121">
        <w:rPr>
          <w:rFonts w:eastAsia="Times New Roman" w:cs="Times New Roman"/>
          <w:lang w:eastAsia="pl-PL"/>
        </w:rPr>
        <w:br/>
      </w:r>
      <w:r w:rsidRPr="00EA0B56">
        <w:rPr>
          <w:rFonts w:eastAsia="Times New Roman" w:cs="Times New Roman"/>
          <w:lang w:eastAsia="pl-PL"/>
        </w:rPr>
        <w:t>i społecznej gminy.</w:t>
      </w:r>
    </w:p>
    <w:p w14:paraId="001DAA53" w14:textId="1D74E9B0" w:rsidR="00EA0B56" w:rsidRPr="00EA0B56" w:rsidRDefault="00EA0B56" w:rsidP="00EA0B56">
      <w:pPr>
        <w:spacing w:beforeAutospacing="1" w:after="100" w:afterAutospacing="1"/>
        <w:jc w:val="both"/>
        <w:rPr>
          <w:rFonts w:eastAsia="Times New Roman" w:cs="Times New Roman"/>
          <w:lang w:eastAsia="pl-PL"/>
        </w:rPr>
      </w:pPr>
      <w:r w:rsidRPr="00EA0B56">
        <w:rPr>
          <w:rFonts w:eastAsia="Times New Roman" w:cs="Times New Roman"/>
          <w:lang w:eastAsia="pl-PL"/>
        </w:rPr>
        <w:t xml:space="preserve">Poniżej przedstawiono zestawienie potencjalnych źródeł finansowania wraz z przypisanymi im obszarami działań. Analizę rozpoczęto od funduszy o najwyższym szczeblu – unijnych, następnie uwzględniono środki pochodzące z budżetu państwa, budżetu </w:t>
      </w:r>
      <w:r w:rsidR="00AA6E22">
        <w:rPr>
          <w:rFonts w:eastAsia="Times New Roman" w:cs="Times New Roman"/>
          <w:lang w:eastAsia="pl-PL"/>
        </w:rPr>
        <w:t>w</w:t>
      </w:r>
      <w:r w:rsidRPr="00EA0B56">
        <w:rPr>
          <w:rFonts w:eastAsia="Times New Roman" w:cs="Times New Roman"/>
          <w:lang w:eastAsia="pl-PL"/>
        </w:rPr>
        <w:t xml:space="preserve">ojewództwa </w:t>
      </w:r>
      <w:r w:rsidR="00AA6E22">
        <w:rPr>
          <w:rFonts w:eastAsia="Times New Roman" w:cs="Times New Roman"/>
          <w:lang w:eastAsia="pl-PL"/>
        </w:rPr>
        <w:t>m</w:t>
      </w:r>
      <w:r w:rsidRPr="00EA0B56">
        <w:rPr>
          <w:rFonts w:eastAsia="Times New Roman" w:cs="Times New Roman"/>
          <w:lang w:eastAsia="pl-PL"/>
        </w:rPr>
        <w:t>azowieckiego, a także z innych dostępnych funduszy i instrumentów wsparcia.</w:t>
      </w:r>
    </w:p>
    <w:p w14:paraId="7C876A28" w14:textId="77777777" w:rsidR="001434B8" w:rsidRDefault="001434B8" w:rsidP="0075497C">
      <w:pPr>
        <w:rPr>
          <w:color w:val="A6A6A6" w:themeColor="background1" w:themeShade="A6"/>
          <w:sz w:val="22"/>
          <w:szCs w:val="22"/>
        </w:rPr>
      </w:pPr>
    </w:p>
    <w:p w14:paraId="1685D2FF" w14:textId="77777777" w:rsidR="001434B8" w:rsidRDefault="001434B8" w:rsidP="0075497C">
      <w:pPr>
        <w:rPr>
          <w:color w:val="A6A6A6" w:themeColor="background1" w:themeShade="A6"/>
          <w:sz w:val="22"/>
          <w:szCs w:val="22"/>
        </w:rPr>
      </w:pPr>
    </w:p>
    <w:p w14:paraId="37B52830" w14:textId="77777777" w:rsidR="001434B8" w:rsidRDefault="001434B8" w:rsidP="0075497C">
      <w:pPr>
        <w:rPr>
          <w:color w:val="A6A6A6" w:themeColor="background1" w:themeShade="A6"/>
          <w:sz w:val="22"/>
          <w:szCs w:val="22"/>
        </w:rPr>
      </w:pPr>
    </w:p>
    <w:p w14:paraId="3B5C03C8" w14:textId="77777777" w:rsidR="001434B8" w:rsidRDefault="001434B8" w:rsidP="0075497C">
      <w:pPr>
        <w:rPr>
          <w:color w:val="A6A6A6" w:themeColor="background1" w:themeShade="A6"/>
          <w:sz w:val="22"/>
          <w:szCs w:val="22"/>
        </w:rPr>
      </w:pPr>
    </w:p>
    <w:p w14:paraId="19445659" w14:textId="77777777" w:rsidR="001434B8" w:rsidRDefault="001434B8" w:rsidP="0075497C">
      <w:pPr>
        <w:rPr>
          <w:color w:val="A6A6A6" w:themeColor="background1" w:themeShade="A6"/>
          <w:sz w:val="22"/>
          <w:szCs w:val="22"/>
        </w:rPr>
      </w:pPr>
    </w:p>
    <w:p w14:paraId="5A64EB5F" w14:textId="77777777" w:rsidR="001434B8" w:rsidRDefault="001434B8" w:rsidP="0075497C">
      <w:pPr>
        <w:rPr>
          <w:color w:val="A6A6A6" w:themeColor="background1" w:themeShade="A6"/>
          <w:sz w:val="22"/>
          <w:szCs w:val="22"/>
        </w:rPr>
        <w:sectPr w:rsidR="001434B8" w:rsidSect="003E18A4">
          <w:pgSz w:w="11906" w:h="17338"/>
          <w:pgMar w:top="987" w:right="1418" w:bottom="1418" w:left="1418" w:header="142" w:footer="612" w:gutter="0"/>
          <w:cols w:space="708"/>
          <w:noEndnote/>
          <w:titlePg/>
          <w:docGrid w:linePitch="299"/>
        </w:sectPr>
      </w:pPr>
    </w:p>
    <w:p w14:paraId="4D493D51" w14:textId="77777777" w:rsidR="001434B8" w:rsidRDefault="001434B8" w:rsidP="0075497C">
      <w:pPr>
        <w:rPr>
          <w:color w:val="A6A6A6" w:themeColor="background1" w:themeShade="A6"/>
          <w:sz w:val="22"/>
          <w:szCs w:val="22"/>
        </w:rPr>
        <w:sectPr w:rsidR="001434B8" w:rsidSect="001434B8">
          <w:type w:val="continuous"/>
          <w:pgSz w:w="11906" w:h="17338"/>
          <w:pgMar w:top="987" w:right="1418" w:bottom="1418" w:left="1418" w:header="142" w:footer="612" w:gutter="0"/>
          <w:cols w:space="708"/>
          <w:noEndnote/>
          <w:titlePg/>
          <w:docGrid w:linePitch="299"/>
        </w:sectPr>
      </w:pPr>
    </w:p>
    <w:p w14:paraId="1428D877" w14:textId="2D456348" w:rsidR="009652E0" w:rsidRDefault="009652E0" w:rsidP="009652E0">
      <w:pPr>
        <w:pStyle w:val="Legenda"/>
        <w:keepNext/>
      </w:pPr>
      <w:bookmarkStart w:id="61" w:name="_Toc233815580"/>
      <w:r>
        <w:lastRenderedPageBreak/>
        <w:t xml:space="preserve">Tabela </w:t>
      </w:r>
      <w:r>
        <w:fldChar w:fldCharType="begin"/>
      </w:r>
      <w:r>
        <w:instrText>SEQ Tabela \* ARABIC</w:instrText>
      </w:r>
      <w:r>
        <w:fldChar w:fldCharType="separate"/>
      </w:r>
      <w:r w:rsidR="004E70E1">
        <w:rPr>
          <w:noProof/>
        </w:rPr>
        <w:t>10</w:t>
      </w:r>
      <w:r>
        <w:fldChar w:fldCharType="end"/>
      </w:r>
      <w:r>
        <w:t xml:space="preserve">. </w:t>
      </w:r>
      <w:r w:rsidRPr="004D25A9">
        <w:t xml:space="preserve">Obszary dofinansowania w ramach </w:t>
      </w:r>
      <w:r>
        <w:t>funduszy unijnych</w:t>
      </w:r>
      <w:bookmarkEnd w:id="61"/>
    </w:p>
    <w:tbl>
      <w:tblPr>
        <w:tblStyle w:val="Tabelasiatki4akcent2"/>
        <w:tblW w:w="5000" w:type="pct"/>
        <w:tblLayout w:type="fixed"/>
        <w:tblLook w:val="04A0" w:firstRow="1" w:lastRow="0" w:firstColumn="1" w:lastColumn="0" w:noHBand="0" w:noVBand="1"/>
      </w:tblPr>
      <w:tblGrid>
        <w:gridCol w:w="2621"/>
        <w:gridCol w:w="2621"/>
        <w:gridCol w:w="2438"/>
        <w:gridCol w:w="2438"/>
        <w:gridCol w:w="4805"/>
      </w:tblGrid>
      <w:tr w:rsidR="009652E0" w:rsidRPr="002639C6" w14:paraId="129009E5" w14:textId="77777777">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878"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tcPr>
          <w:p w14:paraId="7E050A38" w14:textId="77777777" w:rsidR="009652E0" w:rsidRPr="00451974" w:rsidRDefault="009652E0">
            <w:pPr>
              <w:spacing w:before="0"/>
              <w:jc w:val="center"/>
              <w:rPr>
                <w:rFonts w:eastAsia="Times New Roman" w:cs="Calibri"/>
                <w:color w:val="FFFFFF"/>
                <w:sz w:val="18"/>
                <w:szCs w:val="18"/>
                <w:lang w:eastAsia="pl-PL"/>
              </w:rPr>
            </w:pPr>
            <w:r w:rsidRPr="00451974">
              <w:rPr>
                <w:rFonts w:eastAsia="Times New Roman" w:cs="Calibri"/>
                <w:color w:val="FFFFFF"/>
                <w:sz w:val="18"/>
                <w:szCs w:val="18"/>
                <w:lang w:eastAsia="pl-PL"/>
              </w:rPr>
              <w:t>Program</w:t>
            </w:r>
          </w:p>
        </w:tc>
        <w:tc>
          <w:tcPr>
            <w:tcW w:w="878"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noWrap/>
            <w:hideMark/>
          </w:tcPr>
          <w:p w14:paraId="22660101"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Działanie</w:t>
            </w:r>
          </w:p>
        </w:tc>
        <w:tc>
          <w:tcPr>
            <w:tcW w:w="817"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tcPr>
          <w:p w14:paraId="3E41442D"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Obszar wsparcia</w:t>
            </w:r>
          </w:p>
        </w:tc>
        <w:tc>
          <w:tcPr>
            <w:tcW w:w="817"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noWrap/>
            <w:hideMark/>
          </w:tcPr>
          <w:p w14:paraId="68E150C1"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Obszar dofinansowania</w:t>
            </w:r>
          </w:p>
        </w:tc>
        <w:tc>
          <w:tcPr>
            <w:tcW w:w="1610"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noWrap/>
            <w:hideMark/>
          </w:tcPr>
          <w:p w14:paraId="26E3F739"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Opis</w:t>
            </w:r>
          </w:p>
        </w:tc>
      </w:tr>
      <w:tr w:rsidR="009652E0" w:rsidRPr="002639C6" w14:paraId="4ECCC11D"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val="restart"/>
            <w:tcBorders>
              <w:top w:val="single" w:sz="4" w:space="0" w:color="F8D2D0" w:themeColor="accent2" w:themeTint="33"/>
            </w:tcBorders>
          </w:tcPr>
          <w:p w14:paraId="3AD854E8" w14:textId="77777777" w:rsidR="009652E0" w:rsidRPr="00451974" w:rsidRDefault="009652E0">
            <w:pPr>
              <w:spacing w:before="0"/>
              <w:rPr>
                <w:sz w:val="18"/>
                <w:szCs w:val="18"/>
              </w:rPr>
            </w:pPr>
            <w:r w:rsidRPr="00451974">
              <w:rPr>
                <w:b w:val="0"/>
                <w:bCs w:val="0"/>
                <w:sz w:val="18"/>
                <w:szCs w:val="18"/>
              </w:rPr>
              <w:t xml:space="preserve">Fundusze Europejskie dla Mazowsza 2021-2027 </w:t>
            </w:r>
          </w:p>
          <w:p w14:paraId="183E2366" w14:textId="77777777" w:rsidR="009652E0" w:rsidRPr="00451974" w:rsidRDefault="009652E0">
            <w:pPr>
              <w:spacing w:before="0"/>
              <w:rPr>
                <w:b w:val="0"/>
                <w:bCs w:val="0"/>
                <w:sz w:val="18"/>
                <w:szCs w:val="18"/>
              </w:rPr>
            </w:pPr>
          </w:p>
        </w:tc>
        <w:tc>
          <w:tcPr>
            <w:tcW w:w="878" w:type="pct"/>
            <w:tcBorders>
              <w:top w:val="single" w:sz="4" w:space="0" w:color="F8D2D0" w:themeColor="accent2" w:themeTint="33"/>
            </w:tcBorders>
            <w:noWrap/>
            <w:hideMark/>
          </w:tcPr>
          <w:p w14:paraId="22E0AEBD"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6.6. Zdrowie pracowników</w:t>
            </w:r>
          </w:p>
        </w:tc>
        <w:tc>
          <w:tcPr>
            <w:tcW w:w="817" w:type="pct"/>
            <w:tcBorders>
              <w:top w:val="single" w:sz="4" w:space="0" w:color="F8D2D0" w:themeColor="accent2" w:themeTint="33"/>
            </w:tcBorders>
          </w:tcPr>
          <w:p w14:paraId="209C425B"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Osoby w kryzysie zdrowia psychicznego </w:t>
            </w:r>
          </w:p>
        </w:tc>
        <w:tc>
          <w:tcPr>
            <w:tcW w:w="817" w:type="pct"/>
            <w:tcBorders>
              <w:top w:val="single" w:sz="4" w:space="0" w:color="F8D2D0" w:themeColor="accent2" w:themeTint="33"/>
            </w:tcBorders>
            <w:noWrap/>
            <w:hideMark/>
          </w:tcPr>
          <w:p w14:paraId="25AA71A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Zdrowie psychiczne w pracy</w:t>
            </w:r>
          </w:p>
        </w:tc>
        <w:tc>
          <w:tcPr>
            <w:tcW w:w="1610" w:type="pct"/>
            <w:tcBorders>
              <w:top w:val="single" w:sz="4" w:space="0" w:color="F8D2D0" w:themeColor="accent2" w:themeTint="33"/>
            </w:tcBorders>
            <w:noWrap/>
            <w:hideMark/>
          </w:tcPr>
          <w:p w14:paraId="16D6F04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Wsparcie zdrowia psychicznego pracodawców i pracowników, w tym profilaktyka wypalenia zawodowego.</w:t>
            </w:r>
          </w:p>
        </w:tc>
      </w:tr>
      <w:tr w:rsidR="009652E0" w:rsidRPr="002639C6" w14:paraId="793B09B3"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20194FE7" w14:textId="77777777" w:rsidR="009652E0" w:rsidRPr="00451974" w:rsidRDefault="009652E0">
            <w:pPr>
              <w:spacing w:before="0"/>
              <w:rPr>
                <w:rFonts w:eastAsia="Times New Roman" w:cs="Calibri"/>
                <w:color w:val="000000"/>
                <w:sz w:val="18"/>
                <w:szCs w:val="18"/>
                <w:lang w:eastAsia="pl-PL"/>
              </w:rPr>
            </w:pPr>
          </w:p>
        </w:tc>
        <w:tc>
          <w:tcPr>
            <w:tcW w:w="878" w:type="pct"/>
            <w:vMerge w:val="restart"/>
            <w:noWrap/>
            <w:hideMark/>
          </w:tcPr>
          <w:p w14:paraId="061B06A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b/>
                <w:bCs/>
                <w:color w:val="000000"/>
                <w:sz w:val="18"/>
                <w:szCs w:val="18"/>
                <w:lang w:eastAsia="pl-PL"/>
              </w:rPr>
            </w:pPr>
            <w:r w:rsidRPr="00451974">
              <w:rPr>
                <w:rFonts w:eastAsia="Times New Roman" w:cs="Calibri"/>
                <w:color w:val="000000"/>
                <w:sz w:val="18"/>
                <w:szCs w:val="18"/>
                <w:lang w:eastAsia="pl-PL"/>
              </w:rPr>
              <w:t>8.5. Usługi społeczne i zdrowotne</w:t>
            </w:r>
          </w:p>
          <w:p w14:paraId="55DAA47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3FE4F9E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w:t>
            </w:r>
          </w:p>
        </w:tc>
        <w:tc>
          <w:tcPr>
            <w:tcW w:w="817" w:type="pct"/>
            <w:noWrap/>
            <w:hideMark/>
          </w:tcPr>
          <w:p w14:paraId="4E539FA8"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Dzienne Domy Opieki Medycznej</w:t>
            </w:r>
          </w:p>
        </w:tc>
        <w:tc>
          <w:tcPr>
            <w:tcW w:w="1610" w:type="pct"/>
            <w:noWrap/>
            <w:hideMark/>
          </w:tcPr>
          <w:p w14:paraId="7920C53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Tworzenie i wsparcie funkcjonowania placówek oferujących dzienną opiekę medyczną.</w:t>
            </w:r>
          </w:p>
        </w:tc>
      </w:tr>
      <w:tr w:rsidR="009652E0" w:rsidRPr="002639C6" w14:paraId="674183D5"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68F00ABE"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5BD8F87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2DC08DC0"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 osoby w kryzysie zdrowia psychicznego</w:t>
            </w:r>
          </w:p>
        </w:tc>
        <w:tc>
          <w:tcPr>
            <w:tcW w:w="817" w:type="pct"/>
            <w:noWrap/>
            <w:hideMark/>
          </w:tcPr>
          <w:p w14:paraId="4F0AD22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Mieszkania treningowe i wspomagane</w:t>
            </w:r>
          </w:p>
        </w:tc>
        <w:tc>
          <w:tcPr>
            <w:tcW w:w="1610" w:type="pct"/>
            <w:noWrap/>
            <w:hideMark/>
          </w:tcPr>
          <w:p w14:paraId="6D2CB5A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Zapewnienie warunków do samodzielnego funkcjonowania osób wymagających wsparcia.</w:t>
            </w:r>
          </w:p>
        </w:tc>
      </w:tr>
      <w:tr w:rsidR="009652E0" w:rsidRPr="002639C6" w14:paraId="794C73AE"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576B7D2F"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51AE691D"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2B034CB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 osoby w kryzysie zdrowia psychicznego, Rodziny z dziećmi</w:t>
            </w:r>
          </w:p>
        </w:tc>
        <w:tc>
          <w:tcPr>
            <w:tcW w:w="817" w:type="pct"/>
            <w:noWrap/>
            <w:hideMark/>
          </w:tcPr>
          <w:p w14:paraId="38A3A1E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Opieka </w:t>
            </w:r>
            <w:proofErr w:type="spellStart"/>
            <w:r w:rsidRPr="00451974">
              <w:rPr>
                <w:rFonts w:eastAsia="Times New Roman" w:cs="Calibri"/>
                <w:color w:val="000000"/>
                <w:sz w:val="18"/>
                <w:szCs w:val="18"/>
                <w:lang w:eastAsia="pl-PL"/>
              </w:rPr>
              <w:t>wytchnieniowa</w:t>
            </w:r>
            <w:proofErr w:type="spellEnd"/>
          </w:p>
        </w:tc>
        <w:tc>
          <w:tcPr>
            <w:tcW w:w="1610" w:type="pct"/>
            <w:noWrap/>
            <w:hideMark/>
          </w:tcPr>
          <w:p w14:paraId="78874AC6"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Wsparcie dla opiekunów osób zależnych poprzez czasowe przejęcie opieki.</w:t>
            </w:r>
          </w:p>
        </w:tc>
      </w:tr>
      <w:tr w:rsidR="009652E0" w:rsidRPr="002639C6" w14:paraId="0742F03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04FECDD4"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3E2AFBFB"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1211AE5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w:t>
            </w:r>
          </w:p>
        </w:tc>
        <w:tc>
          <w:tcPr>
            <w:tcW w:w="817" w:type="pct"/>
            <w:noWrap/>
            <w:hideMark/>
          </w:tcPr>
          <w:p w14:paraId="4B5A177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Aktywizacja seniorów</w:t>
            </w:r>
          </w:p>
        </w:tc>
        <w:tc>
          <w:tcPr>
            <w:tcW w:w="1610" w:type="pct"/>
            <w:noWrap/>
            <w:hideMark/>
          </w:tcPr>
          <w:p w14:paraId="5A443F7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Zwiększenie samodzielności, przeciwdziałanie marginalizacji społecznej i aktywizacja seniorów.</w:t>
            </w:r>
          </w:p>
        </w:tc>
      </w:tr>
      <w:tr w:rsidR="009652E0" w:rsidRPr="002639C6" w14:paraId="045F9E61"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2E06A58E"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500A132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2D8E6FFA"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 Rodziny z dziećmi</w:t>
            </w:r>
          </w:p>
        </w:tc>
        <w:tc>
          <w:tcPr>
            <w:tcW w:w="817" w:type="pct"/>
            <w:noWrap/>
            <w:hideMark/>
          </w:tcPr>
          <w:p w14:paraId="4C6AA05D"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asystenckie</w:t>
            </w:r>
          </w:p>
        </w:tc>
        <w:tc>
          <w:tcPr>
            <w:tcW w:w="1610" w:type="pct"/>
            <w:noWrap/>
            <w:hideMark/>
          </w:tcPr>
          <w:p w14:paraId="3196E1C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Pomoc osobom z niepełnosprawnościami w codziennym funkcjonowaniu.</w:t>
            </w:r>
          </w:p>
        </w:tc>
      </w:tr>
      <w:tr w:rsidR="009652E0" w:rsidRPr="002639C6" w14:paraId="23FBCA9B"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634BACFA"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6937E66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2090149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w:t>
            </w:r>
          </w:p>
        </w:tc>
        <w:tc>
          <w:tcPr>
            <w:tcW w:w="817" w:type="pct"/>
            <w:noWrap/>
            <w:hideMark/>
          </w:tcPr>
          <w:p w14:paraId="52724CF4"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Usługi </w:t>
            </w:r>
            <w:proofErr w:type="spellStart"/>
            <w:r w:rsidRPr="00451974">
              <w:rPr>
                <w:rFonts w:eastAsia="Times New Roman" w:cs="Calibri"/>
                <w:color w:val="000000"/>
                <w:sz w:val="18"/>
                <w:szCs w:val="18"/>
                <w:lang w:eastAsia="pl-PL"/>
              </w:rPr>
              <w:t>teleopiekuńcze</w:t>
            </w:r>
            <w:proofErr w:type="spellEnd"/>
          </w:p>
        </w:tc>
        <w:tc>
          <w:tcPr>
            <w:tcW w:w="1610" w:type="pct"/>
            <w:noWrap/>
            <w:hideMark/>
          </w:tcPr>
          <w:p w14:paraId="05FF08A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Zdalne monitorowanie stanu zdrowia i bezpieczeństwa osób starszych lub niesamodzielnych.</w:t>
            </w:r>
          </w:p>
        </w:tc>
      </w:tr>
      <w:tr w:rsidR="009652E0" w:rsidRPr="002639C6" w14:paraId="7C252122"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0D987148"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2C3E89E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763C7BD0"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w:t>
            </w:r>
          </w:p>
        </w:tc>
        <w:tc>
          <w:tcPr>
            <w:tcW w:w="817" w:type="pct"/>
            <w:noWrap/>
            <w:hideMark/>
          </w:tcPr>
          <w:p w14:paraId="0966DD2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transportowe</w:t>
            </w:r>
          </w:p>
        </w:tc>
        <w:tc>
          <w:tcPr>
            <w:tcW w:w="1610" w:type="pct"/>
            <w:noWrap/>
            <w:hideMark/>
          </w:tcPr>
          <w:p w14:paraId="4A3F5ED0"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Transport dla osób potrzebujących wsparcia, np. do placówek zdrowotnych czy społecznych.</w:t>
            </w:r>
          </w:p>
        </w:tc>
      </w:tr>
      <w:tr w:rsidR="009652E0" w:rsidRPr="002639C6" w14:paraId="47C0F783"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377511CF"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213900CD"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22E080B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w:t>
            </w:r>
          </w:p>
        </w:tc>
        <w:tc>
          <w:tcPr>
            <w:tcW w:w="817" w:type="pct"/>
            <w:noWrap/>
            <w:hideMark/>
          </w:tcPr>
          <w:p w14:paraId="19B65721"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Transport </w:t>
            </w:r>
            <w:proofErr w:type="spellStart"/>
            <w:r w:rsidRPr="00451974">
              <w:rPr>
                <w:rFonts w:eastAsia="Times New Roman" w:cs="Calibri"/>
                <w:color w:val="000000"/>
                <w:sz w:val="18"/>
                <w:szCs w:val="18"/>
                <w:lang w:eastAsia="pl-PL"/>
              </w:rPr>
              <w:t>door</w:t>
            </w:r>
            <w:proofErr w:type="spellEnd"/>
            <w:r w:rsidRPr="00451974">
              <w:rPr>
                <w:rFonts w:eastAsia="Times New Roman" w:cs="Calibri"/>
                <w:color w:val="000000"/>
                <w:sz w:val="18"/>
                <w:szCs w:val="18"/>
                <w:lang w:eastAsia="pl-PL"/>
              </w:rPr>
              <w:t>-to-</w:t>
            </w:r>
            <w:proofErr w:type="spellStart"/>
            <w:r w:rsidRPr="00451974">
              <w:rPr>
                <w:rFonts w:eastAsia="Times New Roman" w:cs="Calibri"/>
                <w:color w:val="000000"/>
                <w:sz w:val="18"/>
                <w:szCs w:val="18"/>
                <w:lang w:eastAsia="pl-PL"/>
              </w:rPr>
              <w:t>door</w:t>
            </w:r>
            <w:proofErr w:type="spellEnd"/>
          </w:p>
        </w:tc>
        <w:tc>
          <w:tcPr>
            <w:tcW w:w="1610" w:type="pct"/>
            <w:noWrap/>
            <w:hideMark/>
          </w:tcPr>
          <w:p w14:paraId="0339496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Indywidualny transport dla osób o ograniczonej mobilności.</w:t>
            </w:r>
          </w:p>
        </w:tc>
      </w:tr>
      <w:tr w:rsidR="009652E0" w:rsidRPr="002639C6" w14:paraId="6A32D84C"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50E43E4C"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5F36D50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5598660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w:t>
            </w:r>
          </w:p>
        </w:tc>
        <w:tc>
          <w:tcPr>
            <w:tcW w:w="817" w:type="pct"/>
            <w:noWrap/>
            <w:hideMark/>
          </w:tcPr>
          <w:p w14:paraId="52901D7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opiekuńcze</w:t>
            </w:r>
          </w:p>
        </w:tc>
        <w:tc>
          <w:tcPr>
            <w:tcW w:w="1610" w:type="pct"/>
            <w:noWrap/>
            <w:hideMark/>
          </w:tcPr>
          <w:p w14:paraId="7DC7847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Świadczenie usług opiekuńczych, w tym specjalistycznych, w miejscu zamieszkania.</w:t>
            </w:r>
          </w:p>
        </w:tc>
      </w:tr>
      <w:tr w:rsidR="009652E0" w:rsidRPr="002639C6" w14:paraId="33D6D843"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3BA0C5A2"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21CAB284"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782F438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 Osoby z niepełnosprawnościami</w:t>
            </w:r>
          </w:p>
        </w:tc>
        <w:tc>
          <w:tcPr>
            <w:tcW w:w="817" w:type="pct"/>
            <w:noWrap/>
            <w:hideMark/>
          </w:tcPr>
          <w:p w14:paraId="483F4AA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Dostosowanie mieszkania</w:t>
            </w:r>
          </w:p>
        </w:tc>
        <w:tc>
          <w:tcPr>
            <w:tcW w:w="1610" w:type="pct"/>
            <w:noWrap/>
            <w:hideMark/>
          </w:tcPr>
          <w:p w14:paraId="3F1F6E4A"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Adaptacja mieszkań do potrzeb osób starszych lub z niepełnosprawnościami.</w:t>
            </w:r>
          </w:p>
        </w:tc>
      </w:tr>
      <w:tr w:rsidR="009652E0" w:rsidRPr="002639C6" w14:paraId="56BE0293"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543351D6" w14:textId="77777777" w:rsidR="009652E0" w:rsidRPr="00451974" w:rsidRDefault="009652E0">
            <w:pPr>
              <w:spacing w:before="0"/>
              <w:rPr>
                <w:rFonts w:eastAsia="Times New Roman" w:cs="Calibri"/>
                <w:color w:val="000000"/>
                <w:sz w:val="18"/>
                <w:szCs w:val="18"/>
                <w:lang w:eastAsia="pl-PL"/>
              </w:rPr>
            </w:pPr>
          </w:p>
        </w:tc>
        <w:tc>
          <w:tcPr>
            <w:tcW w:w="878" w:type="pct"/>
            <w:vMerge w:val="restart"/>
            <w:noWrap/>
            <w:hideMark/>
          </w:tcPr>
          <w:p w14:paraId="4FD7743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b/>
                <w:bCs/>
                <w:color w:val="000000"/>
                <w:sz w:val="18"/>
                <w:szCs w:val="18"/>
                <w:lang w:eastAsia="pl-PL"/>
              </w:rPr>
            </w:pPr>
            <w:r w:rsidRPr="00451974">
              <w:rPr>
                <w:rFonts w:eastAsia="Times New Roman" w:cs="Calibri"/>
                <w:color w:val="000000"/>
                <w:sz w:val="18"/>
                <w:szCs w:val="18"/>
                <w:lang w:eastAsia="pl-PL"/>
              </w:rPr>
              <w:t>8.6. Usługi społeczne na rzecz rodzin</w:t>
            </w:r>
          </w:p>
        </w:tc>
        <w:tc>
          <w:tcPr>
            <w:tcW w:w="817" w:type="pct"/>
          </w:tcPr>
          <w:p w14:paraId="1792CE1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817" w:type="pct"/>
            <w:noWrap/>
            <w:hideMark/>
          </w:tcPr>
          <w:p w14:paraId="75F8BC84"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Mediacje rodzinne</w:t>
            </w:r>
          </w:p>
        </w:tc>
        <w:tc>
          <w:tcPr>
            <w:tcW w:w="1610" w:type="pct"/>
            <w:noWrap/>
            <w:hideMark/>
          </w:tcPr>
          <w:p w14:paraId="6264F954"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Pomoc w rozwiązywaniu konfliktów rodzinnych poprzez mediacje.</w:t>
            </w:r>
          </w:p>
        </w:tc>
      </w:tr>
      <w:tr w:rsidR="009652E0" w:rsidRPr="002639C6" w14:paraId="1C9C1A5F"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5275B34B"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086C21A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3754FD7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w kryzysie zdrowia psychicznego</w:t>
            </w:r>
          </w:p>
        </w:tc>
        <w:tc>
          <w:tcPr>
            <w:tcW w:w="817" w:type="pct"/>
            <w:noWrap/>
            <w:hideMark/>
          </w:tcPr>
          <w:p w14:paraId="528C44E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Konsultacje i porady psychologiczne</w:t>
            </w:r>
          </w:p>
        </w:tc>
        <w:tc>
          <w:tcPr>
            <w:tcW w:w="1610" w:type="pct"/>
            <w:noWrap/>
            <w:hideMark/>
          </w:tcPr>
          <w:p w14:paraId="6A3C0BC3"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Wsparcie psychologiczne, psychoedukacja i działania profilaktyczne.</w:t>
            </w:r>
          </w:p>
        </w:tc>
      </w:tr>
      <w:tr w:rsidR="009652E0" w:rsidRPr="002639C6" w14:paraId="623B3427"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2BAC82E2"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1425DFD0"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0C07DB86"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w kryzysie zdrowia psychicznego</w:t>
            </w:r>
          </w:p>
        </w:tc>
        <w:tc>
          <w:tcPr>
            <w:tcW w:w="817" w:type="pct"/>
            <w:noWrap/>
            <w:hideMark/>
          </w:tcPr>
          <w:p w14:paraId="247D568F"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Pomoc osobom uzależnionym i ich rodzinom</w:t>
            </w:r>
          </w:p>
        </w:tc>
        <w:tc>
          <w:tcPr>
            <w:tcW w:w="1610" w:type="pct"/>
            <w:noWrap/>
            <w:hideMark/>
          </w:tcPr>
          <w:p w14:paraId="776E6C3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Terapeutyczne i społeczne wsparcie osób z problemem uzależnień oraz ich rodzin.</w:t>
            </w:r>
          </w:p>
        </w:tc>
      </w:tr>
      <w:tr w:rsidR="009652E0" w:rsidRPr="002639C6" w14:paraId="4CCF691B"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144CADD6"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5CB5B34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41AB57AD"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817" w:type="pct"/>
            <w:noWrap/>
            <w:hideMark/>
          </w:tcPr>
          <w:p w14:paraId="654F5A1E"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Poradnictwo prawne</w:t>
            </w:r>
          </w:p>
        </w:tc>
        <w:tc>
          <w:tcPr>
            <w:tcW w:w="1610" w:type="pct"/>
            <w:noWrap/>
            <w:hideMark/>
          </w:tcPr>
          <w:p w14:paraId="30411BA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Udzielanie porad prawnych w zakresie funkcjonowania rodziny.</w:t>
            </w:r>
          </w:p>
        </w:tc>
      </w:tr>
      <w:tr w:rsidR="009652E0" w:rsidRPr="002639C6" w14:paraId="48ED0A88"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4BFFFF8F"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36FBE71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78DE3F6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817" w:type="pct"/>
            <w:noWrap/>
            <w:hideMark/>
          </w:tcPr>
          <w:p w14:paraId="0132C2D6"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Terapia rodzinna</w:t>
            </w:r>
          </w:p>
        </w:tc>
        <w:tc>
          <w:tcPr>
            <w:tcW w:w="1610" w:type="pct"/>
            <w:noWrap/>
            <w:hideMark/>
          </w:tcPr>
          <w:p w14:paraId="1369479D"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Terapia dla rodzin przeżywających trudności we współżyciu społecznym lub emocjonalnym.</w:t>
            </w:r>
          </w:p>
        </w:tc>
      </w:tr>
      <w:tr w:rsidR="009652E0" w:rsidRPr="002639C6" w14:paraId="4391D649"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48B9E719"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1EE38A9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1A489AE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w kryzysie zdrowia psychicznego</w:t>
            </w:r>
          </w:p>
        </w:tc>
        <w:tc>
          <w:tcPr>
            <w:tcW w:w="817" w:type="pct"/>
            <w:noWrap/>
            <w:hideMark/>
          </w:tcPr>
          <w:p w14:paraId="6E6B2D70"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Psychoterapia indywidualna</w:t>
            </w:r>
          </w:p>
        </w:tc>
        <w:tc>
          <w:tcPr>
            <w:tcW w:w="1610" w:type="pct"/>
            <w:noWrap/>
            <w:hideMark/>
          </w:tcPr>
          <w:p w14:paraId="20BB114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Pomoc psychoterapeutyczna dla osób indywidualnych.</w:t>
            </w:r>
          </w:p>
        </w:tc>
      </w:tr>
      <w:tr w:rsidR="009652E0" w:rsidRPr="002639C6" w14:paraId="223EFC35"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4CD68908"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5D53E1E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817" w:type="pct"/>
          </w:tcPr>
          <w:p w14:paraId="760F421F"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817" w:type="pct"/>
            <w:noWrap/>
            <w:hideMark/>
          </w:tcPr>
          <w:p w14:paraId="4268973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Grupy wsparcia i warsztaty wychowawcze</w:t>
            </w:r>
          </w:p>
        </w:tc>
        <w:tc>
          <w:tcPr>
            <w:tcW w:w="1610" w:type="pct"/>
            <w:noWrap/>
            <w:hideMark/>
          </w:tcPr>
          <w:p w14:paraId="417E3834"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Wzmacnianie kompetencji rodzicielskich i wymiana doświadczeń.</w:t>
            </w:r>
          </w:p>
        </w:tc>
      </w:tr>
      <w:tr w:rsidR="009652E0" w:rsidRPr="002639C6" w14:paraId="132DCF52"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655E4482"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6C77257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31E511D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817" w:type="pct"/>
            <w:noWrap/>
            <w:hideMark/>
          </w:tcPr>
          <w:p w14:paraId="3BE9FCD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Praca socjalna</w:t>
            </w:r>
          </w:p>
        </w:tc>
        <w:tc>
          <w:tcPr>
            <w:tcW w:w="1610" w:type="pct"/>
            <w:noWrap/>
            <w:hideMark/>
          </w:tcPr>
          <w:p w14:paraId="1A964DA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Świadczenia pracy socjalnej na rzecz rodzin wymagających wsparcia.</w:t>
            </w:r>
          </w:p>
        </w:tc>
      </w:tr>
      <w:tr w:rsidR="009652E0" w:rsidRPr="002639C6" w14:paraId="018AD0F0"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5F77337C" w14:textId="77777777" w:rsidR="009652E0" w:rsidRPr="00451974" w:rsidRDefault="009652E0">
            <w:pPr>
              <w:spacing w:before="0"/>
              <w:rPr>
                <w:rFonts w:eastAsia="Times New Roman" w:cs="Calibri"/>
                <w:color w:val="000000"/>
                <w:sz w:val="18"/>
                <w:szCs w:val="18"/>
                <w:lang w:eastAsia="pl-PL"/>
              </w:rPr>
            </w:pPr>
          </w:p>
        </w:tc>
        <w:tc>
          <w:tcPr>
            <w:tcW w:w="878" w:type="pct"/>
            <w:vMerge w:val="restart"/>
            <w:noWrap/>
            <w:hideMark/>
          </w:tcPr>
          <w:p w14:paraId="7AFF0CD0"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b/>
                <w:bCs/>
                <w:color w:val="000000"/>
                <w:sz w:val="18"/>
                <w:szCs w:val="18"/>
                <w:lang w:eastAsia="pl-PL"/>
              </w:rPr>
            </w:pPr>
            <w:r w:rsidRPr="00451974">
              <w:rPr>
                <w:rFonts w:eastAsia="Times New Roman" w:cs="Calibri"/>
                <w:color w:val="000000"/>
                <w:sz w:val="18"/>
                <w:szCs w:val="18"/>
                <w:lang w:eastAsia="pl-PL"/>
              </w:rPr>
              <w:t>9.1. Rewitalizacja miast</w:t>
            </w:r>
          </w:p>
        </w:tc>
        <w:tc>
          <w:tcPr>
            <w:tcW w:w="817" w:type="pct"/>
          </w:tcPr>
          <w:p w14:paraId="259B6F91"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817" w:type="pct"/>
            <w:noWrap/>
            <w:hideMark/>
          </w:tcPr>
          <w:p w14:paraId="5713C5A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Usuwanie barier architektonicznych</w:t>
            </w:r>
          </w:p>
        </w:tc>
        <w:tc>
          <w:tcPr>
            <w:tcW w:w="1610" w:type="pct"/>
            <w:noWrap/>
            <w:hideMark/>
          </w:tcPr>
          <w:p w14:paraId="2C923F1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Likwidacja przeszkód utrudniających poruszanie się osobom z niepełnosprawnościami.</w:t>
            </w:r>
          </w:p>
        </w:tc>
      </w:tr>
      <w:tr w:rsidR="009652E0" w:rsidRPr="002639C6" w14:paraId="6A60F0D8"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vMerge/>
          </w:tcPr>
          <w:p w14:paraId="457E4587" w14:textId="77777777" w:rsidR="009652E0" w:rsidRPr="00451974" w:rsidRDefault="009652E0">
            <w:pPr>
              <w:spacing w:before="0"/>
              <w:rPr>
                <w:rFonts w:eastAsia="Times New Roman" w:cs="Calibri"/>
                <w:color w:val="000000"/>
                <w:sz w:val="18"/>
                <w:szCs w:val="18"/>
                <w:lang w:eastAsia="pl-PL"/>
              </w:rPr>
            </w:pPr>
          </w:p>
        </w:tc>
        <w:tc>
          <w:tcPr>
            <w:tcW w:w="878" w:type="pct"/>
            <w:vMerge/>
            <w:noWrap/>
            <w:hideMark/>
          </w:tcPr>
          <w:p w14:paraId="183E2AAE"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817" w:type="pct"/>
          </w:tcPr>
          <w:p w14:paraId="23F823F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817" w:type="pct"/>
            <w:noWrap/>
            <w:hideMark/>
          </w:tcPr>
          <w:p w14:paraId="01886A8A"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Dostosowanie obiektów</w:t>
            </w:r>
          </w:p>
        </w:tc>
        <w:tc>
          <w:tcPr>
            <w:tcW w:w="1610" w:type="pct"/>
            <w:noWrap/>
            <w:hideMark/>
          </w:tcPr>
          <w:p w14:paraId="696BDF43"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Przystosowanie budynków do potrzeb osób z niepełnosprawnościami, poprawa dostępności przestrzeni publicznej.</w:t>
            </w:r>
          </w:p>
        </w:tc>
      </w:tr>
      <w:tr w:rsidR="009652E0" w:rsidRPr="002639C6" w14:paraId="5897CC59"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tcPr>
          <w:p w14:paraId="24047C2A" w14:textId="77777777" w:rsidR="009652E0" w:rsidRPr="00451974" w:rsidRDefault="009652E0">
            <w:pPr>
              <w:spacing w:before="0"/>
              <w:rPr>
                <w:rFonts w:eastAsia="Times New Roman" w:cs="Calibri"/>
                <w:b w:val="0"/>
                <w:color w:val="000000"/>
                <w:sz w:val="18"/>
                <w:szCs w:val="18"/>
                <w:lang w:eastAsia="pl-PL"/>
              </w:rPr>
            </w:pPr>
            <w:r w:rsidRPr="00451974">
              <w:rPr>
                <w:rFonts w:eastAsia="Times New Roman" w:cs="Calibri"/>
                <w:b w:val="0"/>
                <w:bCs w:val="0"/>
                <w:color w:val="000000"/>
                <w:sz w:val="18"/>
                <w:szCs w:val="18"/>
                <w:lang w:eastAsia="pl-PL"/>
              </w:rPr>
              <w:t>Fundusze Europejskie na Pomoc Żywnościową 2021-2027</w:t>
            </w:r>
          </w:p>
        </w:tc>
        <w:tc>
          <w:tcPr>
            <w:tcW w:w="878" w:type="pct"/>
            <w:noWrap/>
          </w:tcPr>
          <w:p w14:paraId="5B1C2E1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t>
            </w:r>
          </w:p>
        </w:tc>
        <w:tc>
          <w:tcPr>
            <w:tcW w:w="817" w:type="pct"/>
          </w:tcPr>
          <w:p w14:paraId="632162ED"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Wszyscy mieszkańcy</w:t>
            </w:r>
          </w:p>
        </w:tc>
        <w:tc>
          <w:tcPr>
            <w:tcW w:w="817" w:type="pct"/>
            <w:noWrap/>
          </w:tcPr>
          <w:p w14:paraId="12DD02E1"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Paczki żywnościowe/posiłki oraz działania towarzyszące, - warsztaty i doradztwo.</w:t>
            </w:r>
          </w:p>
        </w:tc>
        <w:tc>
          <w:tcPr>
            <w:tcW w:w="1610" w:type="pct"/>
            <w:noWrap/>
          </w:tcPr>
          <w:p w14:paraId="43C430FA"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Zapewnienie osobom najbardziej potrzebującym podstawowej pomocy żywnościowej w formie paczek lub posiłków oraz umożliwienie im udziału w bezpłatnych warsztatach na rzecz włączenia społecznego</w:t>
            </w:r>
          </w:p>
        </w:tc>
      </w:tr>
      <w:tr w:rsidR="009652E0" w:rsidRPr="002639C6" w14:paraId="63A040D8"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78" w:type="pct"/>
          </w:tcPr>
          <w:p w14:paraId="528750E4" w14:textId="77777777" w:rsidR="009652E0" w:rsidRPr="00451974" w:rsidRDefault="009652E0">
            <w:pPr>
              <w:spacing w:before="0"/>
              <w:rPr>
                <w:rFonts w:eastAsia="Times New Roman" w:cs="Calibri"/>
                <w:b w:val="0"/>
                <w:bCs w:val="0"/>
                <w:color w:val="000000"/>
                <w:sz w:val="18"/>
                <w:szCs w:val="18"/>
                <w:lang w:eastAsia="pl-PL"/>
              </w:rPr>
            </w:pPr>
            <w:r w:rsidRPr="00451974">
              <w:rPr>
                <w:rFonts w:eastAsia="Times New Roman" w:cs="Calibri"/>
                <w:b w:val="0"/>
                <w:bCs w:val="0"/>
                <w:color w:val="000000"/>
                <w:sz w:val="18"/>
                <w:szCs w:val="18"/>
                <w:lang w:eastAsia="pl-PL"/>
              </w:rPr>
              <w:t>Fundusze Europejskie dla Rozwoju Społecznego - Program „Aktywny Maluch 2022-2029”</w:t>
            </w:r>
          </w:p>
        </w:tc>
        <w:tc>
          <w:tcPr>
            <w:tcW w:w="878" w:type="pct"/>
            <w:noWrap/>
          </w:tcPr>
          <w:p w14:paraId="2C371D83"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t>
            </w:r>
          </w:p>
        </w:tc>
        <w:tc>
          <w:tcPr>
            <w:tcW w:w="817" w:type="pct"/>
          </w:tcPr>
          <w:p w14:paraId="5973E68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817" w:type="pct"/>
            <w:noWrap/>
          </w:tcPr>
          <w:p w14:paraId="4E5FD53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opieki nad dziećmi</w:t>
            </w:r>
          </w:p>
        </w:tc>
        <w:tc>
          <w:tcPr>
            <w:tcW w:w="1610" w:type="pct"/>
            <w:noWrap/>
          </w:tcPr>
          <w:p w14:paraId="4D8432DE"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Tworzenie i funkcjonowanie nowych miejsc opieki dla dzieci do lat 3 (żłobki, kluby dziecięce, dzienni opiekunowie) poprzez dofinansowanie inwestycji infrastrukturalnych oraz kosztów bieżących.</w:t>
            </w:r>
          </w:p>
        </w:tc>
      </w:tr>
      <w:tr w:rsidR="009652E0" w:rsidRPr="002639C6" w14:paraId="5E4E6CFB" w14:textId="77777777">
        <w:trPr>
          <w:trHeight w:val="300"/>
        </w:trPr>
        <w:tc>
          <w:tcPr>
            <w:cnfStyle w:val="001000000000" w:firstRow="0" w:lastRow="0" w:firstColumn="1" w:lastColumn="0" w:oddVBand="0" w:evenVBand="0" w:oddHBand="0" w:evenHBand="0" w:firstRowFirstColumn="0" w:firstRowLastColumn="0" w:lastRowFirstColumn="0" w:lastRowLastColumn="0"/>
            <w:tcW w:w="878" w:type="pct"/>
          </w:tcPr>
          <w:p w14:paraId="15E48247" w14:textId="77777777" w:rsidR="009652E0" w:rsidRPr="00451974" w:rsidRDefault="009652E0">
            <w:pPr>
              <w:spacing w:before="0"/>
              <w:rPr>
                <w:rFonts w:eastAsia="Times New Roman" w:cs="Calibri"/>
                <w:b w:val="0"/>
                <w:bCs w:val="0"/>
                <w:color w:val="000000"/>
                <w:sz w:val="18"/>
                <w:szCs w:val="18"/>
                <w:lang w:eastAsia="pl-PL"/>
              </w:rPr>
            </w:pPr>
            <w:r w:rsidRPr="00451974">
              <w:rPr>
                <w:rFonts w:eastAsia="Times New Roman" w:cs="Calibri"/>
                <w:b w:val="0"/>
                <w:bCs w:val="0"/>
                <w:color w:val="000000"/>
                <w:sz w:val="18"/>
                <w:szCs w:val="18"/>
                <w:lang w:eastAsia="pl-PL"/>
              </w:rPr>
              <w:t>Fundusze Europejskie dla Rozwoju Społecznego – projekt „Premia społeczna”</w:t>
            </w:r>
          </w:p>
        </w:tc>
        <w:tc>
          <w:tcPr>
            <w:tcW w:w="878" w:type="pct"/>
            <w:noWrap/>
          </w:tcPr>
          <w:p w14:paraId="7A668F2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t>
            </w:r>
          </w:p>
        </w:tc>
        <w:tc>
          <w:tcPr>
            <w:tcW w:w="817" w:type="pct"/>
          </w:tcPr>
          <w:p w14:paraId="4B8F595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Wszyscy mieszkańcy</w:t>
            </w:r>
          </w:p>
        </w:tc>
        <w:tc>
          <w:tcPr>
            <w:tcW w:w="817" w:type="pct"/>
            <w:noWrap/>
          </w:tcPr>
          <w:p w14:paraId="5563F84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Opieka </w:t>
            </w:r>
            <w:proofErr w:type="spellStart"/>
            <w:r w:rsidRPr="00451974">
              <w:rPr>
                <w:rFonts w:eastAsia="Times New Roman" w:cs="Calibri"/>
                <w:color w:val="000000"/>
                <w:sz w:val="18"/>
                <w:szCs w:val="18"/>
                <w:lang w:eastAsia="pl-PL"/>
              </w:rPr>
              <w:t>wytchnieniowa</w:t>
            </w:r>
            <w:proofErr w:type="spellEnd"/>
            <w:r w:rsidRPr="00451974">
              <w:rPr>
                <w:rFonts w:eastAsia="Times New Roman" w:cs="Calibri"/>
                <w:color w:val="000000"/>
                <w:sz w:val="18"/>
                <w:szCs w:val="18"/>
                <w:lang w:eastAsia="pl-PL"/>
              </w:rPr>
              <w:t>,</w:t>
            </w:r>
          </w:p>
          <w:p w14:paraId="7737F40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Asystentura w rodzinnych domach pomocy, wsparcie w ośrodkach pomocy, specjalistyczne poradnictwo</w:t>
            </w:r>
          </w:p>
        </w:tc>
        <w:tc>
          <w:tcPr>
            <w:tcW w:w="1610" w:type="pct"/>
            <w:noWrap/>
          </w:tcPr>
          <w:p w14:paraId="3898F07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Inicjatywa mająca na celu wsparcie lokalnych społeczności i samorządów w zapewnianiu dostępu do istotnych usług społecznych.</w:t>
            </w:r>
          </w:p>
        </w:tc>
      </w:tr>
    </w:tbl>
    <w:p w14:paraId="01B7D246" w14:textId="77777777" w:rsidR="009652E0" w:rsidRPr="00847E92" w:rsidRDefault="009652E0" w:rsidP="009652E0">
      <w:pPr>
        <w:spacing w:before="0"/>
        <w:rPr>
          <w:i/>
          <w:iCs/>
          <w:sz w:val="16"/>
          <w:szCs w:val="16"/>
        </w:rPr>
      </w:pPr>
      <w:r w:rsidRPr="00672600">
        <w:rPr>
          <w:i/>
          <w:iCs/>
          <w:sz w:val="16"/>
          <w:szCs w:val="16"/>
        </w:rPr>
        <w:t xml:space="preserve">Źródło: opracowanie własne </w:t>
      </w:r>
    </w:p>
    <w:p w14:paraId="040A68ED" w14:textId="77777777" w:rsidR="009652E0" w:rsidRDefault="009652E0" w:rsidP="009652E0">
      <w:pPr>
        <w:pStyle w:val="Legenda"/>
        <w:keepNext/>
      </w:pPr>
    </w:p>
    <w:p w14:paraId="1E6806FF" w14:textId="06F4512A" w:rsidR="009652E0" w:rsidRDefault="009652E0" w:rsidP="009652E0">
      <w:pPr>
        <w:pStyle w:val="Legenda"/>
        <w:keepNext/>
      </w:pPr>
      <w:bookmarkStart w:id="62" w:name="_Toc233815581"/>
      <w:r>
        <w:t xml:space="preserve">Tabela </w:t>
      </w:r>
      <w:r>
        <w:fldChar w:fldCharType="begin"/>
      </w:r>
      <w:r>
        <w:instrText>SEQ Tabela \* ARABIC</w:instrText>
      </w:r>
      <w:r>
        <w:fldChar w:fldCharType="separate"/>
      </w:r>
      <w:r w:rsidR="004E70E1">
        <w:rPr>
          <w:noProof/>
        </w:rPr>
        <w:t>11</w:t>
      </w:r>
      <w:r>
        <w:fldChar w:fldCharType="end"/>
      </w:r>
      <w:r>
        <w:t xml:space="preserve">. </w:t>
      </w:r>
      <w:r w:rsidRPr="008B5D66">
        <w:t>Obszary dofinansowania w ramach budżetu państwa oraz jednostek samorządowych</w:t>
      </w:r>
      <w:bookmarkEnd w:id="62"/>
    </w:p>
    <w:tbl>
      <w:tblPr>
        <w:tblStyle w:val="Tabelasiatki4akcent2"/>
        <w:tblW w:w="5000" w:type="pct"/>
        <w:tblLayout w:type="fixed"/>
        <w:tblLook w:val="04A0" w:firstRow="1" w:lastRow="0" w:firstColumn="1" w:lastColumn="0" w:noHBand="0" w:noVBand="1"/>
      </w:tblPr>
      <w:tblGrid>
        <w:gridCol w:w="1890"/>
        <w:gridCol w:w="1935"/>
        <w:gridCol w:w="1841"/>
        <w:gridCol w:w="1841"/>
        <w:gridCol w:w="1698"/>
        <w:gridCol w:w="5718"/>
      </w:tblGrid>
      <w:tr w:rsidR="009652E0" w:rsidRPr="002639C6" w14:paraId="3F730094" w14:textId="77777777">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633"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tcPr>
          <w:p w14:paraId="17E12644" w14:textId="77777777" w:rsidR="009652E0" w:rsidRPr="00451974" w:rsidRDefault="009652E0">
            <w:pPr>
              <w:spacing w:before="0"/>
              <w:jc w:val="center"/>
              <w:rPr>
                <w:rFonts w:eastAsia="Times New Roman" w:cs="Calibri"/>
                <w:color w:val="FFFFFF"/>
                <w:sz w:val="18"/>
                <w:szCs w:val="18"/>
                <w:lang w:eastAsia="pl-PL"/>
              </w:rPr>
            </w:pPr>
            <w:r w:rsidRPr="00451974">
              <w:rPr>
                <w:rFonts w:eastAsia="Times New Roman" w:cs="Calibri"/>
                <w:color w:val="FFFFFF"/>
                <w:sz w:val="18"/>
                <w:szCs w:val="18"/>
                <w:lang w:eastAsia="pl-PL"/>
              </w:rPr>
              <w:t>Jednostka odpowiedzialna</w:t>
            </w:r>
          </w:p>
        </w:tc>
        <w:tc>
          <w:tcPr>
            <w:tcW w:w="648"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noWrap/>
            <w:hideMark/>
          </w:tcPr>
          <w:p w14:paraId="3385CDCB"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Źródło finansowania/ Fundusz</w:t>
            </w:r>
          </w:p>
        </w:tc>
        <w:tc>
          <w:tcPr>
            <w:tcW w:w="617"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tcPr>
          <w:p w14:paraId="2F34A0BA"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Program</w:t>
            </w:r>
          </w:p>
        </w:tc>
        <w:tc>
          <w:tcPr>
            <w:tcW w:w="617"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tcPr>
          <w:p w14:paraId="1106D5B4"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Obszar wsparcia</w:t>
            </w:r>
          </w:p>
        </w:tc>
        <w:tc>
          <w:tcPr>
            <w:tcW w:w="569"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noWrap/>
            <w:hideMark/>
          </w:tcPr>
          <w:p w14:paraId="4E411938"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Obszar dofinansowania</w:t>
            </w:r>
          </w:p>
        </w:tc>
        <w:tc>
          <w:tcPr>
            <w:tcW w:w="1916" w:type="pct"/>
            <w:tcBorders>
              <w:top w:val="single" w:sz="4" w:space="0" w:color="F8D2D0" w:themeColor="accent2" w:themeTint="33"/>
              <w:left w:val="single" w:sz="4" w:space="0" w:color="F8D2D0" w:themeColor="accent2" w:themeTint="33"/>
              <w:bottom w:val="single" w:sz="4" w:space="0" w:color="F8D2D0" w:themeColor="accent2" w:themeTint="33"/>
              <w:right w:val="single" w:sz="4" w:space="0" w:color="F8D2D0" w:themeColor="accent2" w:themeTint="33"/>
            </w:tcBorders>
            <w:noWrap/>
            <w:hideMark/>
          </w:tcPr>
          <w:p w14:paraId="32714BBB" w14:textId="77777777" w:rsidR="009652E0" w:rsidRPr="00451974" w:rsidRDefault="009652E0">
            <w:pPr>
              <w:spacing w:before="0"/>
              <w:jc w:val="center"/>
              <w:cnfStyle w:val="100000000000" w:firstRow="1" w:lastRow="0" w:firstColumn="0" w:lastColumn="0" w:oddVBand="0" w:evenVBand="0" w:oddHBand="0" w:evenHBand="0" w:firstRowFirstColumn="0" w:firstRowLastColumn="0" w:lastRowFirstColumn="0" w:lastRowLastColumn="0"/>
              <w:rPr>
                <w:rFonts w:eastAsia="Times New Roman" w:cs="Calibri"/>
                <w:color w:val="FFFFFF"/>
                <w:sz w:val="18"/>
                <w:szCs w:val="18"/>
                <w:lang w:eastAsia="pl-PL"/>
              </w:rPr>
            </w:pPr>
            <w:r w:rsidRPr="00451974">
              <w:rPr>
                <w:rFonts w:eastAsia="Times New Roman" w:cs="Calibri"/>
                <w:color w:val="FFFFFF"/>
                <w:sz w:val="18"/>
                <w:szCs w:val="18"/>
                <w:lang w:eastAsia="pl-PL"/>
              </w:rPr>
              <w:t>Opis</w:t>
            </w:r>
          </w:p>
        </w:tc>
      </w:tr>
      <w:tr w:rsidR="002606E5" w:rsidRPr="002639C6" w14:paraId="4A006E6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633" w:type="pct"/>
            <w:vMerge w:val="restart"/>
            <w:tcBorders>
              <w:top w:val="single" w:sz="4" w:space="0" w:color="F8D2D0" w:themeColor="accent2" w:themeTint="33"/>
            </w:tcBorders>
          </w:tcPr>
          <w:p w14:paraId="39E9F7B8" w14:textId="77777777" w:rsidR="002606E5" w:rsidRPr="00451974" w:rsidRDefault="002606E5" w:rsidP="002606E5">
            <w:pPr>
              <w:spacing w:before="0"/>
              <w:rPr>
                <w:b w:val="0"/>
                <w:bCs w:val="0"/>
                <w:sz w:val="18"/>
                <w:szCs w:val="18"/>
              </w:rPr>
            </w:pPr>
            <w:r w:rsidRPr="00451974">
              <w:rPr>
                <w:b w:val="0"/>
                <w:bCs w:val="0"/>
                <w:sz w:val="18"/>
                <w:szCs w:val="18"/>
              </w:rPr>
              <w:t>Ministerstwo Rodziny i Polityki Społecznej</w:t>
            </w:r>
          </w:p>
        </w:tc>
        <w:tc>
          <w:tcPr>
            <w:tcW w:w="648" w:type="pct"/>
            <w:tcBorders>
              <w:top w:val="single" w:sz="4" w:space="0" w:color="F8D2D0" w:themeColor="accent2" w:themeTint="33"/>
            </w:tcBorders>
            <w:noWrap/>
          </w:tcPr>
          <w:p w14:paraId="5FD13265" w14:textId="1967A788" w:rsidR="002606E5" w:rsidRPr="002606E5" w:rsidRDefault="002606E5" w:rsidP="002606E5">
            <w:pPr>
              <w:spacing w:before="0"/>
              <w:cnfStyle w:val="000000100000" w:firstRow="0" w:lastRow="0" w:firstColumn="0" w:lastColumn="0" w:oddVBand="0" w:evenVBand="0" w:oddHBand="1" w:evenHBand="0" w:firstRowFirstColumn="0" w:firstRowLastColumn="0" w:lastRowFirstColumn="0" w:lastRowLastColumn="0"/>
              <w:rPr>
                <w:sz w:val="18"/>
                <w:szCs w:val="18"/>
              </w:rPr>
            </w:pPr>
            <w:r w:rsidRPr="002606E5">
              <w:rPr>
                <w:sz w:val="18"/>
                <w:szCs w:val="18"/>
              </w:rPr>
              <w:t>Budżet państwa</w:t>
            </w:r>
          </w:p>
        </w:tc>
        <w:tc>
          <w:tcPr>
            <w:tcW w:w="617" w:type="pct"/>
            <w:tcBorders>
              <w:top w:val="single" w:sz="4" w:space="0" w:color="F8D2D0" w:themeColor="accent2" w:themeTint="33"/>
            </w:tcBorders>
          </w:tcPr>
          <w:p w14:paraId="778743C0" w14:textId="3892D490" w:rsidR="002606E5" w:rsidRPr="002606E5" w:rsidRDefault="002606E5" w:rsidP="002606E5">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2606E5">
              <w:rPr>
                <w:sz w:val="18"/>
                <w:szCs w:val="18"/>
              </w:rPr>
              <w:t>Program „Aktywni Seniorzy - ASY”</w:t>
            </w:r>
          </w:p>
        </w:tc>
        <w:tc>
          <w:tcPr>
            <w:tcW w:w="617" w:type="pct"/>
            <w:tcBorders>
              <w:top w:val="single" w:sz="4" w:space="0" w:color="F8D2D0" w:themeColor="accent2" w:themeTint="33"/>
            </w:tcBorders>
          </w:tcPr>
          <w:p w14:paraId="1B3F0EA5" w14:textId="73F16F14" w:rsidR="002606E5" w:rsidRPr="002606E5" w:rsidRDefault="002606E5" w:rsidP="002606E5">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2606E5">
              <w:rPr>
                <w:sz w:val="18"/>
                <w:szCs w:val="18"/>
              </w:rPr>
              <w:t>Osoby w wieku 60+ oraz ich opiekunowie</w:t>
            </w:r>
          </w:p>
        </w:tc>
        <w:tc>
          <w:tcPr>
            <w:tcW w:w="569" w:type="pct"/>
            <w:tcBorders>
              <w:top w:val="single" w:sz="4" w:space="0" w:color="F8D2D0" w:themeColor="accent2" w:themeTint="33"/>
            </w:tcBorders>
            <w:noWrap/>
          </w:tcPr>
          <w:p w14:paraId="5D218703" w14:textId="103F3925" w:rsidR="002606E5" w:rsidRPr="002606E5" w:rsidRDefault="002606E5" w:rsidP="002606E5">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2606E5">
              <w:rPr>
                <w:sz w:val="18"/>
                <w:szCs w:val="18"/>
              </w:rPr>
              <w:t>Edukacja, rozwój polityki senioralnej, aktywizacja</w:t>
            </w:r>
          </w:p>
        </w:tc>
        <w:tc>
          <w:tcPr>
            <w:tcW w:w="1916" w:type="pct"/>
            <w:tcBorders>
              <w:top w:val="single" w:sz="4" w:space="0" w:color="F8D2D0" w:themeColor="accent2" w:themeTint="33"/>
            </w:tcBorders>
            <w:noWrap/>
          </w:tcPr>
          <w:p w14:paraId="043395A4" w14:textId="6480030D" w:rsidR="002606E5" w:rsidRPr="002606E5" w:rsidRDefault="002606E5" w:rsidP="002606E5">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2606E5">
              <w:rPr>
                <w:sz w:val="18"/>
                <w:szCs w:val="18"/>
              </w:rPr>
              <w:t>Program wieloletni wspierający aktywność społeczną, edukacyjną i kulturalną, obejmujący rozwój polityki senioralnej, edukację, integrację międzypokoleniową, partycypację społeczną i dzienne formy wsparcia.</w:t>
            </w:r>
          </w:p>
        </w:tc>
      </w:tr>
      <w:tr w:rsidR="009652E0" w:rsidRPr="002639C6" w14:paraId="3D49732B" w14:textId="77777777">
        <w:trPr>
          <w:trHeight w:val="300"/>
        </w:trPr>
        <w:tc>
          <w:tcPr>
            <w:cnfStyle w:val="001000000000" w:firstRow="0" w:lastRow="0" w:firstColumn="1" w:lastColumn="0" w:oddVBand="0" w:evenVBand="0" w:oddHBand="0" w:evenHBand="0" w:firstRowFirstColumn="0" w:firstRowLastColumn="0" w:lastRowFirstColumn="0" w:lastRowLastColumn="0"/>
            <w:tcW w:w="633" w:type="pct"/>
            <w:vMerge/>
          </w:tcPr>
          <w:p w14:paraId="0D9907C5" w14:textId="77777777" w:rsidR="009652E0" w:rsidRPr="00451974" w:rsidRDefault="009652E0">
            <w:pPr>
              <w:spacing w:before="0"/>
              <w:rPr>
                <w:sz w:val="18"/>
                <w:szCs w:val="18"/>
              </w:rPr>
            </w:pPr>
          </w:p>
        </w:tc>
        <w:tc>
          <w:tcPr>
            <w:tcW w:w="648" w:type="pct"/>
            <w:vMerge w:val="restart"/>
            <w:noWrap/>
          </w:tcPr>
          <w:p w14:paraId="42CBBE9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sz w:val="18"/>
                <w:szCs w:val="18"/>
              </w:rPr>
              <w:t xml:space="preserve">Budżet państwa - </w:t>
            </w:r>
            <w:r w:rsidRPr="00451974">
              <w:rPr>
                <w:rFonts w:eastAsia="Times New Roman" w:cs="Calibri"/>
                <w:color w:val="000000"/>
                <w:sz w:val="18"/>
                <w:szCs w:val="18"/>
                <w:lang w:eastAsia="pl-PL"/>
              </w:rPr>
              <w:t>Fundusz Solidarnościowy</w:t>
            </w:r>
          </w:p>
        </w:tc>
        <w:tc>
          <w:tcPr>
            <w:tcW w:w="617" w:type="pct"/>
          </w:tcPr>
          <w:p w14:paraId="1D5AD51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„Opieka </w:t>
            </w:r>
            <w:proofErr w:type="spellStart"/>
            <w:r w:rsidRPr="00451974">
              <w:rPr>
                <w:rFonts w:eastAsia="Times New Roman" w:cs="Calibri"/>
                <w:color w:val="000000"/>
                <w:sz w:val="18"/>
                <w:szCs w:val="18"/>
                <w:lang w:eastAsia="pl-PL"/>
              </w:rPr>
              <w:t>wytchnieniowa</w:t>
            </w:r>
            <w:proofErr w:type="spellEnd"/>
            <w:r w:rsidRPr="00451974">
              <w:rPr>
                <w:rFonts w:eastAsia="Times New Roman" w:cs="Calibri"/>
                <w:color w:val="000000"/>
                <w:sz w:val="18"/>
                <w:szCs w:val="18"/>
                <w:lang w:eastAsia="pl-PL"/>
              </w:rPr>
              <w:t xml:space="preserve">” dla </w:t>
            </w:r>
            <w:r w:rsidRPr="00451974">
              <w:rPr>
                <w:rFonts w:eastAsia="Times New Roman" w:cs="Calibri"/>
                <w:color w:val="000000"/>
                <w:sz w:val="18"/>
                <w:szCs w:val="18"/>
                <w:lang w:eastAsia="pl-PL"/>
              </w:rPr>
              <w:lastRenderedPageBreak/>
              <w:t>Jednostek Samorządu Terytorialnego</w:t>
            </w:r>
          </w:p>
        </w:tc>
        <w:tc>
          <w:tcPr>
            <w:tcW w:w="617" w:type="pct"/>
          </w:tcPr>
          <w:p w14:paraId="40AE667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lastRenderedPageBreak/>
              <w:t>Osoby z niepełnosprawności</w:t>
            </w:r>
            <w:r w:rsidRPr="00451974">
              <w:rPr>
                <w:rFonts w:eastAsia="Times New Roman" w:cs="Calibri"/>
                <w:color w:val="000000"/>
                <w:sz w:val="18"/>
                <w:szCs w:val="18"/>
                <w:lang w:eastAsia="pl-PL"/>
              </w:rPr>
              <w:lastRenderedPageBreak/>
              <w:t>ami, Rodziny z dziećmi</w:t>
            </w:r>
          </w:p>
        </w:tc>
        <w:tc>
          <w:tcPr>
            <w:tcW w:w="569" w:type="pct"/>
            <w:noWrap/>
          </w:tcPr>
          <w:p w14:paraId="7D9EC90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lastRenderedPageBreak/>
              <w:t xml:space="preserve">Opieka </w:t>
            </w:r>
            <w:proofErr w:type="spellStart"/>
            <w:r w:rsidRPr="00451974">
              <w:rPr>
                <w:rFonts w:eastAsia="Times New Roman" w:cs="Calibri"/>
                <w:color w:val="000000"/>
                <w:sz w:val="18"/>
                <w:szCs w:val="18"/>
                <w:lang w:eastAsia="pl-PL"/>
              </w:rPr>
              <w:t>wytchnieniowa</w:t>
            </w:r>
            <w:proofErr w:type="spellEnd"/>
          </w:p>
        </w:tc>
        <w:tc>
          <w:tcPr>
            <w:tcW w:w="1916" w:type="pct"/>
            <w:noWrap/>
          </w:tcPr>
          <w:p w14:paraId="4F925EB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Odciążenie członków rodzin lub opiekunów poprzez wsparcie ich w codziennych obowiązkach lub zapewnienie czasowego zastępstwa. O </w:t>
            </w:r>
            <w:r w:rsidRPr="00451974">
              <w:rPr>
                <w:rFonts w:eastAsia="Times New Roman" w:cs="Calibri"/>
                <w:color w:val="000000"/>
                <w:sz w:val="18"/>
                <w:szCs w:val="18"/>
                <w:lang w:eastAsia="pl-PL"/>
              </w:rPr>
              <w:lastRenderedPageBreak/>
              <w:t>uzyskanie środków na realizację zadań w ramach Programu, mogą ubiegać się jednostki samorządu terytorialnego szczebla gminnego lub powiatowego.</w:t>
            </w:r>
          </w:p>
        </w:tc>
      </w:tr>
      <w:tr w:rsidR="009652E0" w:rsidRPr="002639C6" w14:paraId="06627547"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45D411C9" w14:textId="77777777" w:rsidR="009652E0" w:rsidRPr="00451974" w:rsidRDefault="009652E0">
            <w:pPr>
              <w:spacing w:before="0"/>
              <w:rPr>
                <w:sz w:val="18"/>
                <w:szCs w:val="18"/>
              </w:rPr>
            </w:pPr>
          </w:p>
        </w:tc>
        <w:tc>
          <w:tcPr>
            <w:tcW w:w="648" w:type="pct"/>
            <w:vMerge/>
            <w:noWrap/>
          </w:tcPr>
          <w:p w14:paraId="73BB2BB3"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617" w:type="pct"/>
          </w:tcPr>
          <w:p w14:paraId="6E887081"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„Opieka </w:t>
            </w:r>
            <w:proofErr w:type="spellStart"/>
            <w:r w:rsidRPr="00451974">
              <w:rPr>
                <w:rFonts w:eastAsia="Times New Roman" w:cs="Calibri"/>
                <w:color w:val="000000"/>
                <w:sz w:val="18"/>
                <w:szCs w:val="18"/>
                <w:lang w:eastAsia="pl-PL"/>
              </w:rPr>
              <w:t>wytchnieniowa</w:t>
            </w:r>
            <w:proofErr w:type="spellEnd"/>
            <w:r w:rsidRPr="00451974">
              <w:rPr>
                <w:rFonts w:eastAsia="Times New Roman" w:cs="Calibri"/>
                <w:color w:val="000000"/>
                <w:sz w:val="18"/>
                <w:szCs w:val="18"/>
                <w:lang w:eastAsia="pl-PL"/>
              </w:rPr>
              <w:t>” dla Organizacji Pozarządowych </w:t>
            </w:r>
          </w:p>
        </w:tc>
        <w:tc>
          <w:tcPr>
            <w:tcW w:w="617" w:type="pct"/>
          </w:tcPr>
          <w:p w14:paraId="0350F61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 Rodziny z dziećmi</w:t>
            </w:r>
          </w:p>
        </w:tc>
        <w:tc>
          <w:tcPr>
            <w:tcW w:w="569" w:type="pct"/>
            <w:noWrap/>
          </w:tcPr>
          <w:p w14:paraId="53FD48C9"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Opieka </w:t>
            </w:r>
            <w:proofErr w:type="spellStart"/>
            <w:r w:rsidRPr="00451974">
              <w:rPr>
                <w:rFonts w:eastAsia="Times New Roman" w:cs="Calibri"/>
                <w:color w:val="000000"/>
                <w:sz w:val="18"/>
                <w:szCs w:val="18"/>
                <w:lang w:eastAsia="pl-PL"/>
              </w:rPr>
              <w:t>wytchnieniowa</w:t>
            </w:r>
            <w:proofErr w:type="spellEnd"/>
          </w:p>
        </w:tc>
        <w:tc>
          <w:tcPr>
            <w:tcW w:w="1916" w:type="pct"/>
            <w:noWrap/>
          </w:tcPr>
          <w:p w14:paraId="36DE39F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Odciążenie członków rodzin lub opiekunów poprzez wsparcie ich w codziennych obowiązkach lub zapewnienie czasowego zastępstwa. O uzyskanie środków na realizację zadań w ramach Programu, mogą ubiegać się Organizacje pozarządowe.</w:t>
            </w:r>
          </w:p>
        </w:tc>
      </w:tr>
      <w:tr w:rsidR="009652E0" w:rsidRPr="002639C6" w14:paraId="51502473"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0A39CF48" w14:textId="77777777" w:rsidR="009652E0" w:rsidRPr="00451974" w:rsidRDefault="009652E0">
            <w:pPr>
              <w:spacing w:before="0"/>
              <w:rPr>
                <w:sz w:val="18"/>
                <w:szCs w:val="18"/>
              </w:rPr>
            </w:pPr>
          </w:p>
        </w:tc>
        <w:tc>
          <w:tcPr>
            <w:tcW w:w="648" w:type="pct"/>
            <w:vMerge/>
            <w:noWrap/>
          </w:tcPr>
          <w:p w14:paraId="66D1B041"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617" w:type="pct"/>
          </w:tcPr>
          <w:p w14:paraId="1563A92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„Asystent osobisty osoby z niepełnosprawnością” dla Jednostek Samorządu Terytorialnego</w:t>
            </w:r>
          </w:p>
        </w:tc>
        <w:tc>
          <w:tcPr>
            <w:tcW w:w="617" w:type="pct"/>
          </w:tcPr>
          <w:p w14:paraId="2B5DC49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474CADC0"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Asystent osobisty osoby z niepełnosprawnością</w:t>
            </w:r>
          </w:p>
        </w:tc>
        <w:tc>
          <w:tcPr>
            <w:tcW w:w="1916" w:type="pct"/>
            <w:noWrap/>
          </w:tcPr>
          <w:p w14:paraId="63B27C1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Celem Programu jest wprowadzenie usług asystencji osobistej jako formy ogólnodostępnego wsparcia w wykonywaniu codziennych czynności oraz funkcjonowaniu w życiu społecznym. O uzyskanie środków na realizację zadań w ramach Programu, mogą ubiegać się jednostki samorządu terytorialnego szczebla gminnego lub powiatowego.</w:t>
            </w:r>
          </w:p>
        </w:tc>
      </w:tr>
      <w:tr w:rsidR="009652E0" w:rsidRPr="002639C6" w14:paraId="659533F6"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0A93274C" w14:textId="77777777" w:rsidR="009652E0" w:rsidRPr="00451974" w:rsidRDefault="009652E0">
            <w:pPr>
              <w:spacing w:before="0"/>
              <w:rPr>
                <w:sz w:val="18"/>
                <w:szCs w:val="18"/>
              </w:rPr>
            </w:pPr>
          </w:p>
        </w:tc>
        <w:tc>
          <w:tcPr>
            <w:tcW w:w="648" w:type="pct"/>
            <w:vMerge/>
            <w:noWrap/>
          </w:tcPr>
          <w:p w14:paraId="4A574814"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617" w:type="pct"/>
          </w:tcPr>
          <w:p w14:paraId="11750D5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„Asystent osobisty osoby z niepełnosprawnością” dla Organizacji Pozarządowych </w:t>
            </w:r>
          </w:p>
        </w:tc>
        <w:tc>
          <w:tcPr>
            <w:tcW w:w="617" w:type="pct"/>
          </w:tcPr>
          <w:p w14:paraId="528CC56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7D7DC63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Asystent osobisty osoby z niepełnosprawnością</w:t>
            </w:r>
          </w:p>
        </w:tc>
        <w:tc>
          <w:tcPr>
            <w:tcW w:w="1916" w:type="pct"/>
            <w:noWrap/>
          </w:tcPr>
          <w:p w14:paraId="5D2B6A2D"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Celem Programu jest wprowadzenie usług asystencji osobistej jako formy ogólnodostępnego wsparcia w wykonywaniu codziennych czynności oraz funkcjonowaniu w życiu społecznym. O uzyskanie środków na realizację zadań w ramach Programu, mogą ubiegać się Organizacje pozarządowe.</w:t>
            </w:r>
          </w:p>
        </w:tc>
      </w:tr>
      <w:tr w:rsidR="009652E0" w:rsidRPr="002639C6" w14:paraId="575080E4"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27F7489F" w14:textId="77777777" w:rsidR="009652E0" w:rsidRPr="00451974" w:rsidRDefault="009652E0">
            <w:pPr>
              <w:spacing w:before="0"/>
              <w:rPr>
                <w:sz w:val="18"/>
                <w:szCs w:val="18"/>
              </w:rPr>
            </w:pPr>
          </w:p>
        </w:tc>
        <w:tc>
          <w:tcPr>
            <w:tcW w:w="648" w:type="pct"/>
            <w:vMerge/>
            <w:noWrap/>
          </w:tcPr>
          <w:p w14:paraId="54A9D6F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617" w:type="pct"/>
          </w:tcPr>
          <w:p w14:paraId="12A8044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„Centra opiekuńczo-mieszkalne” </w:t>
            </w:r>
          </w:p>
        </w:tc>
        <w:tc>
          <w:tcPr>
            <w:tcW w:w="617" w:type="pct"/>
          </w:tcPr>
          <w:p w14:paraId="52B966D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2DAA5B4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Centra opiekuńczo-mieszkalne</w:t>
            </w:r>
          </w:p>
        </w:tc>
        <w:tc>
          <w:tcPr>
            <w:tcW w:w="1916" w:type="pct"/>
            <w:noWrap/>
          </w:tcPr>
          <w:p w14:paraId="7B7BCC10"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Stworzenie miejsc, gdzie osoby niepełnosprawne mogą zamieszkiwać na zasadach pobytu dziennego lub całodobowego, zapewniając im niezależność i samodzielność. Program adresowany jest do gmin i powiatów, które zorganizują usługi zamieszkiwania </w:t>
            </w:r>
            <w:r w:rsidRPr="00451974">
              <w:rPr>
                <w:rFonts w:eastAsia="Times New Roman" w:cs="Calibri"/>
                <w:color w:val="000000"/>
                <w:sz w:val="18"/>
                <w:szCs w:val="18"/>
                <w:lang w:eastAsia="pl-PL"/>
              </w:rPr>
              <w:br/>
              <w:t>w formie pobytu dziennego lub całodobowego w Centrach.</w:t>
            </w:r>
          </w:p>
        </w:tc>
      </w:tr>
      <w:tr w:rsidR="009652E0" w:rsidRPr="002639C6" w14:paraId="1F0B422B"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466D8711" w14:textId="77777777" w:rsidR="009652E0" w:rsidRPr="00451974" w:rsidRDefault="009652E0">
            <w:pPr>
              <w:spacing w:before="0"/>
              <w:rPr>
                <w:sz w:val="18"/>
                <w:szCs w:val="18"/>
              </w:rPr>
            </w:pPr>
          </w:p>
        </w:tc>
        <w:tc>
          <w:tcPr>
            <w:tcW w:w="648" w:type="pct"/>
            <w:noWrap/>
          </w:tcPr>
          <w:p w14:paraId="72E361A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Budżet państwa (&lt;80%) i budżet gminy (&gt;20%)</w:t>
            </w:r>
          </w:p>
        </w:tc>
        <w:tc>
          <w:tcPr>
            <w:tcW w:w="617" w:type="pct"/>
          </w:tcPr>
          <w:p w14:paraId="182632A4"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Korpus Wsparcia Seniorów </w:t>
            </w:r>
          </w:p>
        </w:tc>
        <w:tc>
          <w:tcPr>
            <w:tcW w:w="617" w:type="pct"/>
          </w:tcPr>
          <w:p w14:paraId="0C71718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w:t>
            </w:r>
          </w:p>
        </w:tc>
        <w:tc>
          <w:tcPr>
            <w:tcW w:w="569" w:type="pct"/>
            <w:noWrap/>
          </w:tcPr>
          <w:p w14:paraId="771C36FB"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opiekuńcze dla seniorów</w:t>
            </w:r>
          </w:p>
        </w:tc>
        <w:tc>
          <w:tcPr>
            <w:tcW w:w="1916" w:type="pct"/>
            <w:noWrap/>
          </w:tcPr>
          <w:p w14:paraId="1076223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1. Pomoc w zaspokajaniu podstawowych potrzeb życiowych (np. pomoc w robieniu zakupów, przygotowywaniu posiłków, sprzątaniu), 2. Podstawowa opieka higieniczno-pielęgnacyjna (pomoc w myciu, ubieraniu, poruszaniu się), 3. Zapewnienie kontaktów z otoczeniem (pomoc w uczestniczeniu w wydarzeniach społecznych, zapewnienie towarzystwa), 4. Dofinansowanie zakupu i użytkowania opasek bezpieczeństwa lub innych urządzeń, 5. Wsparcie w utrzymaniu samodzielności w miejscu zamieszkania</w:t>
            </w:r>
          </w:p>
        </w:tc>
      </w:tr>
      <w:tr w:rsidR="009652E0" w:rsidRPr="002639C6" w14:paraId="7E147647"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0DF62937" w14:textId="77777777" w:rsidR="009652E0" w:rsidRPr="00451974" w:rsidRDefault="009652E0">
            <w:pPr>
              <w:spacing w:before="0"/>
              <w:rPr>
                <w:sz w:val="18"/>
                <w:szCs w:val="18"/>
              </w:rPr>
            </w:pPr>
          </w:p>
        </w:tc>
        <w:tc>
          <w:tcPr>
            <w:tcW w:w="648" w:type="pct"/>
            <w:noWrap/>
          </w:tcPr>
          <w:p w14:paraId="3797E24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Budżet państwa (&lt;60%) i budżet gminy (&gt;40%)</w:t>
            </w:r>
          </w:p>
        </w:tc>
        <w:tc>
          <w:tcPr>
            <w:tcW w:w="617" w:type="pct"/>
          </w:tcPr>
          <w:p w14:paraId="58D143BE"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„Opieka 75+”</w:t>
            </w:r>
          </w:p>
        </w:tc>
        <w:tc>
          <w:tcPr>
            <w:tcW w:w="617" w:type="pct"/>
          </w:tcPr>
          <w:p w14:paraId="6F20AA76"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starsze</w:t>
            </w:r>
          </w:p>
        </w:tc>
        <w:tc>
          <w:tcPr>
            <w:tcW w:w="569" w:type="pct"/>
            <w:noWrap/>
          </w:tcPr>
          <w:p w14:paraId="533853E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opiekuńcze, w tym specjalistyczne usługi opiekuńcze</w:t>
            </w:r>
          </w:p>
        </w:tc>
        <w:tc>
          <w:tcPr>
            <w:tcW w:w="1916" w:type="pct"/>
            <w:noWrap/>
          </w:tcPr>
          <w:p w14:paraId="32F863A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Zwiększenie dostępności do usług opiekuńczych, w tym specjalistycznych usług opiekuńczych dla osób w wieku 75 lat i więcej, które są osobami samotnymi, samotnie gospodarującymi, a także tych które pozostają w rodzinie.</w:t>
            </w:r>
          </w:p>
        </w:tc>
      </w:tr>
      <w:tr w:rsidR="009652E0" w:rsidRPr="002639C6" w14:paraId="01D96B68"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720A75DB" w14:textId="77777777" w:rsidR="009652E0" w:rsidRPr="00451974" w:rsidRDefault="009652E0">
            <w:pPr>
              <w:spacing w:before="0"/>
              <w:rPr>
                <w:sz w:val="18"/>
                <w:szCs w:val="18"/>
              </w:rPr>
            </w:pPr>
          </w:p>
        </w:tc>
        <w:tc>
          <w:tcPr>
            <w:tcW w:w="648" w:type="pct"/>
            <w:noWrap/>
          </w:tcPr>
          <w:p w14:paraId="16583A5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Budżet państwa (100%)</w:t>
            </w:r>
          </w:p>
        </w:tc>
        <w:tc>
          <w:tcPr>
            <w:tcW w:w="617" w:type="pct"/>
          </w:tcPr>
          <w:p w14:paraId="51C2BEB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„Za życiem"</w:t>
            </w:r>
          </w:p>
        </w:tc>
        <w:tc>
          <w:tcPr>
            <w:tcW w:w="617" w:type="pct"/>
          </w:tcPr>
          <w:p w14:paraId="371C867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569" w:type="pct"/>
            <w:noWrap/>
          </w:tcPr>
          <w:p w14:paraId="5C60793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Wsparcie rodzin z dziećmi</w:t>
            </w:r>
          </w:p>
        </w:tc>
        <w:tc>
          <w:tcPr>
            <w:tcW w:w="1916" w:type="pct"/>
            <w:noWrap/>
          </w:tcPr>
          <w:p w14:paraId="7C1662CE"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Kompleksowe wsparcie dla rodzin z dziećmi z ciężkimi niepełnosprawnościami lub nieuleczalnymi chorobami, a także dla kobiet w ciąży i ich rodzin. Wsparcie obejmuje m.in.: jednorazowe </w:t>
            </w:r>
            <w:r w:rsidRPr="00451974">
              <w:rPr>
                <w:rFonts w:eastAsia="Times New Roman" w:cs="Calibri"/>
                <w:color w:val="000000"/>
                <w:sz w:val="18"/>
                <w:szCs w:val="18"/>
                <w:lang w:eastAsia="pl-PL"/>
              </w:rPr>
              <w:lastRenderedPageBreak/>
              <w:t>świadczenie w wysokości 4000 zł, asystenci rodzin, wczesne wspomaganie rozwoju dziecka i jego rodziny, usługi wspierające i rehabilitacyjne.</w:t>
            </w:r>
          </w:p>
        </w:tc>
      </w:tr>
      <w:tr w:rsidR="009652E0" w:rsidRPr="002639C6" w14:paraId="017B2F12"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0CFA1DEC" w14:textId="77777777" w:rsidR="009652E0" w:rsidRPr="00451974" w:rsidRDefault="009652E0">
            <w:pPr>
              <w:spacing w:before="0"/>
              <w:rPr>
                <w:sz w:val="18"/>
                <w:szCs w:val="18"/>
              </w:rPr>
            </w:pPr>
          </w:p>
        </w:tc>
        <w:tc>
          <w:tcPr>
            <w:tcW w:w="648" w:type="pct"/>
            <w:vMerge w:val="restart"/>
            <w:noWrap/>
          </w:tcPr>
          <w:p w14:paraId="725A8F7F"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Państwowy Fundusz Rehabilitacji Osób Niepełnosprawnych - finansowany z budżetu państwa, pracodawców i innych źródeł</w:t>
            </w:r>
          </w:p>
        </w:tc>
        <w:tc>
          <w:tcPr>
            <w:tcW w:w="617" w:type="pct"/>
          </w:tcPr>
          <w:p w14:paraId="173FE4C7"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„Dostępna przestrzeń publiczna”</w:t>
            </w:r>
          </w:p>
        </w:tc>
        <w:tc>
          <w:tcPr>
            <w:tcW w:w="617" w:type="pct"/>
          </w:tcPr>
          <w:p w14:paraId="0938755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55FA7CA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Usuwanie barier architektonicznych</w:t>
            </w:r>
          </w:p>
        </w:tc>
        <w:tc>
          <w:tcPr>
            <w:tcW w:w="1916" w:type="pct"/>
            <w:noWrap/>
          </w:tcPr>
          <w:p w14:paraId="058CB151"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Zapewnienie osobom z niepełnosprawnościami dostępu do przestrzeni publicznej, informacji i komunikacji, a także technologii, urządzeń oraz usług powszechnie dostępnych lub powszechnie zapewnianych, na zasadzie równości z innymi osobami.</w:t>
            </w:r>
          </w:p>
        </w:tc>
      </w:tr>
      <w:tr w:rsidR="009652E0" w:rsidRPr="002639C6" w14:paraId="187F9CBA"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6DC97351" w14:textId="77777777" w:rsidR="009652E0" w:rsidRPr="00451974" w:rsidRDefault="009652E0">
            <w:pPr>
              <w:spacing w:before="0"/>
              <w:rPr>
                <w:sz w:val="18"/>
                <w:szCs w:val="18"/>
              </w:rPr>
            </w:pPr>
          </w:p>
        </w:tc>
        <w:tc>
          <w:tcPr>
            <w:tcW w:w="648" w:type="pct"/>
            <w:vMerge/>
            <w:noWrap/>
          </w:tcPr>
          <w:p w14:paraId="6459E9F4"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617" w:type="pct"/>
          </w:tcPr>
          <w:p w14:paraId="687120D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„Samodzielność – Aktywność – Mobilność!” Mobilność osób z niepełnosprawnością</w:t>
            </w:r>
          </w:p>
        </w:tc>
        <w:tc>
          <w:tcPr>
            <w:tcW w:w="617" w:type="pct"/>
          </w:tcPr>
          <w:p w14:paraId="5706955A"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329C7A15"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transportowe</w:t>
            </w:r>
          </w:p>
        </w:tc>
        <w:tc>
          <w:tcPr>
            <w:tcW w:w="1916" w:type="pct"/>
            <w:noWrap/>
          </w:tcPr>
          <w:p w14:paraId="3804500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Wzrost niezależności osób z niepełnosprawnościami oraz ułatwienie im aktywności społecznej lub zawodowej poprzez zapewnienie dostępu do korzystania z samochodu osobowego.</w:t>
            </w:r>
          </w:p>
        </w:tc>
      </w:tr>
      <w:tr w:rsidR="009652E0" w:rsidRPr="002639C6" w14:paraId="5FF30A1A"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72AC402B" w14:textId="77777777" w:rsidR="009652E0" w:rsidRPr="00451974" w:rsidRDefault="009652E0">
            <w:pPr>
              <w:spacing w:before="0"/>
              <w:rPr>
                <w:sz w:val="18"/>
                <w:szCs w:val="18"/>
              </w:rPr>
            </w:pPr>
          </w:p>
        </w:tc>
        <w:tc>
          <w:tcPr>
            <w:tcW w:w="648" w:type="pct"/>
            <w:vMerge/>
            <w:noWrap/>
          </w:tcPr>
          <w:p w14:paraId="55269F17"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617" w:type="pct"/>
          </w:tcPr>
          <w:p w14:paraId="45B21DBB"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„Dostępność ponad barierami”</w:t>
            </w:r>
          </w:p>
        </w:tc>
        <w:tc>
          <w:tcPr>
            <w:tcW w:w="617" w:type="pct"/>
          </w:tcPr>
          <w:p w14:paraId="5D2B69BF"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6584A3EB" w14:textId="163879AE"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 xml:space="preserve">Usuwanie barier </w:t>
            </w:r>
            <w:r w:rsidR="00441771" w:rsidRPr="00451974">
              <w:rPr>
                <w:rFonts w:eastAsia="Times New Roman" w:cs="Calibri"/>
                <w:color w:val="000000"/>
                <w:sz w:val="18"/>
                <w:szCs w:val="18"/>
                <w:lang w:eastAsia="pl-PL"/>
              </w:rPr>
              <w:t>architektonicznych</w:t>
            </w:r>
          </w:p>
        </w:tc>
        <w:tc>
          <w:tcPr>
            <w:tcW w:w="1916" w:type="pct"/>
            <w:noWrap/>
          </w:tcPr>
          <w:p w14:paraId="2C915EEA"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Rozwój i zwiększenie dla osób z niepełnosprawnościami dostępności przestrzeni fizycznej, cyfrowej i informacyjno-komunikacyjnej, a także dostępności produktów i usług, w tym dotyczących turystyki, rekreacji i kultury.</w:t>
            </w:r>
          </w:p>
        </w:tc>
      </w:tr>
      <w:tr w:rsidR="009652E0" w:rsidRPr="002639C6" w14:paraId="06C88758"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09D77226" w14:textId="77777777" w:rsidR="009652E0" w:rsidRPr="00451974" w:rsidRDefault="009652E0">
            <w:pPr>
              <w:spacing w:before="0"/>
              <w:rPr>
                <w:sz w:val="18"/>
                <w:szCs w:val="18"/>
              </w:rPr>
            </w:pPr>
          </w:p>
        </w:tc>
        <w:tc>
          <w:tcPr>
            <w:tcW w:w="648" w:type="pct"/>
            <w:vMerge/>
            <w:noWrap/>
          </w:tcPr>
          <w:p w14:paraId="2942C21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617" w:type="pct"/>
          </w:tcPr>
          <w:p w14:paraId="011CE59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„Centra informacyjno-doradcze dla osób z niepełnosprawnością”</w:t>
            </w:r>
          </w:p>
        </w:tc>
        <w:tc>
          <w:tcPr>
            <w:tcW w:w="617" w:type="pct"/>
          </w:tcPr>
          <w:p w14:paraId="4CA0A7A6"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4A4C645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Usługi wspierające osoby z niepełnosprawnościami</w:t>
            </w:r>
          </w:p>
        </w:tc>
        <w:tc>
          <w:tcPr>
            <w:tcW w:w="1916" w:type="pct"/>
            <w:noWrap/>
          </w:tcPr>
          <w:p w14:paraId="6FB17AFF"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Uruchomienie centrów oferujących kompleksowe wsparcie informacyjne, doradcze i eksperckie dla osób z niepełnosprawnościami oraz ich otoczenia, w tym w zakresie doboru technologii asystujących.</w:t>
            </w:r>
          </w:p>
        </w:tc>
      </w:tr>
      <w:tr w:rsidR="009652E0" w:rsidRPr="002639C6" w14:paraId="42F8FDBC"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55FCF470" w14:textId="77777777" w:rsidR="009652E0" w:rsidRPr="00451974" w:rsidRDefault="009652E0">
            <w:pPr>
              <w:spacing w:before="0"/>
              <w:rPr>
                <w:sz w:val="18"/>
                <w:szCs w:val="18"/>
              </w:rPr>
            </w:pPr>
          </w:p>
        </w:tc>
        <w:tc>
          <w:tcPr>
            <w:tcW w:w="648" w:type="pct"/>
            <w:vMerge/>
            <w:noWrap/>
          </w:tcPr>
          <w:p w14:paraId="643A52BD"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617" w:type="pct"/>
          </w:tcPr>
          <w:p w14:paraId="2C8505A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„Zajęcia klubowe w WTZ”</w:t>
            </w:r>
          </w:p>
        </w:tc>
        <w:tc>
          <w:tcPr>
            <w:tcW w:w="617" w:type="pct"/>
          </w:tcPr>
          <w:p w14:paraId="0636040D"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61462549"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Aktywizacja osób z niepełnosprawnościami</w:t>
            </w:r>
          </w:p>
        </w:tc>
        <w:tc>
          <w:tcPr>
            <w:tcW w:w="1916" w:type="pct"/>
            <w:noWrap/>
          </w:tcPr>
          <w:p w14:paraId="5B11550F"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Rehabilitacja społeczna i zawodowa w formie warsztatów terapii zajęciowej.</w:t>
            </w:r>
          </w:p>
        </w:tc>
      </w:tr>
      <w:tr w:rsidR="009652E0" w:rsidRPr="002639C6" w14:paraId="2CDCBA43"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652AF49B" w14:textId="77777777" w:rsidR="009652E0" w:rsidRPr="00451974" w:rsidRDefault="009652E0">
            <w:pPr>
              <w:spacing w:before="0"/>
              <w:rPr>
                <w:sz w:val="18"/>
                <w:szCs w:val="18"/>
              </w:rPr>
            </w:pPr>
          </w:p>
        </w:tc>
        <w:tc>
          <w:tcPr>
            <w:tcW w:w="648" w:type="pct"/>
            <w:vMerge/>
            <w:noWrap/>
          </w:tcPr>
          <w:p w14:paraId="3BF6B9F2"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617" w:type="pct"/>
          </w:tcPr>
          <w:p w14:paraId="03485860"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„Wsparcie Inicjatyw"</w:t>
            </w:r>
          </w:p>
        </w:tc>
        <w:tc>
          <w:tcPr>
            <w:tcW w:w="617" w:type="pct"/>
          </w:tcPr>
          <w:p w14:paraId="09731E1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2056093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Integracja i aktywizacja osób z niepełnosprawnościami</w:t>
            </w:r>
          </w:p>
        </w:tc>
        <w:tc>
          <w:tcPr>
            <w:tcW w:w="1916" w:type="pct"/>
            <w:noWrap/>
          </w:tcPr>
          <w:p w14:paraId="1FAC3793"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Promowanie działań na rzecz aktywizacji środowiska osób niepełnosprawnych</w:t>
            </w:r>
          </w:p>
        </w:tc>
      </w:tr>
      <w:tr w:rsidR="009652E0" w:rsidRPr="002639C6" w14:paraId="6D12EDC9"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tcPr>
          <w:p w14:paraId="2AE272D9" w14:textId="77777777" w:rsidR="009652E0" w:rsidRPr="00451974" w:rsidRDefault="009652E0">
            <w:pPr>
              <w:spacing w:before="0"/>
              <w:rPr>
                <w:b w:val="0"/>
                <w:bCs w:val="0"/>
                <w:sz w:val="18"/>
                <w:szCs w:val="18"/>
              </w:rPr>
            </w:pPr>
            <w:r w:rsidRPr="00451974">
              <w:rPr>
                <w:b w:val="0"/>
                <w:bCs w:val="0"/>
                <w:sz w:val="18"/>
                <w:szCs w:val="18"/>
              </w:rPr>
              <w:t>Ministerstwo Rodziny, Pracy i Polityki Społecznej (moduł 1 i 2) oraz Ministerstwo Edukacji Narodowej (moduł 3)</w:t>
            </w:r>
          </w:p>
        </w:tc>
        <w:tc>
          <w:tcPr>
            <w:tcW w:w="648" w:type="pct"/>
            <w:noWrap/>
          </w:tcPr>
          <w:p w14:paraId="4C5CAA2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Budżet państwa (80%) i budżet gminy (20%)</w:t>
            </w:r>
          </w:p>
        </w:tc>
        <w:tc>
          <w:tcPr>
            <w:tcW w:w="617" w:type="pct"/>
          </w:tcPr>
          <w:p w14:paraId="19F7E4DC"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Program „Posiłek w szkole i w domu” na lata 2024-2028</w:t>
            </w:r>
          </w:p>
        </w:tc>
        <w:tc>
          <w:tcPr>
            <w:tcW w:w="617" w:type="pct"/>
          </w:tcPr>
          <w:p w14:paraId="56138983"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569" w:type="pct"/>
            <w:noWrap/>
          </w:tcPr>
          <w:p w14:paraId="468F4C44"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Opieka żywnościowa</w:t>
            </w:r>
          </w:p>
        </w:tc>
        <w:tc>
          <w:tcPr>
            <w:tcW w:w="1916" w:type="pct"/>
            <w:noWrap/>
          </w:tcPr>
          <w:p w14:paraId="026DB934" w14:textId="298DB140"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Moduł 1 i 2 - zapewnia pomoc dzieciom, uczniom i młodzieży oraz obejmuje pomocą osoby dorosłe, zwłaszcza osoby starsze, chore, niepełnosprawne i samotne w formie posiłku, świadczenia pieniężnego na zakup posiłku lub żywności albo świadczenia rzeczowego w postaci produktów żywnościowych.</w:t>
            </w:r>
          </w:p>
          <w:p w14:paraId="4666B3F7" w14:textId="284992B3"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Moduł 3 - wzmocnienie opiekuńczej funkcji szkoły podstawowej poprzez tworzenie warunków umożliwiających spożywanie przez uczniów posiłku w trakcie pobytu w szkole.</w:t>
            </w:r>
          </w:p>
        </w:tc>
      </w:tr>
      <w:tr w:rsidR="009652E0" w:rsidRPr="002639C6" w14:paraId="76708057"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val="restart"/>
          </w:tcPr>
          <w:p w14:paraId="0A392DCF" w14:textId="77777777" w:rsidR="009652E0" w:rsidRPr="00451974" w:rsidRDefault="009652E0">
            <w:pPr>
              <w:spacing w:before="0"/>
              <w:rPr>
                <w:b w:val="0"/>
                <w:bCs w:val="0"/>
                <w:sz w:val="18"/>
                <w:szCs w:val="18"/>
              </w:rPr>
            </w:pPr>
            <w:r w:rsidRPr="00451974">
              <w:rPr>
                <w:b w:val="0"/>
                <w:bCs w:val="0"/>
                <w:sz w:val="18"/>
                <w:szCs w:val="18"/>
              </w:rPr>
              <w:lastRenderedPageBreak/>
              <w:t>Samorząd Województwa Mazowieckiego</w:t>
            </w:r>
          </w:p>
        </w:tc>
        <w:tc>
          <w:tcPr>
            <w:tcW w:w="648" w:type="pct"/>
            <w:vMerge w:val="restart"/>
            <w:noWrap/>
          </w:tcPr>
          <w:p w14:paraId="4E9F265B"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Budżet Województwa Mazowieckiego (max. 80%)</w:t>
            </w:r>
          </w:p>
        </w:tc>
        <w:tc>
          <w:tcPr>
            <w:tcW w:w="617" w:type="pct"/>
          </w:tcPr>
          <w:p w14:paraId="4A8F47D3"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"Wsparcie osób z niepełnosprawnościami na Mazowszu"</w:t>
            </w:r>
          </w:p>
        </w:tc>
        <w:tc>
          <w:tcPr>
            <w:tcW w:w="617" w:type="pct"/>
          </w:tcPr>
          <w:p w14:paraId="75C3508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Osoby z niepełnosprawnościami</w:t>
            </w:r>
          </w:p>
        </w:tc>
        <w:tc>
          <w:tcPr>
            <w:tcW w:w="569" w:type="pct"/>
            <w:noWrap/>
          </w:tcPr>
          <w:p w14:paraId="60F533F1"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Dostęp do kultury dla osób z niepełnosprawnościami</w:t>
            </w:r>
          </w:p>
        </w:tc>
        <w:tc>
          <w:tcPr>
            <w:tcW w:w="1916" w:type="pct"/>
            <w:noWrap/>
          </w:tcPr>
          <w:p w14:paraId="39D689C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Ułatwienie osobom z niepełnosprawnościami dostępu do instytucji kultury, dla których organizatorem jest Samorząd Województwa Mazowieckiego, poprzez możliwość skorzystania z ich oferty za preferencyjną cenę biletu, tj. 1 zł brutto za osobę z niepełnosprawnościami i 1 zł brutto za towarzyszącego jej opiekuna</w:t>
            </w:r>
          </w:p>
        </w:tc>
      </w:tr>
      <w:tr w:rsidR="009652E0" w:rsidRPr="002639C6" w14:paraId="6763C4CB" w14:textId="77777777">
        <w:trPr>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4D9D0FC1" w14:textId="77777777" w:rsidR="009652E0" w:rsidRPr="00451974" w:rsidRDefault="009652E0">
            <w:pPr>
              <w:spacing w:before="0"/>
              <w:rPr>
                <w:sz w:val="18"/>
                <w:szCs w:val="18"/>
              </w:rPr>
            </w:pPr>
          </w:p>
        </w:tc>
        <w:tc>
          <w:tcPr>
            <w:tcW w:w="648" w:type="pct"/>
            <w:vMerge/>
            <w:noWrap/>
          </w:tcPr>
          <w:p w14:paraId="1D7236A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p>
        </w:tc>
        <w:tc>
          <w:tcPr>
            <w:tcW w:w="617" w:type="pct"/>
          </w:tcPr>
          <w:p w14:paraId="41A69E52"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„Mazowsze dla młodzieży”</w:t>
            </w:r>
          </w:p>
        </w:tc>
        <w:tc>
          <w:tcPr>
            <w:tcW w:w="617" w:type="pct"/>
          </w:tcPr>
          <w:p w14:paraId="301495D8"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Rodziny z dziećmi</w:t>
            </w:r>
          </w:p>
        </w:tc>
        <w:tc>
          <w:tcPr>
            <w:tcW w:w="569" w:type="pct"/>
            <w:noWrap/>
          </w:tcPr>
          <w:p w14:paraId="20C54215"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Aktywizacja młodzieży</w:t>
            </w:r>
          </w:p>
        </w:tc>
        <w:tc>
          <w:tcPr>
            <w:tcW w:w="1916" w:type="pct"/>
            <w:noWrap/>
          </w:tcPr>
          <w:p w14:paraId="4A84E576" w14:textId="77777777" w:rsidR="009652E0" w:rsidRPr="00451974" w:rsidRDefault="009652E0">
            <w:pPr>
              <w:spacing w:before="0"/>
              <w:cnfStyle w:val="000000000000" w:firstRow="0" w:lastRow="0" w:firstColumn="0" w:lastColumn="0" w:oddVBand="0" w:evenVBand="0" w:oddHBand="0"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Tworzenie i rozwój Młodzieżowych Rad poprzez dofinansowanie działań edukacyjnych, promocyjnych oraz organizacyjnych. Dotacje obejmują m.in. szkolenia dla młodzieżowych radnych i ich opiekunów, kampanie informacyjne oraz realizację inicjatyw młodzieżowych.</w:t>
            </w:r>
          </w:p>
        </w:tc>
      </w:tr>
      <w:tr w:rsidR="009652E0" w:rsidRPr="002639C6" w14:paraId="61EA6471" w14:textId="77777777">
        <w:trPr>
          <w:cnfStyle w:val="000000100000" w:firstRow="0" w:lastRow="0" w:firstColumn="0" w:lastColumn="0" w:oddVBand="0" w:evenVBand="0" w:oddHBand="1" w:evenHBand="0" w:firstRowFirstColumn="0" w:firstRowLastColumn="0" w:lastRowFirstColumn="0" w:lastRowLastColumn="0"/>
          <w:trHeight w:val="77"/>
        </w:trPr>
        <w:tc>
          <w:tcPr>
            <w:cnfStyle w:val="001000000000" w:firstRow="0" w:lastRow="0" w:firstColumn="1" w:lastColumn="0" w:oddVBand="0" w:evenVBand="0" w:oddHBand="0" w:evenHBand="0" w:firstRowFirstColumn="0" w:firstRowLastColumn="0" w:lastRowFirstColumn="0" w:lastRowLastColumn="0"/>
            <w:tcW w:w="633" w:type="pct"/>
            <w:vMerge/>
          </w:tcPr>
          <w:p w14:paraId="79819348" w14:textId="77777777" w:rsidR="009652E0" w:rsidRPr="00451974" w:rsidRDefault="009652E0">
            <w:pPr>
              <w:spacing w:before="0"/>
              <w:rPr>
                <w:sz w:val="18"/>
                <w:szCs w:val="18"/>
              </w:rPr>
            </w:pPr>
          </w:p>
        </w:tc>
        <w:tc>
          <w:tcPr>
            <w:tcW w:w="648" w:type="pct"/>
            <w:vMerge/>
            <w:noWrap/>
          </w:tcPr>
          <w:p w14:paraId="7AFC34CD"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p>
        </w:tc>
        <w:tc>
          <w:tcPr>
            <w:tcW w:w="617" w:type="pct"/>
          </w:tcPr>
          <w:p w14:paraId="3882A238"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„Mazowsze dla lokalnych centrów integracyjnych”</w:t>
            </w:r>
          </w:p>
        </w:tc>
        <w:tc>
          <w:tcPr>
            <w:tcW w:w="617" w:type="pct"/>
          </w:tcPr>
          <w:p w14:paraId="06962107"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Wszyscy mieszkańcy</w:t>
            </w:r>
          </w:p>
        </w:tc>
        <w:tc>
          <w:tcPr>
            <w:tcW w:w="569" w:type="pct"/>
            <w:noWrap/>
          </w:tcPr>
          <w:p w14:paraId="487DC57C"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Integracja i aktywizacja mieszkańców</w:t>
            </w:r>
          </w:p>
        </w:tc>
        <w:tc>
          <w:tcPr>
            <w:tcW w:w="1916" w:type="pct"/>
            <w:noWrap/>
          </w:tcPr>
          <w:p w14:paraId="1C0E0BE0" w14:textId="77777777" w:rsidR="009652E0" w:rsidRPr="00451974" w:rsidRDefault="009652E0">
            <w:pPr>
              <w:spacing w:before="0"/>
              <w:cnfStyle w:val="000000100000" w:firstRow="0" w:lastRow="0" w:firstColumn="0" w:lastColumn="0" w:oddVBand="0" w:evenVBand="0" w:oddHBand="1" w:evenHBand="0" w:firstRowFirstColumn="0" w:firstRowLastColumn="0" w:lastRowFirstColumn="0" w:lastRowLastColumn="0"/>
              <w:rPr>
                <w:rFonts w:eastAsia="Times New Roman" w:cs="Calibri"/>
                <w:color w:val="000000"/>
                <w:sz w:val="18"/>
                <w:szCs w:val="18"/>
                <w:lang w:eastAsia="pl-PL"/>
              </w:rPr>
            </w:pPr>
            <w:r w:rsidRPr="00451974">
              <w:rPr>
                <w:rFonts w:eastAsia="Times New Roman" w:cs="Calibri"/>
                <w:color w:val="000000"/>
                <w:sz w:val="18"/>
                <w:szCs w:val="18"/>
                <w:lang w:eastAsia="pl-PL"/>
              </w:rPr>
              <w:t>Zadania aktywizujące, integrujące i rozwijające lokalne społeczności poprzez zapewnienie podstawowej infrastruktury (takiej jak np. świetlice wiejskie, gminne/osiedlowe ośrodki kultury, domy kultury, domy pomocy społecznej, itp.) pełniącej rolę tzw. „centrum integracyjno-kulturalne”</w:t>
            </w:r>
          </w:p>
        </w:tc>
      </w:tr>
    </w:tbl>
    <w:p w14:paraId="691C3316" w14:textId="465E3C15" w:rsidR="001434B8" w:rsidRDefault="009652E0" w:rsidP="00EA0B56">
      <w:pPr>
        <w:spacing w:before="0"/>
        <w:rPr>
          <w:color w:val="A6A6A6" w:themeColor="background1" w:themeShade="A6"/>
          <w:sz w:val="22"/>
          <w:szCs w:val="22"/>
        </w:rPr>
      </w:pPr>
      <w:r w:rsidRPr="00672600">
        <w:rPr>
          <w:i/>
          <w:iCs/>
          <w:sz w:val="16"/>
          <w:szCs w:val="16"/>
        </w:rPr>
        <w:t xml:space="preserve">Źródło: opracowanie własne </w:t>
      </w:r>
    </w:p>
    <w:p w14:paraId="11402C46" w14:textId="41593F7F" w:rsidR="009F7933" w:rsidRPr="003978DB" w:rsidRDefault="009F7933" w:rsidP="00BD4DA9">
      <w:pPr>
        <w:sectPr w:rsidR="009F7933" w:rsidRPr="003978DB" w:rsidSect="001434B8">
          <w:pgSz w:w="17338" w:h="11906" w:orient="landscape"/>
          <w:pgMar w:top="1418" w:right="987" w:bottom="1418" w:left="1418" w:header="142" w:footer="612" w:gutter="0"/>
          <w:cols w:space="708"/>
          <w:noEndnote/>
          <w:titlePg/>
          <w:docGrid w:linePitch="299"/>
        </w:sectPr>
      </w:pPr>
    </w:p>
    <w:p w14:paraId="35A9A327" w14:textId="469E67D4" w:rsidR="00115706" w:rsidRPr="003978DB" w:rsidRDefault="00115706" w:rsidP="00115706">
      <w:pPr>
        <w:pStyle w:val="Nagwek1"/>
        <w:spacing w:after="240"/>
      </w:pPr>
      <w:bookmarkStart w:id="63" w:name="_Toc233815606"/>
      <w:r w:rsidRPr="003978DB">
        <w:lastRenderedPageBreak/>
        <w:t>Systemy monitorowania i oceny</w:t>
      </w:r>
      <w:bookmarkEnd w:id="60"/>
      <w:bookmarkEnd w:id="63"/>
    </w:p>
    <w:p w14:paraId="69335566" w14:textId="3234FDF7" w:rsidR="00373311" w:rsidRPr="00373311" w:rsidRDefault="00373311" w:rsidP="00576E7F">
      <w:pPr>
        <w:spacing w:beforeAutospacing="1" w:after="100" w:afterAutospacing="1"/>
        <w:jc w:val="both"/>
        <w:rPr>
          <w:rFonts w:eastAsia="Times New Roman" w:cs="Times New Roman"/>
          <w:lang w:eastAsia="pl-PL"/>
        </w:rPr>
      </w:pPr>
      <w:r w:rsidRPr="00373311">
        <w:rPr>
          <w:rFonts w:eastAsia="Times New Roman" w:cs="Times New Roman"/>
          <w:lang w:eastAsia="pl-PL"/>
        </w:rPr>
        <w:t xml:space="preserve">System monitorowania i oceny realizacji Lokalnego Planu Deinstytucjonalizacji i Rozwoju Usług Społecznych Gminy Jadów na lata </w:t>
      </w:r>
      <w:r w:rsidR="002606E5">
        <w:rPr>
          <w:rFonts w:eastAsia="Times New Roman" w:cs="Times New Roman"/>
          <w:lang w:eastAsia="pl-PL"/>
        </w:rPr>
        <w:t>2026-2030</w:t>
      </w:r>
      <w:r w:rsidRPr="00373311">
        <w:rPr>
          <w:rFonts w:eastAsia="Times New Roman" w:cs="Times New Roman"/>
          <w:lang w:eastAsia="pl-PL"/>
        </w:rPr>
        <w:t>został opracowany z myślą o zapewnieniu skutecznego zarządzania prowadzonymi działaniami oraz ich rzetelnej oceny.</w:t>
      </w:r>
      <w:r>
        <w:rPr>
          <w:rFonts w:eastAsia="Times New Roman" w:cs="Times New Roman"/>
          <w:lang w:eastAsia="pl-PL"/>
        </w:rPr>
        <w:t xml:space="preserve"> </w:t>
      </w:r>
      <w:r w:rsidRPr="00373311">
        <w:rPr>
          <w:rFonts w:eastAsia="Times New Roman" w:cs="Times New Roman"/>
          <w:lang w:eastAsia="pl-PL"/>
        </w:rPr>
        <w:t xml:space="preserve">Kluczowym elementem systemu jest precyzyjne określenie metod ewaluacji, które pozwolą kompleksowo ocenić wpływ podejmowanych inicjatyw na poprawę warunków życia mieszkańców oraz wspieranie integracji i rozwoju społecznego </w:t>
      </w:r>
      <w:r>
        <w:rPr>
          <w:rFonts w:eastAsia="Times New Roman" w:cs="Times New Roman"/>
          <w:lang w:eastAsia="pl-PL"/>
        </w:rPr>
        <w:br/>
      </w:r>
      <w:r w:rsidRPr="00373311">
        <w:rPr>
          <w:rFonts w:eastAsia="Times New Roman" w:cs="Times New Roman"/>
          <w:lang w:eastAsia="pl-PL"/>
        </w:rPr>
        <w:t>w gminie.</w:t>
      </w:r>
    </w:p>
    <w:p w14:paraId="0CFBC7A0" w14:textId="16751061" w:rsidR="00D03EFF" w:rsidRPr="00135A8E" w:rsidRDefault="00373311" w:rsidP="00373311">
      <w:pPr>
        <w:spacing w:beforeAutospacing="1" w:after="100" w:afterAutospacing="1"/>
        <w:jc w:val="both"/>
        <w:rPr>
          <w:rFonts w:eastAsia="Times New Roman" w:cs="Times New Roman"/>
          <w:lang w:eastAsia="pl-PL"/>
        </w:rPr>
      </w:pPr>
      <w:r w:rsidRPr="00373311">
        <w:rPr>
          <w:rFonts w:eastAsia="Times New Roman" w:cs="Times New Roman"/>
          <w:lang w:eastAsia="pl-PL"/>
        </w:rPr>
        <w:t xml:space="preserve">Ewaluacja obejmie zarówno analizę stopnia realizacji poszczególnych zadań, jak i ocenę osiągnięcia zaplanowanych rezultatów i efektów długofalowych. Proces ten będzie oparty na regularnym zbieraniu </w:t>
      </w:r>
      <w:r>
        <w:rPr>
          <w:rFonts w:eastAsia="Times New Roman" w:cs="Times New Roman"/>
          <w:lang w:eastAsia="pl-PL"/>
        </w:rPr>
        <w:br/>
      </w:r>
      <w:r w:rsidRPr="00373311">
        <w:rPr>
          <w:rFonts w:eastAsia="Times New Roman" w:cs="Times New Roman"/>
          <w:lang w:eastAsia="pl-PL"/>
        </w:rPr>
        <w:t xml:space="preserve">i analizie danych ilościowych oraz jakościowych, co pozwoli nie tylko na bieżące śledzenie postępów, </w:t>
      </w:r>
      <w:r>
        <w:rPr>
          <w:rFonts w:eastAsia="Times New Roman" w:cs="Times New Roman"/>
          <w:lang w:eastAsia="pl-PL"/>
        </w:rPr>
        <w:br/>
      </w:r>
      <w:r w:rsidRPr="00373311">
        <w:rPr>
          <w:rFonts w:eastAsia="Times New Roman" w:cs="Times New Roman"/>
          <w:lang w:eastAsia="pl-PL"/>
        </w:rPr>
        <w:t>ale także na identyfikację nowych potrzeb społecznych i elastyczne reagowanie na zmieniające się wyzwania.</w:t>
      </w:r>
      <w:r>
        <w:rPr>
          <w:rFonts w:eastAsia="Times New Roman" w:cs="Times New Roman"/>
          <w:lang w:eastAsia="pl-PL"/>
        </w:rPr>
        <w:t xml:space="preserve"> </w:t>
      </w:r>
      <w:r w:rsidRPr="00373311">
        <w:rPr>
          <w:rFonts w:eastAsia="Times New Roman" w:cs="Times New Roman"/>
          <w:lang w:eastAsia="pl-PL"/>
        </w:rPr>
        <w:t>Dzięki takiemu podejściu możliwe będzie nieustanne doskonalenie wdrażanych usług społecznych oraz utrzymanie ich wysokiej skuteczności i adekwatności do lokalnych realiów.</w:t>
      </w:r>
    </w:p>
    <w:p w14:paraId="3899E01A" w14:textId="06F98757" w:rsidR="00115706" w:rsidRPr="003978DB" w:rsidRDefault="00115706" w:rsidP="00BD1D07">
      <w:pPr>
        <w:pStyle w:val="Nagwek2"/>
        <w:spacing w:after="240"/>
      </w:pPr>
      <w:bookmarkStart w:id="64" w:name="_Toc171945307"/>
      <w:bookmarkStart w:id="65" w:name="_Toc233815607"/>
      <w:r w:rsidRPr="003978DB">
        <w:t>Wskaźniki rezultatu i produktu</w:t>
      </w:r>
      <w:bookmarkEnd w:id="64"/>
      <w:bookmarkEnd w:id="65"/>
      <w:r w:rsidRPr="003978DB">
        <w:t xml:space="preserve"> </w:t>
      </w:r>
    </w:p>
    <w:p w14:paraId="37ACC020" w14:textId="2BD715BC" w:rsidR="00ED44CF" w:rsidRPr="00ED44CF" w:rsidRDefault="00ED44CF" w:rsidP="00ED44CF">
      <w:pPr>
        <w:jc w:val="both"/>
        <w:rPr>
          <w:rFonts w:eastAsia="Times New Roman" w:cs="Times New Roman"/>
          <w:lang w:eastAsia="pl-PL"/>
        </w:rPr>
      </w:pPr>
      <w:bookmarkStart w:id="66" w:name="_Toc171945308"/>
      <w:r w:rsidRPr="00ED44CF">
        <w:rPr>
          <w:rFonts w:eastAsia="Times New Roman" w:cs="Times New Roman"/>
          <w:lang w:eastAsia="pl-PL"/>
        </w:rPr>
        <w:t xml:space="preserve">Wskaźniki służące do monitorowania realizacji Lokalnego Planu Deinstytucjonalizacji i Rozwoju Usług Społecznych Gminy Jadów na lata </w:t>
      </w:r>
      <w:r w:rsidR="002606E5">
        <w:rPr>
          <w:rFonts w:eastAsia="Times New Roman" w:cs="Times New Roman"/>
          <w:lang w:eastAsia="pl-PL"/>
        </w:rPr>
        <w:t>2026-2030</w:t>
      </w:r>
      <w:r w:rsidRPr="00ED44CF">
        <w:rPr>
          <w:rFonts w:eastAsia="Times New Roman" w:cs="Times New Roman"/>
          <w:lang w:eastAsia="pl-PL"/>
        </w:rPr>
        <w:t>zostały powiązane z konkretnymi</w:t>
      </w:r>
      <w:r w:rsidR="009304C5">
        <w:rPr>
          <w:rFonts w:eastAsia="Times New Roman" w:cs="Times New Roman"/>
          <w:lang w:eastAsia="pl-PL"/>
        </w:rPr>
        <w:t>, sformułowanymi wcześniej</w:t>
      </w:r>
      <w:r w:rsidRPr="00ED44CF">
        <w:rPr>
          <w:rFonts w:eastAsia="Times New Roman" w:cs="Times New Roman"/>
          <w:lang w:eastAsia="pl-PL"/>
        </w:rPr>
        <w:t xml:space="preserve"> </w:t>
      </w:r>
      <w:r w:rsidR="009304C5">
        <w:rPr>
          <w:rFonts w:eastAsia="Times New Roman" w:cs="Times New Roman"/>
          <w:lang w:eastAsia="pl-PL"/>
        </w:rPr>
        <w:t>działaniami</w:t>
      </w:r>
      <w:r w:rsidRPr="00ED44CF">
        <w:rPr>
          <w:rFonts w:eastAsia="Times New Roman" w:cs="Times New Roman"/>
          <w:lang w:eastAsia="pl-PL"/>
        </w:rPr>
        <w:t>, co umożliwia systematyczną ocenę postępów oraz stopnia realizacji głównego celu Planu.</w:t>
      </w:r>
    </w:p>
    <w:p w14:paraId="5AA72CA5" w14:textId="3C2E5267" w:rsidR="009304C5" w:rsidRDefault="00710D7D" w:rsidP="00ED44CF">
      <w:pPr>
        <w:jc w:val="both"/>
        <w:rPr>
          <w:b/>
          <w:bCs/>
        </w:rPr>
      </w:pPr>
      <w:r w:rsidRPr="00135A8E">
        <w:rPr>
          <w:rFonts w:eastAsia="Times New Roman" w:cs="Times New Roman"/>
          <w:lang w:eastAsia="pl-PL"/>
        </w:rPr>
        <w:t>Szczegółowy wykaz wskaźników monitorujących realizację poszczególnych celów szczegółowych przedstawia</w:t>
      </w:r>
      <w:r w:rsidRPr="007E0081">
        <w:rPr>
          <w:rFonts w:eastAsia="Times New Roman" w:cs="Times New Roman"/>
          <w:b/>
          <w:bCs/>
          <w:color w:val="BFAB00" w:themeColor="accent1" w:themeShade="BF"/>
          <w:lang w:eastAsia="pl-PL"/>
        </w:rPr>
        <w:t xml:space="preserve"> </w:t>
      </w:r>
      <w:r w:rsidR="007E0081" w:rsidRPr="007E0081">
        <w:rPr>
          <w:b/>
          <w:bCs/>
          <w:color w:val="BFAB00" w:themeColor="accent1" w:themeShade="BF"/>
        </w:rPr>
        <w:fldChar w:fldCharType="begin"/>
      </w:r>
      <w:r w:rsidR="007E0081" w:rsidRPr="007E0081">
        <w:rPr>
          <w:rFonts w:eastAsia="Times New Roman" w:cs="Times New Roman"/>
          <w:b/>
          <w:bCs/>
          <w:color w:val="BFAB00" w:themeColor="accent1" w:themeShade="BF"/>
          <w:lang w:eastAsia="pl-PL"/>
        </w:rPr>
        <w:instrText xml:space="preserve"> REF _Ref221712425 \h </w:instrText>
      </w:r>
      <w:r w:rsidR="007E0081" w:rsidRPr="007E0081">
        <w:rPr>
          <w:b/>
          <w:bCs/>
          <w:color w:val="BFAB00" w:themeColor="accent1" w:themeShade="BF"/>
        </w:rPr>
        <w:instrText xml:space="preserve"> \* MERGEFORMAT </w:instrText>
      </w:r>
      <w:r w:rsidR="007E0081" w:rsidRPr="007E0081">
        <w:rPr>
          <w:b/>
          <w:bCs/>
          <w:color w:val="BFAB00" w:themeColor="accent1" w:themeShade="BF"/>
        </w:rPr>
      </w:r>
      <w:r w:rsidR="007E0081" w:rsidRPr="007E0081">
        <w:rPr>
          <w:b/>
          <w:bCs/>
          <w:color w:val="BFAB00" w:themeColor="accent1" w:themeShade="BF"/>
        </w:rPr>
        <w:fldChar w:fldCharType="separate"/>
      </w:r>
      <w:r w:rsidR="004E70E1" w:rsidRPr="004E70E1">
        <w:rPr>
          <w:b/>
          <w:bCs/>
          <w:color w:val="BFAB00" w:themeColor="accent1" w:themeShade="BF"/>
        </w:rPr>
        <w:t xml:space="preserve">Tabela </w:t>
      </w:r>
      <w:r w:rsidR="004E70E1" w:rsidRPr="004E70E1">
        <w:rPr>
          <w:b/>
          <w:bCs/>
          <w:noProof/>
          <w:color w:val="BFAB00" w:themeColor="accent1" w:themeShade="BF"/>
        </w:rPr>
        <w:t>12</w:t>
      </w:r>
      <w:r w:rsidR="007E0081" w:rsidRPr="007E0081">
        <w:rPr>
          <w:b/>
          <w:bCs/>
          <w:color w:val="BFAB00" w:themeColor="accent1" w:themeShade="BF"/>
        </w:rPr>
        <w:fldChar w:fldCharType="end"/>
      </w:r>
      <w:r w:rsidR="007E0081">
        <w:rPr>
          <w:b/>
          <w:bCs/>
          <w:color w:val="BFAB00" w:themeColor="accent1" w:themeShade="BF"/>
        </w:rPr>
        <w:t>.</w:t>
      </w:r>
    </w:p>
    <w:p w14:paraId="2ABF7A6B" w14:textId="77777777" w:rsidR="009304C5" w:rsidRDefault="009304C5" w:rsidP="00ED44CF">
      <w:pPr>
        <w:jc w:val="both"/>
        <w:rPr>
          <w:b/>
          <w:bCs/>
        </w:rPr>
        <w:sectPr w:rsidR="009304C5" w:rsidSect="001434B8">
          <w:type w:val="continuous"/>
          <w:pgSz w:w="11906" w:h="17338"/>
          <w:pgMar w:top="987" w:right="1418" w:bottom="1418" w:left="1418" w:header="142" w:footer="612" w:gutter="0"/>
          <w:cols w:space="708"/>
          <w:noEndnote/>
          <w:titlePg/>
          <w:docGrid w:linePitch="299"/>
        </w:sectPr>
      </w:pPr>
    </w:p>
    <w:p w14:paraId="5742EC2A" w14:textId="193B9C14" w:rsidR="009304C5" w:rsidRDefault="009304C5" w:rsidP="009304C5">
      <w:pPr>
        <w:pStyle w:val="Legenda"/>
        <w:keepNext/>
      </w:pPr>
      <w:bookmarkStart w:id="67" w:name="_Ref221712425"/>
      <w:bookmarkStart w:id="68" w:name="_Toc233815582"/>
      <w:r>
        <w:lastRenderedPageBreak/>
        <w:t xml:space="preserve">Tabela </w:t>
      </w:r>
      <w:r>
        <w:fldChar w:fldCharType="begin"/>
      </w:r>
      <w:r>
        <w:instrText>SEQ Tabela \* ARABIC</w:instrText>
      </w:r>
      <w:r>
        <w:fldChar w:fldCharType="separate"/>
      </w:r>
      <w:r w:rsidR="004E70E1">
        <w:rPr>
          <w:noProof/>
        </w:rPr>
        <w:t>12</w:t>
      </w:r>
      <w:r>
        <w:fldChar w:fldCharType="end"/>
      </w:r>
      <w:bookmarkEnd w:id="67"/>
      <w:r>
        <w:t xml:space="preserve">. </w:t>
      </w:r>
      <w:r w:rsidRPr="00E52AB3">
        <w:t>Wskaźniki rezultatu i produktu w podziale na obszary wsparcia</w:t>
      </w:r>
      <w:bookmarkEnd w:id="68"/>
    </w:p>
    <w:tbl>
      <w:tblPr>
        <w:tblStyle w:val="Tabelasiatki4akcent2"/>
        <w:tblW w:w="5000" w:type="pct"/>
        <w:tblBorders>
          <w:insideH w:val="single" w:sz="6" w:space="0" w:color="EC7873" w:themeColor="accent2" w:themeTint="99"/>
          <w:insideV w:val="single" w:sz="6" w:space="0" w:color="EC7873" w:themeColor="accent2" w:themeTint="99"/>
        </w:tblBorders>
        <w:tblLook w:val="04A0" w:firstRow="1" w:lastRow="0" w:firstColumn="1" w:lastColumn="0" w:noHBand="0" w:noVBand="1"/>
      </w:tblPr>
      <w:tblGrid>
        <w:gridCol w:w="495"/>
        <w:gridCol w:w="8136"/>
        <w:gridCol w:w="6292"/>
      </w:tblGrid>
      <w:tr w:rsidR="009304C5" w:rsidRPr="009304C5" w14:paraId="1BF17963" w14:textId="77777777" w:rsidTr="00C17121">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66" w:type="pct"/>
            <w:tcBorders>
              <w:top w:val="none" w:sz="0" w:space="0" w:color="auto"/>
              <w:left w:val="none" w:sz="0" w:space="0" w:color="auto"/>
              <w:bottom w:val="none" w:sz="0" w:space="0" w:color="auto"/>
              <w:right w:val="none" w:sz="0" w:space="0" w:color="auto"/>
            </w:tcBorders>
            <w:hideMark/>
          </w:tcPr>
          <w:p w14:paraId="1193E6AA" w14:textId="77777777" w:rsidR="009304C5" w:rsidRPr="009304C5" w:rsidRDefault="009304C5" w:rsidP="009304C5">
            <w:pPr>
              <w:spacing w:before="0" w:line="276" w:lineRule="auto"/>
              <w:jc w:val="center"/>
              <w:rPr>
                <w:rFonts w:eastAsia="Times New Roman" w:cs="Times New Roman"/>
                <w:sz w:val="18"/>
                <w:szCs w:val="18"/>
                <w:lang w:eastAsia="pl-PL"/>
              </w:rPr>
            </w:pPr>
            <w:r w:rsidRPr="009304C5">
              <w:rPr>
                <w:rFonts w:eastAsia="Times New Roman" w:cs="Times New Roman"/>
                <w:sz w:val="18"/>
                <w:szCs w:val="18"/>
                <w:lang w:eastAsia="pl-PL"/>
              </w:rPr>
              <w:t>Lp.</w:t>
            </w:r>
          </w:p>
        </w:tc>
        <w:tc>
          <w:tcPr>
            <w:tcW w:w="2725" w:type="pct"/>
            <w:tcBorders>
              <w:top w:val="none" w:sz="0" w:space="0" w:color="auto"/>
              <w:left w:val="none" w:sz="0" w:space="0" w:color="auto"/>
              <w:bottom w:val="none" w:sz="0" w:space="0" w:color="auto"/>
              <w:right w:val="none" w:sz="0" w:space="0" w:color="auto"/>
            </w:tcBorders>
            <w:hideMark/>
          </w:tcPr>
          <w:p w14:paraId="7204BC6E" w14:textId="77777777" w:rsidR="009304C5" w:rsidRPr="009304C5" w:rsidRDefault="009304C5" w:rsidP="009304C5">
            <w:pPr>
              <w:spacing w:before="0"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Działanie</w:t>
            </w:r>
          </w:p>
        </w:tc>
        <w:tc>
          <w:tcPr>
            <w:tcW w:w="2108" w:type="pct"/>
            <w:tcBorders>
              <w:top w:val="none" w:sz="0" w:space="0" w:color="auto"/>
              <w:left w:val="none" w:sz="0" w:space="0" w:color="auto"/>
              <w:bottom w:val="none" w:sz="0" w:space="0" w:color="auto"/>
              <w:right w:val="none" w:sz="0" w:space="0" w:color="auto"/>
            </w:tcBorders>
            <w:hideMark/>
          </w:tcPr>
          <w:p w14:paraId="3ABDBC66" w14:textId="77777777" w:rsidR="009304C5" w:rsidRPr="009304C5" w:rsidRDefault="009304C5" w:rsidP="009304C5">
            <w:pPr>
              <w:spacing w:before="0" w:line="276" w:lineRule="auto"/>
              <w:jc w:val="center"/>
              <w:cnfStyle w:val="100000000000" w:firstRow="1"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Wskaźniki do działań</w:t>
            </w:r>
          </w:p>
        </w:tc>
      </w:tr>
      <w:tr w:rsidR="009304C5" w:rsidRPr="009304C5" w14:paraId="7B23C250"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19CA86C3"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w:t>
            </w:r>
          </w:p>
        </w:tc>
        <w:tc>
          <w:tcPr>
            <w:tcW w:w="2725" w:type="pct"/>
            <w:vAlign w:val="center"/>
            <w:hideMark/>
          </w:tcPr>
          <w:p w14:paraId="09A0985F"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Dalszy rozwój usług opiekuńczych oraz wspomagania pielęgnacyjnego, z naciskiem na działalność w środowisku lokalnym</w:t>
            </w:r>
          </w:p>
        </w:tc>
        <w:tc>
          <w:tcPr>
            <w:tcW w:w="2108" w:type="pct"/>
            <w:vAlign w:val="center"/>
            <w:hideMark/>
          </w:tcPr>
          <w:p w14:paraId="71022A75" w14:textId="49D92766"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osób objętych usługami opiekuńczymi;</w:t>
            </w:r>
          </w:p>
        </w:tc>
      </w:tr>
      <w:tr w:rsidR="009304C5" w:rsidRPr="009304C5" w14:paraId="43702062"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25E261FD"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w:t>
            </w:r>
          </w:p>
        </w:tc>
        <w:tc>
          <w:tcPr>
            <w:tcW w:w="2725" w:type="pct"/>
            <w:vAlign w:val="center"/>
            <w:hideMark/>
          </w:tcPr>
          <w:p w14:paraId="78D5E22D"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Rozwój i rozszerzenie działalności Klubu seniora.</w:t>
            </w:r>
          </w:p>
        </w:tc>
        <w:tc>
          <w:tcPr>
            <w:tcW w:w="2108" w:type="pct"/>
            <w:vAlign w:val="center"/>
            <w:hideMark/>
          </w:tcPr>
          <w:p w14:paraId="4052CC30" w14:textId="2AC94CD9"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uczestników zajęć w Klubie Seniora; </w:t>
            </w:r>
          </w:p>
        </w:tc>
      </w:tr>
      <w:tr w:rsidR="009304C5" w:rsidRPr="009304C5" w14:paraId="21448AB8"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3F972C5D"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3.</w:t>
            </w:r>
          </w:p>
        </w:tc>
        <w:tc>
          <w:tcPr>
            <w:tcW w:w="2725" w:type="pct"/>
            <w:vAlign w:val="center"/>
            <w:hideMark/>
          </w:tcPr>
          <w:p w14:paraId="258DC0AE"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Kontynuacja usługi </w:t>
            </w:r>
            <w:proofErr w:type="spellStart"/>
            <w:r w:rsidRPr="009304C5">
              <w:rPr>
                <w:rFonts w:eastAsia="Times New Roman" w:cs="Times New Roman"/>
                <w:sz w:val="18"/>
                <w:szCs w:val="18"/>
                <w:lang w:eastAsia="pl-PL"/>
              </w:rPr>
              <w:t>teleopieki</w:t>
            </w:r>
            <w:proofErr w:type="spellEnd"/>
          </w:p>
        </w:tc>
        <w:tc>
          <w:tcPr>
            <w:tcW w:w="2108" w:type="pct"/>
            <w:vAlign w:val="center"/>
            <w:hideMark/>
          </w:tcPr>
          <w:p w14:paraId="4A25A555" w14:textId="5758427D"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seniorów korzystających z systemu </w:t>
            </w:r>
            <w:proofErr w:type="spellStart"/>
            <w:r w:rsidRPr="009304C5">
              <w:rPr>
                <w:rFonts w:eastAsia="Times New Roman" w:cs="Times New Roman"/>
                <w:sz w:val="18"/>
                <w:szCs w:val="18"/>
                <w:lang w:eastAsia="pl-PL"/>
              </w:rPr>
              <w:t>teleopieki</w:t>
            </w:r>
            <w:proofErr w:type="spellEnd"/>
            <w:r w:rsidR="00103CB9">
              <w:rPr>
                <w:rFonts w:eastAsia="Times New Roman" w:cs="Times New Roman"/>
                <w:sz w:val="18"/>
                <w:szCs w:val="18"/>
                <w:lang w:eastAsia="pl-PL"/>
              </w:rPr>
              <w:t>;</w:t>
            </w:r>
          </w:p>
        </w:tc>
      </w:tr>
      <w:tr w:rsidR="009304C5" w:rsidRPr="009304C5" w14:paraId="7803CAAC"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D8A6A57"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4.</w:t>
            </w:r>
          </w:p>
        </w:tc>
        <w:tc>
          <w:tcPr>
            <w:tcW w:w="2725" w:type="pct"/>
            <w:vAlign w:val="center"/>
            <w:hideMark/>
          </w:tcPr>
          <w:p w14:paraId="221E7FF9"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Zwiększenie dostępności usług rehabilitacyjnych i fizjoterapeutycznych</w:t>
            </w:r>
          </w:p>
        </w:tc>
        <w:tc>
          <w:tcPr>
            <w:tcW w:w="2108" w:type="pct"/>
            <w:vAlign w:val="center"/>
            <w:hideMark/>
          </w:tcPr>
          <w:p w14:paraId="07202A4F" w14:textId="219C3173"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osób korzystających z rehabilitacji;</w:t>
            </w:r>
          </w:p>
        </w:tc>
      </w:tr>
      <w:tr w:rsidR="009304C5" w:rsidRPr="009304C5" w14:paraId="4EB01AFD"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44832E9B"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5.</w:t>
            </w:r>
          </w:p>
        </w:tc>
        <w:tc>
          <w:tcPr>
            <w:tcW w:w="2725" w:type="pct"/>
            <w:vAlign w:val="center"/>
            <w:hideMark/>
          </w:tcPr>
          <w:p w14:paraId="779FCF8A"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Rozszerzenie oferty czasu wolnego – m.in. </w:t>
            </w:r>
            <w:proofErr w:type="spellStart"/>
            <w:r w:rsidRPr="009304C5">
              <w:rPr>
                <w:rFonts w:eastAsia="Times New Roman" w:cs="Times New Roman"/>
                <w:sz w:val="18"/>
                <w:szCs w:val="18"/>
                <w:lang w:eastAsia="pl-PL"/>
              </w:rPr>
              <w:t>webinary</w:t>
            </w:r>
            <w:proofErr w:type="spellEnd"/>
            <w:r w:rsidRPr="009304C5">
              <w:rPr>
                <w:rFonts w:eastAsia="Times New Roman" w:cs="Times New Roman"/>
                <w:sz w:val="18"/>
                <w:szCs w:val="18"/>
                <w:lang w:eastAsia="pl-PL"/>
              </w:rPr>
              <w:t>, spotkania tematyczne, wydarzenia online</w:t>
            </w:r>
          </w:p>
        </w:tc>
        <w:tc>
          <w:tcPr>
            <w:tcW w:w="2108" w:type="pct"/>
            <w:vAlign w:val="center"/>
            <w:hideMark/>
          </w:tcPr>
          <w:p w14:paraId="48E9DC2A" w14:textId="772B7865"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zorganizowanych </w:t>
            </w:r>
            <w:r w:rsidR="00AA6E22" w:rsidRPr="009304C5">
              <w:rPr>
                <w:rFonts w:eastAsia="Times New Roman" w:cs="Times New Roman"/>
                <w:sz w:val="18"/>
                <w:szCs w:val="18"/>
                <w:lang w:eastAsia="pl-PL"/>
              </w:rPr>
              <w:t>webinar</w:t>
            </w:r>
            <w:r w:rsidR="00AA6E22">
              <w:rPr>
                <w:rFonts w:eastAsia="Times New Roman" w:cs="Times New Roman"/>
                <w:sz w:val="18"/>
                <w:szCs w:val="18"/>
                <w:lang w:eastAsia="pl-PL"/>
              </w:rPr>
              <w:t>iów</w:t>
            </w:r>
            <w:r w:rsidRPr="009304C5">
              <w:rPr>
                <w:rFonts w:eastAsia="Times New Roman" w:cs="Times New Roman"/>
                <w:sz w:val="18"/>
                <w:szCs w:val="18"/>
                <w:lang w:eastAsia="pl-PL"/>
              </w:rPr>
              <w:t>/spotkań;</w:t>
            </w:r>
          </w:p>
        </w:tc>
      </w:tr>
      <w:tr w:rsidR="009304C5" w:rsidRPr="009304C5" w14:paraId="27825FD1"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5082CAF"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6.</w:t>
            </w:r>
          </w:p>
        </w:tc>
        <w:tc>
          <w:tcPr>
            <w:tcW w:w="2725" w:type="pct"/>
            <w:vAlign w:val="center"/>
            <w:hideMark/>
          </w:tcPr>
          <w:p w14:paraId="35A70812"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Rozwój i wsparcie lokalnych inicjatyw integracyjnych, np. KGW, potańcówki, wycieczki, bale</w:t>
            </w:r>
          </w:p>
        </w:tc>
        <w:tc>
          <w:tcPr>
            <w:tcW w:w="2108" w:type="pct"/>
            <w:vAlign w:val="center"/>
            <w:hideMark/>
          </w:tcPr>
          <w:p w14:paraId="63ED73DA" w14:textId="53137862"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zorganizowanych imprez integracyjnych;</w:t>
            </w:r>
          </w:p>
        </w:tc>
      </w:tr>
      <w:tr w:rsidR="009304C5" w:rsidRPr="009304C5" w14:paraId="01CA1A77"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4FA2A4CC"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7.</w:t>
            </w:r>
          </w:p>
        </w:tc>
        <w:tc>
          <w:tcPr>
            <w:tcW w:w="2725" w:type="pct"/>
            <w:vAlign w:val="center"/>
            <w:hideMark/>
          </w:tcPr>
          <w:p w14:paraId="2D991814"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Wspieranie i promowanie grup nieformalnych.</w:t>
            </w:r>
          </w:p>
        </w:tc>
        <w:tc>
          <w:tcPr>
            <w:tcW w:w="2108" w:type="pct"/>
            <w:vAlign w:val="center"/>
            <w:hideMark/>
          </w:tcPr>
          <w:p w14:paraId="653D754E" w14:textId="2CFE2D35"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wspartych inicjatyw oddolnych; </w:t>
            </w:r>
          </w:p>
        </w:tc>
      </w:tr>
      <w:tr w:rsidR="009304C5" w:rsidRPr="009304C5" w14:paraId="6084A115"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4165F4A3"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8.</w:t>
            </w:r>
          </w:p>
        </w:tc>
        <w:tc>
          <w:tcPr>
            <w:tcW w:w="2725" w:type="pct"/>
            <w:vAlign w:val="center"/>
            <w:hideMark/>
          </w:tcPr>
          <w:p w14:paraId="7F66EDE6"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Aktywizacja seniorów poprzez kulturę – udział w spektaklach, koncertach, wydarzeniach gminnych</w:t>
            </w:r>
          </w:p>
        </w:tc>
        <w:tc>
          <w:tcPr>
            <w:tcW w:w="2108" w:type="pct"/>
            <w:vAlign w:val="center"/>
            <w:hideMark/>
          </w:tcPr>
          <w:p w14:paraId="2AC19BD9" w14:textId="2A8627E3"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wydanych biletów/wejściówek dla seniorów;</w:t>
            </w:r>
          </w:p>
        </w:tc>
      </w:tr>
      <w:tr w:rsidR="009304C5" w:rsidRPr="009304C5" w14:paraId="2078F621"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B2486E2"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9.</w:t>
            </w:r>
          </w:p>
        </w:tc>
        <w:tc>
          <w:tcPr>
            <w:tcW w:w="2725" w:type="pct"/>
            <w:vAlign w:val="center"/>
            <w:hideMark/>
          </w:tcPr>
          <w:p w14:paraId="2357674B"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Rozwijanie działań międzypokoleniowych – wolontariat we współpracy szkół, OPS i klubów</w:t>
            </w:r>
          </w:p>
        </w:tc>
        <w:tc>
          <w:tcPr>
            <w:tcW w:w="2108" w:type="pct"/>
            <w:vAlign w:val="center"/>
            <w:hideMark/>
          </w:tcPr>
          <w:p w14:paraId="6B225DE4" w14:textId="104A5912"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wspólnych projektów szkoła-senior; </w:t>
            </w:r>
          </w:p>
        </w:tc>
      </w:tr>
      <w:tr w:rsidR="009304C5" w:rsidRPr="009304C5" w14:paraId="4F269FC3"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B872508"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10.</w:t>
            </w:r>
          </w:p>
        </w:tc>
        <w:tc>
          <w:tcPr>
            <w:tcW w:w="2725" w:type="pct"/>
            <w:vAlign w:val="center"/>
            <w:hideMark/>
          </w:tcPr>
          <w:p w14:paraId="6AA483F6"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Organizacja działań wspierających relacje na odległość – np. szkolenia z obsługi komunikatorów online</w:t>
            </w:r>
          </w:p>
        </w:tc>
        <w:tc>
          <w:tcPr>
            <w:tcW w:w="2108" w:type="pct"/>
            <w:vAlign w:val="center"/>
            <w:hideMark/>
          </w:tcPr>
          <w:p w14:paraId="44676F53" w14:textId="0F47B699"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przeprowadzonych szkoleń cyfrowych; </w:t>
            </w:r>
          </w:p>
        </w:tc>
      </w:tr>
      <w:tr w:rsidR="009304C5" w:rsidRPr="009304C5" w14:paraId="2C03CCB8"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17CBE92A"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11.</w:t>
            </w:r>
          </w:p>
        </w:tc>
        <w:tc>
          <w:tcPr>
            <w:tcW w:w="2725" w:type="pct"/>
            <w:vAlign w:val="center"/>
            <w:hideMark/>
          </w:tcPr>
          <w:p w14:paraId="04BCA443"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Ułatwienie dostępu do wsparcia psychologicznego i społecznego dla osób doświadczających samotności</w:t>
            </w:r>
          </w:p>
        </w:tc>
        <w:tc>
          <w:tcPr>
            <w:tcW w:w="2108" w:type="pct"/>
            <w:vAlign w:val="center"/>
            <w:hideMark/>
          </w:tcPr>
          <w:p w14:paraId="53F65410" w14:textId="4D34C1C1"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udzielonych porad psychologicznych; </w:t>
            </w:r>
          </w:p>
        </w:tc>
      </w:tr>
      <w:tr w:rsidR="009304C5" w:rsidRPr="009304C5" w14:paraId="258506B0"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28D17FB1"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12.</w:t>
            </w:r>
          </w:p>
        </w:tc>
        <w:tc>
          <w:tcPr>
            <w:tcW w:w="2725" w:type="pct"/>
            <w:vAlign w:val="center"/>
            <w:hideMark/>
          </w:tcPr>
          <w:p w14:paraId="081C82C5"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Organizacja działań </w:t>
            </w:r>
            <w:proofErr w:type="spellStart"/>
            <w:r w:rsidRPr="009304C5">
              <w:rPr>
                <w:rFonts w:eastAsia="Times New Roman" w:cs="Times New Roman"/>
                <w:sz w:val="18"/>
                <w:szCs w:val="18"/>
                <w:lang w:eastAsia="pl-PL"/>
              </w:rPr>
              <w:t>wolontariackich</w:t>
            </w:r>
            <w:proofErr w:type="spellEnd"/>
            <w:r w:rsidRPr="009304C5">
              <w:rPr>
                <w:rFonts w:eastAsia="Times New Roman" w:cs="Times New Roman"/>
                <w:sz w:val="18"/>
                <w:szCs w:val="18"/>
                <w:lang w:eastAsia="pl-PL"/>
              </w:rPr>
              <w:t xml:space="preserve"> i międzypokoleniowych integrujących osoby starsze z młodzieżą, w tym warsztatów kulinarnych realizowanych we współpracy ze szkołą gastronomiczną</w:t>
            </w:r>
          </w:p>
        </w:tc>
        <w:tc>
          <w:tcPr>
            <w:tcW w:w="2108" w:type="pct"/>
            <w:vAlign w:val="center"/>
            <w:hideMark/>
          </w:tcPr>
          <w:p w14:paraId="48D16E65" w14:textId="7BF9EF76"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przeprowadzonych warsztatów kulinarnych; </w:t>
            </w:r>
          </w:p>
        </w:tc>
      </w:tr>
      <w:tr w:rsidR="009304C5" w:rsidRPr="009304C5" w14:paraId="0B7B15CF"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7B5E5A49"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13.</w:t>
            </w:r>
          </w:p>
        </w:tc>
        <w:tc>
          <w:tcPr>
            <w:tcW w:w="2725" w:type="pct"/>
            <w:vAlign w:val="center"/>
            <w:hideMark/>
          </w:tcPr>
          <w:p w14:paraId="6DBAA63E"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Rozszerzenie oferty poradnictwa psychologicznego</w:t>
            </w:r>
          </w:p>
        </w:tc>
        <w:tc>
          <w:tcPr>
            <w:tcW w:w="2108" w:type="pct"/>
            <w:vAlign w:val="center"/>
            <w:hideMark/>
          </w:tcPr>
          <w:p w14:paraId="2C887EF4" w14:textId="3E6486B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godzin dostępności psychologa w tygodniu; </w:t>
            </w:r>
          </w:p>
        </w:tc>
      </w:tr>
      <w:tr w:rsidR="009304C5" w:rsidRPr="009304C5" w14:paraId="2D9CE0C1"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0C005E66"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14.</w:t>
            </w:r>
          </w:p>
        </w:tc>
        <w:tc>
          <w:tcPr>
            <w:tcW w:w="2725" w:type="pct"/>
            <w:vAlign w:val="center"/>
            <w:hideMark/>
          </w:tcPr>
          <w:p w14:paraId="05322B60"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Organizacja grup wsparcia i warsztatów dla osób z niepełnosprawnościami, ich opiekunów i osób w kryzysie zdrowia psychicznego</w:t>
            </w:r>
          </w:p>
        </w:tc>
        <w:tc>
          <w:tcPr>
            <w:tcW w:w="2108" w:type="pct"/>
            <w:vAlign w:val="center"/>
            <w:hideMark/>
          </w:tcPr>
          <w:p w14:paraId="70B6BDD1" w14:textId="3190F645"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aktywnych grup wsparcia; </w:t>
            </w:r>
          </w:p>
        </w:tc>
      </w:tr>
      <w:tr w:rsidR="009304C5" w:rsidRPr="009304C5" w14:paraId="795189C5"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76672041"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15.</w:t>
            </w:r>
          </w:p>
        </w:tc>
        <w:tc>
          <w:tcPr>
            <w:tcW w:w="2725" w:type="pct"/>
            <w:vAlign w:val="center"/>
            <w:hideMark/>
          </w:tcPr>
          <w:p w14:paraId="6D4D5D24"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Opracowanie i dystrybucja materiałów informacyjnych (ulotki, strona internetowa, </w:t>
            </w:r>
            <w:proofErr w:type="spellStart"/>
            <w:r w:rsidRPr="009304C5">
              <w:rPr>
                <w:rFonts w:eastAsia="Times New Roman" w:cs="Times New Roman"/>
                <w:sz w:val="18"/>
                <w:szCs w:val="18"/>
                <w:lang w:eastAsia="pl-PL"/>
              </w:rPr>
              <w:t>social</w:t>
            </w:r>
            <w:proofErr w:type="spellEnd"/>
            <w:r w:rsidRPr="009304C5">
              <w:rPr>
                <w:rFonts w:eastAsia="Times New Roman" w:cs="Times New Roman"/>
                <w:sz w:val="18"/>
                <w:szCs w:val="18"/>
                <w:lang w:eastAsia="pl-PL"/>
              </w:rPr>
              <w:t xml:space="preserve"> media) o dostępnych usługach, świadczeniach i formach wsparcia</w:t>
            </w:r>
          </w:p>
        </w:tc>
        <w:tc>
          <w:tcPr>
            <w:tcW w:w="2108" w:type="pct"/>
            <w:vAlign w:val="center"/>
            <w:hideMark/>
          </w:tcPr>
          <w:p w14:paraId="4BFB0DE9" w14:textId="744020EB" w:rsidR="009304C5" w:rsidRPr="009304C5" w:rsidRDefault="003948DA"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Pr>
                <w:rFonts w:eastAsia="Times New Roman" w:cs="Times New Roman"/>
                <w:sz w:val="18"/>
                <w:szCs w:val="18"/>
                <w:lang w:eastAsia="pl-PL"/>
              </w:rPr>
              <w:t>L</w:t>
            </w:r>
            <w:r w:rsidR="009304C5" w:rsidRPr="009304C5">
              <w:rPr>
                <w:rFonts w:eastAsia="Times New Roman" w:cs="Times New Roman"/>
                <w:sz w:val="18"/>
                <w:szCs w:val="18"/>
                <w:lang w:eastAsia="pl-PL"/>
              </w:rPr>
              <w:t>iczba wyświetleń podstrony informacyjnej/postów w mediach społecznościowych.</w:t>
            </w:r>
          </w:p>
        </w:tc>
      </w:tr>
      <w:tr w:rsidR="009304C5" w:rsidRPr="009304C5" w14:paraId="1E6F7162"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481F3A82"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16.</w:t>
            </w:r>
          </w:p>
        </w:tc>
        <w:tc>
          <w:tcPr>
            <w:tcW w:w="2725" w:type="pct"/>
            <w:vAlign w:val="center"/>
            <w:hideMark/>
          </w:tcPr>
          <w:p w14:paraId="71147573"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Organizacja spotkań informacyjnych i konsultacyjnych z udziałem przedstawicieli różnych instytucji</w:t>
            </w:r>
          </w:p>
        </w:tc>
        <w:tc>
          <w:tcPr>
            <w:tcW w:w="2108" w:type="pct"/>
            <w:vAlign w:val="center"/>
            <w:hideMark/>
          </w:tcPr>
          <w:p w14:paraId="38EAB005" w14:textId="5B3BBCBF"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zorganizowanych spotkań; </w:t>
            </w:r>
          </w:p>
        </w:tc>
      </w:tr>
      <w:tr w:rsidR="009304C5" w:rsidRPr="009304C5" w14:paraId="3F35B54D"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345D6D9B"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17.</w:t>
            </w:r>
          </w:p>
        </w:tc>
        <w:tc>
          <w:tcPr>
            <w:tcW w:w="2725" w:type="pct"/>
            <w:vAlign w:val="center"/>
            <w:hideMark/>
          </w:tcPr>
          <w:p w14:paraId="7F42A534"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Kontynuowanie usługi asystenta osobistego osoby z niepełnosprawnością</w:t>
            </w:r>
          </w:p>
        </w:tc>
        <w:tc>
          <w:tcPr>
            <w:tcW w:w="2108" w:type="pct"/>
            <w:vAlign w:val="center"/>
            <w:hideMark/>
          </w:tcPr>
          <w:p w14:paraId="3AC8AA30" w14:textId="61AB4D8B"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osób z niepełnosprawnościami korzystających z pomocy asystenta;</w:t>
            </w:r>
          </w:p>
        </w:tc>
      </w:tr>
      <w:tr w:rsidR="009304C5" w:rsidRPr="009304C5" w14:paraId="0C2B4096"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0A7917DA"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18.</w:t>
            </w:r>
          </w:p>
        </w:tc>
        <w:tc>
          <w:tcPr>
            <w:tcW w:w="2725" w:type="pct"/>
            <w:vAlign w:val="center"/>
            <w:hideMark/>
          </w:tcPr>
          <w:p w14:paraId="6294C79B"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Wdrożenie programu „Mobilna Złota Rączka” – wsparcie techniczne w domu osoby starszej lub z niepełnosprawnością</w:t>
            </w:r>
          </w:p>
        </w:tc>
        <w:tc>
          <w:tcPr>
            <w:tcW w:w="2108" w:type="pct"/>
            <w:vAlign w:val="center"/>
            <w:hideMark/>
          </w:tcPr>
          <w:p w14:paraId="00BA751B" w14:textId="03CAB068"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zrealizowanych drobnych napraw domowych; </w:t>
            </w:r>
          </w:p>
        </w:tc>
      </w:tr>
      <w:tr w:rsidR="009304C5" w:rsidRPr="009304C5" w14:paraId="35E154DF"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725981AC"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19.</w:t>
            </w:r>
          </w:p>
        </w:tc>
        <w:tc>
          <w:tcPr>
            <w:tcW w:w="2725" w:type="pct"/>
            <w:vAlign w:val="center"/>
            <w:hideMark/>
          </w:tcPr>
          <w:p w14:paraId="6ED09E40"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Współpraca z WTZ i ŚDS w powiecie – umożliwienie udziału mieszkańców gminy</w:t>
            </w:r>
          </w:p>
        </w:tc>
        <w:tc>
          <w:tcPr>
            <w:tcW w:w="2108" w:type="pct"/>
            <w:vAlign w:val="center"/>
            <w:hideMark/>
          </w:tcPr>
          <w:p w14:paraId="54540219"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mieszkańców gminy dowożonych lub uczestniczących w zajęciach WTZ/ŚDS.</w:t>
            </w:r>
          </w:p>
        </w:tc>
      </w:tr>
      <w:tr w:rsidR="009304C5" w:rsidRPr="009304C5" w14:paraId="657BD4F6"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2081B60C"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20.</w:t>
            </w:r>
          </w:p>
        </w:tc>
        <w:tc>
          <w:tcPr>
            <w:tcW w:w="2725" w:type="pct"/>
            <w:vAlign w:val="center"/>
            <w:hideMark/>
          </w:tcPr>
          <w:p w14:paraId="2B31A554"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Diagnoza potrzeb i analiza możliwości utworzenia filii ŚDS/WTZ na terenie gminy</w:t>
            </w:r>
          </w:p>
        </w:tc>
        <w:tc>
          <w:tcPr>
            <w:tcW w:w="2108" w:type="pct"/>
            <w:vAlign w:val="center"/>
            <w:hideMark/>
          </w:tcPr>
          <w:p w14:paraId="2AA05F7C"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Opracowany dokument z diagnozą; przygotowanie wstępnego kosztorysu i analizy lokalizacyjnej.</w:t>
            </w:r>
          </w:p>
        </w:tc>
      </w:tr>
      <w:tr w:rsidR="009304C5" w:rsidRPr="009304C5" w14:paraId="50326197"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AA5D50E"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21.</w:t>
            </w:r>
          </w:p>
        </w:tc>
        <w:tc>
          <w:tcPr>
            <w:tcW w:w="2725" w:type="pct"/>
            <w:vAlign w:val="center"/>
            <w:hideMark/>
          </w:tcPr>
          <w:p w14:paraId="26EB654F"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Organizacja wydarzeń integracyjnych i kulturalnych dostępnych dla osób z niepełnosprawnościami</w:t>
            </w:r>
          </w:p>
        </w:tc>
        <w:tc>
          <w:tcPr>
            <w:tcW w:w="2108" w:type="pct"/>
            <w:vAlign w:val="center"/>
            <w:hideMark/>
          </w:tcPr>
          <w:p w14:paraId="2F9A5EC4" w14:textId="4A0ECA08" w:rsidR="009304C5" w:rsidRPr="009304C5" w:rsidRDefault="003948DA"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Pr>
                <w:rFonts w:eastAsia="Times New Roman" w:cs="Times New Roman"/>
                <w:sz w:val="18"/>
                <w:szCs w:val="18"/>
                <w:lang w:eastAsia="pl-PL"/>
              </w:rPr>
              <w:t>Liczba</w:t>
            </w:r>
            <w:r w:rsidR="009304C5" w:rsidRPr="009304C5">
              <w:rPr>
                <w:rFonts w:eastAsia="Times New Roman" w:cs="Times New Roman"/>
                <w:sz w:val="18"/>
                <w:szCs w:val="18"/>
                <w:lang w:eastAsia="pl-PL"/>
              </w:rPr>
              <w:t xml:space="preserve"> wydarzeń gminnych dostosowanych do potrzeb osób z niepełnosprawnościam</w:t>
            </w:r>
            <w:r>
              <w:rPr>
                <w:rFonts w:eastAsia="Times New Roman" w:cs="Times New Roman"/>
                <w:sz w:val="18"/>
                <w:szCs w:val="18"/>
                <w:lang w:eastAsia="pl-PL"/>
              </w:rPr>
              <w:t>i;</w:t>
            </w:r>
          </w:p>
        </w:tc>
      </w:tr>
      <w:tr w:rsidR="009304C5" w:rsidRPr="009304C5" w14:paraId="2DEDEE3A"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37D6B646"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22.</w:t>
            </w:r>
          </w:p>
        </w:tc>
        <w:tc>
          <w:tcPr>
            <w:tcW w:w="2725" w:type="pct"/>
            <w:vAlign w:val="center"/>
            <w:hideMark/>
          </w:tcPr>
          <w:p w14:paraId="431B5BCB"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Kontynuacja usług asystenta rodziny</w:t>
            </w:r>
          </w:p>
        </w:tc>
        <w:tc>
          <w:tcPr>
            <w:tcW w:w="2108" w:type="pct"/>
            <w:vAlign w:val="center"/>
            <w:hideMark/>
          </w:tcPr>
          <w:p w14:paraId="0B9D55B6" w14:textId="34697A0F"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rodzin objętych wsparciem asystenta; </w:t>
            </w:r>
          </w:p>
        </w:tc>
      </w:tr>
      <w:tr w:rsidR="009304C5" w:rsidRPr="009304C5" w14:paraId="7A13579D"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1BD8E902"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23.</w:t>
            </w:r>
          </w:p>
        </w:tc>
        <w:tc>
          <w:tcPr>
            <w:tcW w:w="2725" w:type="pct"/>
            <w:vAlign w:val="center"/>
            <w:hideMark/>
          </w:tcPr>
          <w:p w14:paraId="6B6FC592"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Organizacja warsztatów podnoszących kompetencje wychowawcze dla rodziców</w:t>
            </w:r>
          </w:p>
        </w:tc>
        <w:tc>
          <w:tcPr>
            <w:tcW w:w="2108" w:type="pct"/>
            <w:vAlign w:val="center"/>
            <w:hideMark/>
          </w:tcPr>
          <w:p w14:paraId="39FB55B2" w14:textId="4D7C7388"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przeprowadzonych warsztatów; </w:t>
            </w:r>
          </w:p>
        </w:tc>
      </w:tr>
      <w:tr w:rsidR="009304C5" w:rsidRPr="009304C5" w14:paraId="40CB2FB8"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3152CF4"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lastRenderedPageBreak/>
              <w:t>24.</w:t>
            </w:r>
          </w:p>
        </w:tc>
        <w:tc>
          <w:tcPr>
            <w:tcW w:w="2725" w:type="pct"/>
            <w:vAlign w:val="center"/>
            <w:hideMark/>
          </w:tcPr>
          <w:p w14:paraId="6E6A5D7C"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Zapewnienie współpracy rodzin z psychologiem/terapeutą uzależnień</w:t>
            </w:r>
          </w:p>
        </w:tc>
        <w:tc>
          <w:tcPr>
            <w:tcW w:w="2108" w:type="pct"/>
            <w:vAlign w:val="center"/>
            <w:hideMark/>
          </w:tcPr>
          <w:p w14:paraId="01915DE1" w14:textId="3A68F954"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zrealizowanych sesji terapeutycznych; </w:t>
            </w:r>
          </w:p>
        </w:tc>
      </w:tr>
      <w:tr w:rsidR="009304C5" w:rsidRPr="009304C5" w14:paraId="6CFEDFBB"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4DF27B6A"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25.</w:t>
            </w:r>
          </w:p>
        </w:tc>
        <w:tc>
          <w:tcPr>
            <w:tcW w:w="2725" w:type="pct"/>
            <w:vAlign w:val="center"/>
            <w:hideMark/>
          </w:tcPr>
          <w:p w14:paraId="6A756114"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Kontynuacja i rozwój zbiórek odzieży, mebli i sprzętu dla potrzebujących rodzin (we współpracy z mieszkańcami, Caritas)</w:t>
            </w:r>
          </w:p>
        </w:tc>
        <w:tc>
          <w:tcPr>
            <w:tcW w:w="2108" w:type="pct"/>
            <w:vAlign w:val="center"/>
            <w:hideMark/>
          </w:tcPr>
          <w:p w14:paraId="341A38B9" w14:textId="6831EBF2"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zrealizowanych zbiórek celowych; </w:t>
            </w:r>
          </w:p>
        </w:tc>
      </w:tr>
      <w:tr w:rsidR="009304C5" w:rsidRPr="009304C5" w14:paraId="39EB68AB"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08D9F090"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26.</w:t>
            </w:r>
          </w:p>
        </w:tc>
        <w:tc>
          <w:tcPr>
            <w:tcW w:w="2725" w:type="pct"/>
            <w:vAlign w:val="center"/>
            <w:hideMark/>
          </w:tcPr>
          <w:p w14:paraId="2BEE7FE2"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Wsparcie żywieniowe – poszerzenie programu dożywiania dzieci, również w okresie wakacyjnym</w:t>
            </w:r>
          </w:p>
        </w:tc>
        <w:tc>
          <w:tcPr>
            <w:tcW w:w="2108" w:type="pct"/>
            <w:vAlign w:val="center"/>
            <w:hideMark/>
          </w:tcPr>
          <w:p w14:paraId="77ACC416" w14:textId="4A926038"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dzieci otrzymujących posiłki w okresie wakacyjnym;</w:t>
            </w:r>
          </w:p>
        </w:tc>
      </w:tr>
      <w:tr w:rsidR="009304C5" w:rsidRPr="009304C5" w14:paraId="5B703BDB"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171B3886"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27.</w:t>
            </w:r>
          </w:p>
        </w:tc>
        <w:tc>
          <w:tcPr>
            <w:tcW w:w="2725" w:type="pct"/>
            <w:vAlign w:val="center"/>
            <w:hideMark/>
          </w:tcPr>
          <w:p w14:paraId="0A541C56"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Dystrybucja paczek żywnościowych i świątecznych przy współpracy z Caritas, Bankiem Żywności</w:t>
            </w:r>
          </w:p>
        </w:tc>
        <w:tc>
          <w:tcPr>
            <w:tcW w:w="2108" w:type="pct"/>
            <w:vAlign w:val="center"/>
            <w:hideMark/>
          </w:tcPr>
          <w:p w14:paraId="57CFD6CC" w14:textId="6C823376"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rodzin, które otrzymały pomoc żywnościową; </w:t>
            </w:r>
          </w:p>
        </w:tc>
      </w:tr>
      <w:tr w:rsidR="009304C5" w:rsidRPr="009304C5" w14:paraId="17D0645A"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7BB52209"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28.</w:t>
            </w:r>
          </w:p>
        </w:tc>
        <w:tc>
          <w:tcPr>
            <w:tcW w:w="2725" w:type="pct"/>
            <w:vAlign w:val="center"/>
            <w:hideMark/>
          </w:tcPr>
          <w:p w14:paraId="6EE7BF88"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Organizacja plenerowych wydarzeń integracyjnych dla rodzin, dzieci i seniorów (pikniki, gry terenowe, koncerty)</w:t>
            </w:r>
          </w:p>
        </w:tc>
        <w:tc>
          <w:tcPr>
            <w:tcW w:w="2108" w:type="pct"/>
            <w:vAlign w:val="center"/>
            <w:hideMark/>
          </w:tcPr>
          <w:p w14:paraId="4BABC5CF" w14:textId="59FD1E04"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zorganizowanych pikników/gier; </w:t>
            </w:r>
          </w:p>
        </w:tc>
      </w:tr>
      <w:tr w:rsidR="009304C5" w:rsidRPr="009304C5" w14:paraId="5AD08F4D"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30A6957B"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29.</w:t>
            </w:r>
          </w:p>
        </w:tc>
        <w:tc>
          <w:tcPr>
            <w:tcW w:w="2725" w:type="pct"/>
            <w:vAlign w:val="center"/>
            <w:hideMark/>
          </w:tcPr>
          <w:p w14:paraId="01C15FC9"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Współpraca z GOK i szkołami w celu rozszerzenia oferty także dla dorosłych i rodzin (np. zajęcia z rękodzieła, warsztaty, wieczorki tematyczne)</w:t>
            </w:r>
          </w:p>
        </w:tc>
        <w:tc>
          <w:tcPr>
            <w:tcW w:w="2108" w:type="pct"/>
            <w:vAlign w:val="center"/>
            <w:hideMark/>
          </w:tcPr>
          <w:p w14:paraId="72845C29" w14:textId="59B843D8"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nowych zajęć dedykowanych całym rodzinom;</w:t>
            </w:r>
          </w:p>
        </w:tc>
      </w:tr>
      <w:tr w:rsidR="009304C5" w:rsidRPr="009304C5" w14:paraId="0C0BD081"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0E1657DD"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30.</w:t>
            </w:r>
          </w:p>
        </w:tc>
        <w:tc>
          <w:tcPr>
            <w:tcW w:w="2725" w:type="pct"/>
            <w:vAlign w:val="center"/>
            <w:hideMark/>
          </w:tcPr>
          <w:p w14:paraId="0A35796D"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Aktywizacja mieszkańców do udziału w działaniach poprzez działania </w:t>
            </w:r>
            <w:proofErr w:type="spellStart"/>
            <w:r w:rsidRPr="009304C5">
              <w:rPr>
                <w:rFonts w:eastAsia="Times New Roman" w:cs="Times New Roman"/>
                <w:sz w:val="18"/>
                <w:szCs w:val="18"/>
                <w:lang w:eastAsia="pl-PL"/>
              </w:rPr>
              <w:t>wolontariackie</w:t>
            </w:r>
            <w:proofErr w:type="spellEnd"/>
            <w:r w:rsidRPr="009304C5">
              <w:rPr>
                <w:rFonts w:eastAsia="Times New Roman" w:cs="Times New Roman"/>
                <w:sz w:val="18"/>
                <w:szCs w:val="18"/>
                <w:lang w:eastAsia="pl-PL"/>
              </w:rPr>
              <w:t>.</w:t>
            </w:r>
          </w:p>
        </w:tc>
        <w:tc>
          <w:tcPr>
            <w:tcW w:w="2108" w:type="pct"/>
            <w:vAlign w:val="center"/>
            <w:hideMark/>
          </w:tcPr>
          <w:p w14:paraId="408010A8" w14:textId="18E08461"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zarejestrowanych wolontariuszy lokalnych; </w:t>
            </w:r>
          </w:p>
        </w:tc>
      </w:tr>
      <w:tr w:rsidR="009304C5" w:rsidRPr="009304C5" w14:paraId="396AF164"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3C4AA5AD"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31.</w:t>
            </w:r>
          </w:p>
        </w:tc>
        <w:tc>
          <w:tcPr>
            <w:tcW w:w="2725" w:type="pct"/>
            <w:vAlign w:val="center"/>
            <w:hideMark/>
          </w:tcPr>
          <w:p w14:paraId="16C2BC43"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Prowadzenie lokalnych kampanii społecznych nt. przeciwdziałania przemocy domowej i uzależnieniom</w:t>
            </w:r>
          </w:p>
        </w:tc>
        <w:tc>
          <w:tcPr>
            <w:tcW w:w="2108" w:type="pct"/>
            <w:vAlign w:val="center"/>
            <w:hideMark/>
          </w:tcPr>
          <w:p w14:paraId="47BD04B8" w14:textId="78434EAF"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Liczba przeprowadzonych kampanii (plakaty, spoty, prelekcje);</w:t>
            </w:r>
          </w:p>
        </w:tc>
      </w:tr>
      <w:tr w:rsidR="009304C5" w:rsidRPr="009304C5" w14:paraId="1C77C1EF"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6BB6E68"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32.</w:t>
            </w:r>
          </w:p>
        </w:tc>
        <w:tc>
          <w:tcPr>
            <w:tcW w:w="2725" w:type="pct"/>
            <w:vAlign w:val="center"/>
            <w:hideMark/>
          </w:tcPr>
          <w:p w14:paraId="6F8766E4"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Zapewnienie wsparcia terapeuty uzależnień – terapie grupowe i indywidualne</w:t>
            </w:r>
          </w:p>
        </w:tc>
        <w:tc>
          <w:tcPr>
            <w:tcW w:w="2108" w:type="pct"/>
            <w:vAlign w:val="center"/>
            <w:hideMark/>
          </w:tcPr>
          <w:p w14:paraId="3883343C" w14:textId="492E7A6C"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osób uczestniczących w terapiach indywidualnych; </w:t>
            </w:r>
          </w:p>
        </w:tc>
      </w:tr>
      <w:tr w:rsidR="009304C5" w:rsidRPr="009304C5" w14:paraId="4539BEC5" w14:textId="77777777" w:rsidTr="00C171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3957A306"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33.</w:t>
            </w:r>
          </w:p>
        </w:tc>
        <w:tc>
          <w:tcPr>
            <w:tcW w:w="2725" w:type="pct"/>
            <w:vAlign w:val="center"/>
            <w:hideMark/>
          </w:tcPr>
          <w:p w14:paraId="7215F5AB" w14:textId="77777777"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Warsztaty edukacyjne dla młodzieży i rodziców z zakresu przeciwdziałania przemocy i uzależnieniom</w:t>
            </w:r>
          </w:p>
        </w:tc>
        <w:tc>
          <w:tcPr>
            <w:tcW w:w="2108" w:type="pct"/>
            <w:vAlign w:val="center"/>
            <w:hideMark/>
          </w:tcPr>
          <w:p w14:paraId="4F7E8ED1" w14:textId="171B5BFA" w:rsidR="009304C5" w:rsidRPr="009304C5" w:rsidRDefault="009304C5" w:rsidP="00C17121">
            <w:pPr>
              <w:spacing w:before="0" w:line="276" w:lineRule="auto"/>
              <w:cnfStyle w:val="000000100000" w:firstRow="0" w:lastRow="0" w:firstColumn="0" w:lastColumn="0" w:oddVBand="0" w:evenVBand="0" w:oddHBand="1"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 xml:space="preserve">Liczba przeprowadzonych warsztatów w szkołach; </w:t>
            </w:r>
          </w:p>
        </w:tc>
      </w:tr>
      <w:tr w:rsidR="009304C5" w:rsidRPr="009304C5" w14:paraId="52CFB4F4" w14:textId="77777777" w:rsidTr="00C17121">
        <w:tc>
          <w:tcPr>
            <w:cnfStyle w:val="001000000000" w:firstRow="0" w:lastRow="0" w:firstColumn="1" w:lastColumn="0" w:oddVBand="0" w:evenVBand="0" w:oddHBand="0" w:evenHBand="0" w:firstRowFirstColumn="0" w:firstRowLastColumn="0" w:lastRowFirstColumn="0" w:lastRowLastColumn="0"/>
            <w:tcW w:w="166" w:type="pct"/>
            <w:vAlign w:val="center"/>
            <w:hideMark/>
          </w:tcPr>
          <w:p w14:paraId="5358530C" w14:textId="77777777" w:rsidR="009304C5" w:rsidRPr="009304C5" w:rsidRDefault="009304C5" w:rsidP="00C17121">
            <w:pPr>
              <w:spacing w:before="0" w:line="276" w:lineRule="auto"/>
              <w:rPr>
                <w:rFonts w:eastAsia="Times New Roman" w:cs="Times New Roman"/>
                <w:sz w:val="18"/>
                <w:szCs w:val="18"/>
                <w:lang w:eastAsia="pl-PL"/>
              </w:rPr>
            </w:pPr>
            <w:r w:rsidRPr="009304C5">
              <w:rPr>
                <w:rFonts w:eastAsia="Times New Roman" w:cs="Times New Roman"/>
                <w:sz w:val="18"/>
                <w:szCs w:val="18"/>
                <w:lang w:eastAsia="pl-PL"/>
              </w:rPr>
              <w:t>34.</w:t>
            </w:r>
          </w:p>
        </w:tc>
        <w:tc>
          <w:tcPr>
            <w:tcW w:w="2725" w:type="pct"/>
            <w:vAlign w:val="center"/>
            <w:hideMark/>
          </w:tcPr>
          <w:p w14:paraId="7E76D822" w14:textId="77777777"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Ułatwienie dostępu do pomocy psychologicznej dla osób doświadczających przemocy, także anonimowej i bez skierowania</w:t>
            </w:r>
          </w:p>
        </w:tc>
        <w:tc>
          <w:tcPr>
            <w:tcW w:w="2108" w:type="pct"/>
            <w:vAlign w:val="center"/>
            <w:hideMark/>
          </w:tcPr>
          <w:p w14:paraId="304E9C52" w14:textId="145CA718" w:rsidR="009304C5" w:rsidRPr="009304C5" w:rsidRDefault="009304C5" w:rsidP="00C17121">
            <w:pPr>
              <w:spacing w:before="0" w:line="276" w:lineRule="auto"/>
              <w:cnfStyle w:val="000000000000" w:firstRow="0" w:lastRow="0" w:firstColumn="0" w:lastColumn="0" w:oddVBand="0" w:evenVBand="0" w:oddHBand="0" w:evenHBand="0" w:firstRowFirstColumn="0" w:firstRowLastColumn="0" w:lastRowFirstColumn="0" w:lastRowLastColumn="0"/>
              <w:rPr>
                <w:rFonts w:eastAsia="Times New Roman" w:cs="Times New Roman"/>
                <w:sz w:val="18"/>
                <w:szCs w:val="18"/>
                <w:lang w:eastAsia="pl-PL"/>
              </w:rPr>
            </w:pPr>
            <w:r w:rsidRPr="009304C5">
              <w:rPr>
                <w:rFonts w:eastAsia="Times New Roman" w:cs="Times New Roman"/>
                <w:sz w:val="18"/>
                <w:szCs w:val="18"/>
                <w:lang w:eastAsia="pl-PL"/>
              </w:rPr>
              <w:t>Uruchomienie/utrzymanie telefonu zaufania lub punktu konsultacyjnego;</w:t>
            </w:r>
          </w:p>
        </w:tc>
      </w:tr>
    </w:tbl>
    <w:p w14:paraId="743C8A1C" w14:textId="77777777" w:rsidR="009304C5" w:rsidRDefault="009304C5" w:rsidP="00ED44CF">
      <w:pPr>
        <w:jc w:val="both"/>
        <w:rPr>
          <w:rFonts w:eastAsia="Times New Roman" w:cs="Times New Roman"/>
          <w:lang w:eastAsia="pl-PL"/>
        </w:rPr>
        <w:sectPr w:rsidR="009304C5" w:rsidSect="009304C5">
          <w:pgSz w:w="17338" w:h="11906" w:orient="landscape"/>
          <w:pgMar w:top="1418" w:right="987" w:bottom="1418" w:left="1418" w:header="142" w:footer="612" w:gutter="0"/>
          <w:cols w:space="708"/>
          <w:noEndnote/>
          <w:titlePg/>
          <w:docGrid w:linePitch="299"/>
        </w:sectPr>
      </w:pPr>
    </w:p>
    <w:p w14:paraId="6EFA34F1" w14:textId="3CE78DDB" w:rsidR="00BD1D07" w:rsidRPr="003978DB" w:rsidRDefault="00591189" w:rsidP="006D3F32">
      <w:pPr>
        <w:pStyle w:val="Nagwek2"/>
        <w:spacing w:after="240"/>
      </w:pPr>
      <w:bookmarkStart w:id="69" w:name="_Toc233815608"/>
      <w:r w:rsidRPr="003978DB">
        <w:lastRenderedPageBreak/>
        <w:t xml:space="preserve">Opis systemu monitorowania realizacji planu </w:t>
      </w:r>
      <w:r w:rsidR="00744AE8" w:rsidRPr="003978DB">
        <w:t>i osiągnięcia wskaźników</w:t>
      </w:r>
      <w:bookmarkEnd w:id="66"/>
      <w:bookmarkEnd w:id="69"/>
    </w:p>
    <w:p w14:paraId="51625E14" w14:textId="4A497341" w:rsidR="00B60A64" w:rsidRDefault="00B60A64" w:rsidP="00B60A64">
      <w:pPr>
        <w:jc w:val="both"/>
      </w:pPr>
      <w:bookmarkStart w:id="70" w:name="_Toc171945309"/>
      <w:r>
        <w:t>System monitorowania realizacji Planu oraz osiągania wskaźników ma na celu zapewnienie skutecznego nadzoru nad postępem wdrażania zaplanowanych działań oraz ocenę stopnia realizacji przyjętych celów. Skuteczny monitoring stanowi jeden z kluczowych elementów powodzenia całego przedsięwzięcia. Regularna analiza realizowanych działań umożliwi nie tylko bieżące śledzenie ich zgodności z założeniami Planu, ale także szybkie identyfikowanie problemów i wprowadzanie niezbędnych korekt.</w:t>
      </w:r>
      <w:r w:rsidR="002E5D37">
        <w:t xml:space="preserve"> </w:t>
      </w:r>
      <w:r>
        <w:t>Dzięki temu możliwe będzie zapewnienie przejrzystości oraz odpowiedzialności w realizacji zadań, co jednocześnie wesprze efektywne zarządzanie usługami społecznymi na terenie gminy Jadów.</w:t>
      </w:r>
    </w:p>
    <w:p w14:paraId="45BFF7C3" w14:textId="1F1A568D" w:rsidR="00B60A64" w:rsidRDefault="00B60A64" w:rsidP="00B60A64">
      <w:pPr>
        <w:jc w:val="both"/>
      </w:pPr>
      <w:r>
        <w:t xml:space="preserve">Monitoring realizacji Lokalnego Planu Deinstytucjonalizacji i Rozwoju Usług Społecznych Gminy Jadów na lata </w:t>
      </w:r>
      <w:r w:rsidR="002606E5">
        <w:t>2026-2030</w:t>
      </w:r>
      <w:r>
        <w:t>oraz ocena stopnia osiągania zaplanowanych wskaźników będzie prowadzona we współpracy z lokalnymi interesariuszami zaangażowanymi w jego przygotowanie i wdrażanie. W proces ten włączeni zostaną m.in.:</w:t>
      </w:r>
    </w:p>
    <w:p w14:paraId="7090CD27" w14:textId="5D5EBAE1" w:rsidR="00B60A64" w:rsidRDefault="00B60A64" w:rsidP="00E316D4">
      <w:pPr>
        <w:pStyle w:val="Akapitzlist"/>
        <w:numPr>
          <w:ilvl w:val="0"/>
          <w:numId w:val="4"/>
        </w:numPr>
        <w:jc w:val="both"/>
      </w:pPr>
      <w:r>
        <w:t>przedstawiciele władz gminy Jadów,</w:t>
      </w:r>
    </w:p>
    <w:p w14:paraId="7E1B3EC9" w14:textId="4F025284" w:rsidR="00B60A64" w:rsidRDefault="00F66ACA" w:rsidP="00E316D4">
      <w:pPr>
        <w:pStyle w:val="Akapitzlist"/>
        <w:numPr>
          <w:ilvl w:val="0"/>
          <w:numId w:val="4"/>
        </w:numPr>
        <w:jc w:val="both"/>
      </w:pPr>
      <w:r>
        <w:t>Miejsko-</w:t>
      </w:r>
      <w:r w:rsidR="00B60A64">
        <w:t>Gminny Ośrodek Pomocy Społecznej,</w:t>
      </w:r>
    </w:p>
    <w:p w14:paraId="76449B54" w14:textId="46BD618B" w:rsidR="00B60A64" w:rsidRDefault="00B60A64" w:rsidP="00E316D4">
      <w:pPr>
        <w:pStyle w:val="Akapitzlist"/>
        <w:numPr>
          <w:ilvl w:val="0"/>
          <w:numId w:val="4"/>
        </w:numPr>
        <w:jc w:val="both"/>
      </w:pPr>
      <w:r>
        <w:t>jednostki organizacyjne gminy,</w:t>
      </w:r>
    </w:p>
    <w:p w14:paraId="4107DE86" w14:textId="332F4A05" w:rsidR="00B60A64" w:rsidRDefault="00B60A64" w:rsidP="00E316D4">
      <w:pPr>
        <w:pStyle w:val="Akapitzlist"/>
        <w:numPr>
          <w:ilvl w:val="0"/>
          <w:numId w:val="4"/>
        </w:numPr>
        <w:jc w:val="both"/>
      </w:pPr>
      <w:r>
        <w:t>organizacje pozarządowe,</w:t>
      </w:r>
    </w:p>
    <w:p w14:paraId="5B83ECB5" w14:textId="5CA9CB07" w:rsidR="00B60A64" w:rsidRDefault="00B60A64" w:rsidP="00E316D4">
      <w:pPr>
        <w:pStyle w:val="Akapitzlist"/>
        <w:numPr>
          <w:ilvl w:val="0"/>
          <w:numId w:val="4"/>
        </w:numPr>
        <w:jc w:val="both"/>
      </w:pPr>
      <w:r>
        <w:t>inni partnerzy społeczni i instytucjonalni.</w:t>
      </w:r>
    </w:p>
    <w:p w14:paraId="3F2F6EB2" w14:textId="18803F67" w:rsidR="00B60A64" w:rsidRDefault="00B60A64" w:rsidP="00B60A64">
      <w:pPr>
        <w:jc w:val="both"/>
      </w:pPr>
      <w:r>
        <w:t xml:space="preserve">Za koordynację procesu monitorowania odpowiadać będzie </w:t>
      </w:r>
      <w:r w:rsidR="008D1CDE">
        <w:t>wyznaczona</w:t>
      </w:r>
      <w:r>
        <w:t xml:space="preserve"> osoba koordynująca</w:t>
      </w:r>
      <w:r w:rsidR="008D1CDE">
        <w:t>, która</w:t>
      </w:r>
      <w:r>
        <w:t xml:space="preserve"> będzie odpowiedzialna za zbieranie danych od realizatorów poszczególnych działań oraz za weryfikację zgodności otrzymanych informacji z przyjętymi wskaźnikami przypisanymi do celów szczegółowych.</w:t>
      </w:r>
    </w:p>
    <w:p w14:paraId="01FF35C9" w14:textId="0731ADB1" w:rsidR="00D70013" w:rsidRPr="00135A8E" w:rsidRDefault="00B60A64" w:rsidP="00B60A64">
      <w:pPr>
        <w:jc w:val="both"/>
      </w:pPr>
      <w:r>
        <w:t xml:space="preserve">Na podstawie zebranych danych i ich analizy </w:t>
      </w:r>
      <w:r w:rsidR="008D1CDE">
        <w:t>osoba ta</w:t>
      </w:r>
      <w:r>
        <w:t xml:space="preserve"> będzie opracowywał</w:t>
      </w:r>
      <w:r w:rsidR="008D1CDE">
        <w:t>a</w:t>
      </w:r>
      <w:r>
        <w:t xml:space="preserve"> coroczne raporty podsumowujące postępy w realizacji Planu. Wskaźniki będą pełniły rolę podstawowego narzędzia oceny skuteczności działań oraz poziomu osiągania zakładanych rezultatów.</w:t>
      </w:r>
    </w:p>
    <w:p w14:paraId="6A2B8A75" w14:textId="15F84F66" w:rsidR="006D3F32" w:rsidRPr="003978DB" w:rsidRDefault="003833C8" w:rsidP="003833C8">
      <w:pPr>
        <w:pStyle w:val="Nagwek2"/>
        <w:spacing w:after="240"/>
      </w:pPr>
      <w:bookmarkStart w:id="71" w:name="_Toc233815609"/>
      <w:r w:rsidRPr="003978DB">
        <w:t>Ocena skuteczności i efektywności planu (ewaluacja)</w:t>
      </w:r>
      <w:bookmarkEnd w:id="70"/>
      <w:bookmarkEnd w:id="71"/>
    </w:p>
    <w:p w14:paraId="720993E3" w14:textId="70201FC8" w:rsidR="008535D6" w:rsidRDefault="008535D6" w:rsidP="008535D6">
      <w:pPr>
        <w:jc w:val="both"/>
      </w:pPr>
      <w:bookmarkStart w:id="72" w:name="_Toc171945310"/>
      <w:r>
        <w:t xml:space="preserve">Końcowym etapem realizacji Lokalnego Planu Deinstytucjonalizacji i Rozwoju Usług Społecznych Gminy Jadów na lata </w:t>
      </w:r>
      <w:r w:rsidR="002606E5">
        <w:t>2026-2030</w:t>
      </w:r>
      <w:r>
        <w:t>będzie przeprowadzenie procesu ewaluacji, mającego na celu ocenę efektywności, adekwatności oraz zasadności podjętych interwencji. Ewaluacja stanowi istotne narzędzie analityczne, umożliwiające weryfikację stopnia realizacji celów Planu, a także ocenę wpływu wdrażanych działań na jakość życia mieszkańców gminy oraz rozwój lokalnego systemu wsparcia społecznego.</w:t>
      </w:r>
    </w:p>
    <w:p w14:paraId="066277C0" w14:textId="7F2D7908" w:rsidR="00CB01E8" w:rsidRDefault="008535D6" w:rsidP="008535D6">
      <w:pPr>
        <w:jc w:val="both"/>
      </w:pPr>
      <w:r>
        <w:t xml:space="preserve">Proces ewaluacyjny zostanie zrealizowany w </w:t>
      </w:r>
      <w:r w:rsidR="008D1CDE">
        <w:t>dwóch etapach:</w:t>
      </w:r>
    </w:p>
    <w:p w14:paraId="7C1A1635" w14:textId="2CFAB38A" w:rsidR="00E05048" w:rsidRDefault="00E05048" w:rsidP="00E316D4">
      <w:pPr>
        <w:pStyle w:val="Akapitzlist"/>
        <w:numPr>
          <w:ilvl w:val="0"/>
          <w:numId w:val="5"/>
        </w:numPr>
        <w:jc w:val="both"/>
      </w:pPr>
      <w:r w:rsidRPr="004C03C9">
        <w:rPr>
          <w:b/>
          <w:bCs/>
        </w:rPr>
        <w:t>Ewaluacja on-</w:t>
      </w:r>
      <w:proofErr w:type="spellStart"/>
      <w:r w:rsidRPr="004C03C9">
        <w:rPr>
          <w:b/>
          <w:bCs/>
        </w:rPr>
        <w:t>going</w:t>
      </w:r>
      <w:proofErr w:type="spellEnd"/>
      <w:r w:rsidRPr="004C03C9">
        <w:rPr>
          <w:b/>
          <w:bCs/>
        </w:rPr>
        <w:t xml:space="preserve"> (bieżąca)</w:t>
      </w:r>
      <w:r w:rsidR="00B44A27">
        <w:t xml:space="preserve"> - </w:t>
      </w:r>
      <w:r w:rsidR="004C03C9">
        <w:t>r</w:t>
      </w:r>
      <w:r w:rsidR="00B44A27" w:rsidRPr="00B44A27">
        <w:t xml:space="preserve">ealizowana w trakcie wdrażania Planu, jako integralna część systemu monitorowania. Jej celem jest systematyczna ocena postępów w osiąganiu celów szczegółowych oraz identyfikacja potencjalnych trudności i barier wdrożeniowych. Ewaluacja bieżąca umożliwia elastyczne dostosowywanie działań do zmieniających się uwarunkowań społecznych i organizacyjnych. Prowadzona będzie we współpracy z </w:t>
      </w:r>
      <w:r w:rsidR="00F66ACA">
        <w:t>Miejsko-</w:t>
      </w:r>
      <w:r w:rsidR="00B44A27" w:rsidRPr="00B44A27">
        <w:t xml:space="preserve">Gminnym Ośrodkiem Pomocy Społecznej w Jadowie oraz pozostałymi jednostkami zaangażowanymi </w:t>
      </w:r>
      <w:r w:rsidR="00CB44C0">
        <w:br/>
      </w:r>
      <w:r w:rsidR="00B44A27" w:rsidRPr="00B44A27">
        <w:t>w realizację Planu</w:t>
      </w:r>
      <w:r w:rsidR="004C03C9">
        <w:t>;</w:t>
      </w:r>
    </w:p>
    <w:p w14:paraId="7B535600" w14:textId="6E51CC04" w:rsidR="00E05048" w:rsidRDefault="00E05048" w:rsidP="00E316D4">
      <w:pPr>
        <w:pStyle w:val="Akapitzlist"/>
        <w:numPr>
          <w:ilvl w:val="0"/>
          <w:numId w:val="5"/>
        </w:numPr>
        <w:jc w:val="both"/>
      </w:pPr>
      <w:r w:rsidRPr="004C03C9">
        <w:rPr>
          <w:b/>
          <w:bCs/>
        </w:rPr>
        <w:t>Ewaluacja ex-post (końcowa)</w:t>
      </w:r>
      <w:r w:rsidR="004C03C9">
        <w:t xml:space="preserve"> - p</w:t>
      </w:r>
      <w:r w:rsidR="004C03C9" w:rsidRPr="004C03C9">
        <w:t>rzeprowadzana po zakończeniu okresu obowiązywania Planu, obejmować będzie analizę osiągniętych rezultatów, trwałości wdrożonych rozwiązań oraz efektywności wykorzystania zasobów – w tym finansowych, kadrowych i organizacyjnych. Ewaluacja ta umożliwi ocenę rzeczywistego wpływu podejmowanych działań na poprawę sytuacji społecznej w gminie oraz dostarczy rekomendacji na potrzeby przyszłych działań strategicznych.</w:t>
      </w:r>
    </w:p>
    <w:p w14:paraId="45C9168F" w14:textId="77777777" w:rsidR="007A0A69" w:rsidRDefault="007A0A69" w:rsidP="00B44A27">
      <w:pPr>
        <w:jc w:val="both"/>
        <w:sectPr w:rsidR="007A0A69" w:rsidSect="009304C5">
          <w:pgSz w:w="11906" w:h="17338"/>
          <w:pgMar w:top="987" w:right="1418" w:bottom="1418" w:left="1418" w:header="142" w:footer="612" w:gutter="0"/>
          <w:cols w:space="708"/>
          <w:noEndnote/>
          <w:titlePg/>
          <w:docGrid w:linePitch="299"/>
        </w:sectPr>
      </w:pPr>
    </w:p>
    <w:p w14:paraId="24C06727" w14:textId="13BF4127" w:rsidR="003833C8" w:rsidRPr="003978DB" w:rsidRDefault="003833C8" w:rsidP="00386288">
      <w:pPr>
        <w:pStyle w:val="Nagwek1"/>
        <w:spacing w:after="240"/>
      </w:pPr>
      <w:bookmarkStart w:id="73" w:name="_Toc233815610"/>
      <w:r w:rsidRPr="003978DB">
        <w:lastRenderedPageBreak/>
        <w:t xml:space="preserve">Spis </w:t>
      </w:r>
      <w:r w:rsidR="00386288" w:rsidRPr="003978DB">
        <w:t>elementów graficznych</w:t>
      </w:r>
      <w:bookmarkEnd w:id="72"/>
      <w:bookmarkEnd w:id="73"/>
    </w:p>
    <w:p w14:paraId="6599A8E1" w14:textId="5A8D10FD" w:rsidR="00386288" w:rsidRPr="003978DB" w:rsidRDefault="00386288" w:rsidP="003C79EC">
      <w:pPr>
        <w:pStyle w:val="Nagwek4"/>
      </w:pPr>
      <w:r w:rsidRPr="003978DB">
        <w:t xml:space="preserve"> </w:t>
      </w:r>
      <w:bookmarkStart w:id="74" w:name="_Toc171945311"/>
      <w:r w:rsidRPr="003978DB">
        <w:t>Tabele</w:t>
      </w:r>
      <w:bookmarkEnd w:id="74"/>
    </w:p>
    <w:p w14:paraId="5156269F" w14:textId="2E78CC6A" w:rsidR="004C66F1" w:rsidRDefault="00525C8F">
      <w:pPr>
        <w:pStyle w:val="Spisilustracji"/>
        <w:tabs>
          <w:tab w:val="right" w:leader="dot" w:pos="9060"/>
        </w:tabs>
        <w:rPr>
          <w:rFonts w:asciiTheme="minorHAnsi" w:hAnsiTheme="minorHAnsi"/>
          <w:noProof/>
          <w:kern w:val="2"/>
          <w:sz w:val="24"/>
          <w:szCs w:val="24"/>
          <w:lang w:eastAsia="pl-PL"/>
          <w14:ligatures w14:val="standardContextual"/>
        </w:rPr>
      </w:pPr>
      <w:r>
        <w:rPr>
          <w:sz w:val="22"/>
          <w:szCs w:val="22"/>
        </w:rPr>
        <w:fldChar w:fldCharType="begin"/>
      </w:r>
      <w:r>
        <w:rPr>
          <w:sz w:val="22"/>
          <w:szCs w:val="22"/>
        </w:rPr>
        <w:instrText xml:space="preserve"> TOC \h \z \c "Tabela" </w:instrText>
      </w:r>
      <w:r>
        <w:rPr>
          <w:sz w:val="22"/>
          <w:szCs w:val="22"/>
        </w:rPr>
        <w:fldChar w:fldCharType="separate"/>
      </w:r>
      <w:hyperlink w:anchor="_Toc233815571" w:history="1">
        <w:r w:rsidR="004C66F1" w:rsidRPr="00FE0E3B">
          <w:rPr>
            <w:rStyle w:val="Hipercze"/>
            <w:noProof/>
          </w:rPr>
          <w:t>Tabela 1. Powiązanie celów Planu z dokumentami strategicznymi wyższego szczebla</w:t>
        </w:r>
        <w:r w:rsidR="004C66F1">
          <w:rPr>
            <w:noProof/>
            <w:webHidden/>
          </w:rPr>
          <w:tab/>
        </w:r>
        <w:r w:rsidR="004C66F1">
          <w:rPr>
            <w:noProof/>
            <w:webHidden/>
          </w:rPr>
          <w:fldChar w:fldCharType="begin"/>
        </w:r>
        <w:r w:rsidR="004C66F1">
          <w:rPr>
            <w:noProof/>
            <w:webHidden/>
          </w:rPr>
          <w:instrText xml:space="preserve"> PAGEREF _Toc233815571 \h </w:instrText>
        </w:r>
        <w:r w:rsidR="004C66F1">
          <w:rPr>
            <w:noProof/>
            <w:webHidden/>
          </w:rPr>
        </w:r>
        <w:r w:rsidR="004C66F1">
          <w:rPr>
            <w:noProof/>
            <w:webHidden/>
          </w:rPr>
          <w:fldChar w:fldCharType="separate"/>
        </w:r>
        <w:r w:rsidR="004E70E1">
          <w:rPr>
            <w:noProof/>
            <w:webHidden/>
          </w:rPr>
          <w:t>6</w:t>
        </w:r>
        <w:r w:rsidR="004C66F1">
          <w:rPr>
            <w:noProof/>
            <w:webHidden/>
          </w:rPr>
          <w:fldChar w:fldCharType="end"/>
        </w:r>
      </w:hyperlink>
    </w:p>
    <w:p w14:paraId="711477C7" w14:textId="177964EC"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2" w:history="1">
        <w:r w:rsidRPr="00FE0E3B">
          <w:rPr>
            <w:rStyle w:val="Hipercze"/>
            <w:noProof/>
          </w:rPr>
          <w:t>Tabela 2. Liczba ludności w podziale na płeć w latach 2022-2024</w:t>
        </w:r>
        <w:r>
          <w:rPr>
            <w:noProof/>
            <w:webHidden/>
          </w:rPr>
          <w:tab/>
        </w:r>
        <w:r>
          <w:rPr>
            <w:noProof/>
            <w:webHidden/>
          </w:rPr>
          <w:fldChar w:fldCharType="begin"/>
        </w:r>
        <w:r>
          <w:rPr>
            <w:noProof/>
            <w:webHidden/>
          </w:rPr>
          <w:instrText xml:space="preserve"> PAGEREF _Toc233815572 \h </w:instrText>
        </w:r>
        <w:r>
          <w:rPr>
            <w:noProof/>
            <w:webHidden/>
          </w:rPr>
        </w:r>
        <w:r>
          <w:rPr>
            <w:noProof/>
            <w:webHidden/>
          </w:rPr>
          <w:fldChar w:fldCharType="separate"/>
        </w:r>
        <w:r w:rsidR="004E70E1">
          <w:rPr>
            <w:noProof/>
            <w:webHidden/>
          </w:rPr>
          <w:t>7</w:t>
        </w:r>
        <w:r>
          <w:rPr>
            <w:noProof/>
            <w:webHidden/>
          </w:rPr>
          <w:fldChar w:fldCharType="end"/>
        </w:r>
      </w:hyperlink>
    </w:p>
    <w:p w14:paraId="3943FB37" w14:textId="479C15A2"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3" w:history="1">
        <w:r w:rsidRPr="00FE0E3B">
          <w:rPr>
            <w:rStyle w:val="Hipercze"/>
            <w:noProof/>
          </w:rPr>
          <w:t>Tabela 3. Inne wskaźniki demograficzne</w:t>
        </w:r>
        <w:r>
          <w:rPr>
            <w:noProof/>
            <w:webHidden/>
          </w:rPr>
          <w:tab/>
        </w:r>
        <w:r>
          <w:rPr>
            <w:noProof/>
            <w:webHidden/>
          </w:rPr>
          <w:fldChar w:fldCharType="begin"/>
        </w:r>
        <w:r>
          <w:rPr>
            <w:noProof/>
            <w:webHidden/>
          </w:rPr>
          <w:instrText xml:space="preserve"> PAGEREF _Toc233815573 \h </w:instrText>
        </w:r>
        <w:r>
          <w:rPr>
            <w:noProof/>
            <w:webHidden/>
          </w:rPr>
        </w:r>
        <w:r>
          <w:rPr>
            <w:noProof/>
            <w:webHidden/>
          </w:rPr>
          <w:fldChar w:fldCharType="separate"/>
        </w:r>
        <w:r w:rsidR="004E70E1">
          <w:rPr>
            <w:noProof/>
            <w:webHidden/>
          </w:rPr>
          <w:t>8</w:t>
        </w:r>
        <w:r>
          <w:rPr>
            <w:noProof/>
            <w:webHidden/>
          </w:rPr>
          <w:fldChar w:fldCharType="end"/>
        </w:r>
      </w:hyperlink>
    </w:p>
    <w:p w14:paraId="00093271" w14:textId="1B23ACF5"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4" w:history="1">
        <w:r w:rsidRPr="00FE0E3B">
          <w:rPr>
            <w:rStyle w:val="Hipercze"/>
            <w:noProof/>
          </w:rPr>
          <w:t>Tabela 4. Poziom wykształcenia mieszkańców</w:t>
        </w:r>
        <w:r>
          <w:rPr>
            <w:noProof/>
            <w:webHidden/>
          </w:rPr>
          <w:tab/>
        </w:r>
        <w:r>
          <w:rPr>
            <w:noProof/>
            <w:webHidden/>
          </w:rPr>
          <w:fldChar w:fldCharType="begin"/>
        </w:r>
        <w:r>
          <w:rPr>
            <w:noProof/>
            <w:webHidden/>
          </w:rPr>
          <w:instrText xml:space="preserve"> PAGEREF _Toc233815574 \h </w:instrText>
        </w:r>
        <w:r>
          <w:rPr>
            <w:noProof/>
            <w:webHidden/>
          </w:rPr>
        </w:r>
        <w:r>
          <w:rPr>
            <w:noProof/>
            <w:webHidden/>
          </w:rPr>
          <w:fldChar w:fldCharType="separate"/>
        </w:r>
        <w:r w:rsidR="004E70E1">
          <w:rPr>
            <w:noProof/>
            <w:webHidden/>
          </w:rPr>
          <w:t>9</w:t>
        </w:r>
        <w:r>
          <w:rPr>
            <w:noProof/>
            <w:webHidden/>
          </w:rPr>
          <w:fldChar w:fldCharType="end"/>
        </w:r>
      </w:hyperlink>
    </w:p>
    <w:p w14:paraId="7BE0DB22" w14:textId="4CAFB8A1"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5" w:history="1">
        <w:r w:rsidRPr="00FE0E3B">
          <w:rPr>
            <w:rStyle w:val="Hipercze"/>
            <w:noProof/>
          </w:rPr>
          <w:t>Tabela 5. Poziom bezrobocia w latach 2022-2024</w:t>
        </w:r>
        <w:r>
          <w:rPr>
            <w:noProof/>
            <w:webHidden/>
          </w:rPr>
          <w:tab/>
        </w:r>
        <w:r>
          <w:rPr>
            <w:noProof/>
            <w:webHidden/>
          </w:rPr>
          <w:fldChar w:fldCharType="begin"/>
        </w:r>
        <w:r>
          <w:rPr>
            <w:noProof/>
            <w:webHidden/>
          </w:rPr>
          <w:instrText xml:space="preserve"> PAGEREF _Toc233815575 \h </w:instrText>
        </w:r>
        <w:r>
          <w:rPr>
            <w:noProof/>
            <w:webHidden/>
          </w:rPr>
        </w:r>
        <w:r>
          <w:rPr>
            <w:noProof/>
            <w:webHidden/>
          </w:rPr>
          <w:fldChar w:fldCharType="separate"/>
        </w:r>
        <w:r w:rsidR="004E70E1">
          <w:rPr>
            <w:noProof/>
            <w:webHidden/>
          </w:rPr>
          <w:t>9</w:t>
        </w:r>
        <w:r>
          <w:rPr>
            <w:noProof/>
            <w:webHidden/>
          </w:rPr>
          <w:fldChar w:fldCharType="end"/>
        </w:r>
      </w:hyperlink>
    </w:p>
    <w:p w14:paraId="7C43AF7F" w14:textId="2D1D7612"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6" w:history="1">
        <w:r w:rsidRPr="00FE0E3B">
          <w:rPr>
            <w:rStyle w:val="Hipercze"/>
            <w:noProof/>
          </w:rPr>
          <w:t>Tabela 6. Powody przyznawania pomocy społecznej w latach 2022-2024</w:t>
        </w:r>
        <w:r>
          <w:rPr>
            <w:noProof/>
            <w:webHidden/>
          </w:rPr>
          <w:tab/>
        </w:r>
        <w:r>
          <w:rPr>
            <w:noProof/>
            <w:webHidden/>
          </w:rPr>
          <w:fldChar w:fldCharType="begin"/>
        </w:r>
        <w:r>
          <w:rPr>
            <w:noProof/>
            <w:webHidden/>
          </w:rPr>
          <w:instrText xml:space="preserve"> PAGEREF _Toc233815576 \h </w:instrText>
        </w:r>
        <w:r>
          <w:rPr>
            <w:noProof/>
            <w:webHidden/>
          </w:rPr>
        </w:r>
        <w:r>
          <w:rPr>
            <w:noProof/>
            <w:webHidden/>
          </w:rPr>
          <w:fldChar w:fldCharType="separate"/>
        </w:r>
        <w:r w:rsidR="004E70E1">
          <w:rPr>
            <w:noProof/>
            <w:webHidden/>
          </w:rPr>
          <w:t>9</w:t>
        </w:r>
        <w:r>
          <w:rPr>
            <w:noProof/>
            <w:webHidden/>
          </w:rPr>
          <w:fldChar w:fldCharType="end"/>
        </w:r>
      </w:hyperlink>
    </w:p>
    <w:p w14:paraId="4BB08443" w14:textId="703F9128"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7" w:history="1">
        <w:r w:rsidRPr="00FE0E3B">
          <w:rPr>
            <w:rStyle w:val="Hipercze"/>
            <w:noProof/>
          </w:rPr>
          <w:t>Tabela 7. Podstawowe informacje o podmiotach pomocy społecznej w gminie Jadów dla lat 2022-2024</w:t>
        </w:r>
        <w:r>
          <w:rPr>
            <w:noProof/>
            <w:webHidden/>
          </w:rPr>
          <w:tab/>
        </w:r>
        <w:r>
          <w:rPr>
            <w:noProof/>
            <w:webHidden/>
          </w:rPr>
          <w:fldChar w:fldCharType="begin"/>
        </w:r>
        <w:r>
          <w:rPr>
            <w:noProof/>
            <w:webHidden/>
          </w:rPr>
          <w:instrText xml:space="preserve"> PAGEREF _Toc233815577 \h </w:instrText>
        </w:r>
        <w:r>
          <w:rPr>
            <w:noProof/>
            <w:webHidden/>
          </w:rPr>
        </w:r>
        <w:r>
          <w:rPr>
            <w:noProof/>
            <w:webHidden/>
          </w:rPr>
          <w:fldChar w:fldCharType="separate"/>
        </w:r>
        <w:r w:rsidR="004E70E1">
          <w:rPr>
            <w:noProof/>
            <w:webHidden/>
          </w:rPr>
          <w:t>11</w:t>
        </w:r>
        <w:r>
          <w:rPr>
            <w:noProof/>
            <w:webHidden/>
          </w:rPr>
          <w:fldChar w:fldCharType="end"/>
        </w:r>
      </w:hyperlink>
    </w:p>
    <w:p w14:paraId="4DCED22F" w14:textId="7E3285A6"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8" w:history="1">
        <w:r w:rsidRPr="00FE0E3B">
          <w:rPr>
            <w:rStyle w:val="Hipercze"/>
            <w:noProof/>
          </w:rPr>
          <w:t>Tabela 8. Liczba osób i rodzin korzystających ze świadczeń pieniężnych, niepieniężnych oraz pozostałych usług w latach 2022-2024</w:t>
        </w:r>
        <w:r>
          <w:rPr>
            <w:noProof/>
            <w:webHidden/>
          </w:rPr>
          <w:tab/>
        </w:r>
        <w:r>
          <w:rPr>
            <w:noProof/>
            <w:webHidden/>
          </w:rPr>
          <w:fldChar w:fldCharType="begin"/>
        </w:r>
        <w:r>
          <w:rPr>
            <w:noProof/>
            <w:webHidden/>
          </w:rPr>
          <w:instrText xml:space="preserve"> PAGEREF _Toc233815578 \h </w:instrText>
        </w:r>
        <w:r>
          <w:rPr>
            <w:noProof/>
            <w:webHidden/>
          </w:rPr>
        </w:r>
        <w:r>
          <w:rPr>
            <w:noProof/>
            <w:webHidden/>
          </w:rPr>
          <w:fldChar w:fldCharType="separate"/>
        </w:r>
        <w:r w:rsidR="004E70E1">
          <w:rPr>
            <w:noProof/>
            <w:webHidden/>
          </w:rPr>
          <w:t>11</w:t>
        </w:r>
        <w:r>
          <w:rPr>
            <w:noProof/>
            <w:webHidden/>
          </w:rPr>
          <w:fldChar w:fldCharType="end"/>
        </w:r>
      </w:hyperlink>
    </w:p>
    <w:p w14:paraId="126238BB" w14:textId="336B807F"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79" w:history="1">
        <w:r w:rsidRPr="00FE0E3B">
          <w:rPr>
            <w:rStyle w:val="Hipercze"/>
            <w:noProof/>
          </w:rPr>
          <w:t>Tabela 9. Liczba osób i rodzin korzystających z pomocy społecznej w ramach zadań własnych w latach 2022-2024 wraz z kwotą świadczeń</w:t>
        </w:r>
        <w:r>
          <w:rPr>
            <w:noProof/>
            <w:webHidden/>
          </w:rPr>
          <w:tab/>
        </w:r>
        <w:r>
          <w:rPr>
            <w:noProof/>
            <w:webHidden/>
          </w:rPr>
          <w:fldChar w:fldCharType="begin"/>
        </w:r>
        <w:r>
          <w:rPr>
            <w:noProof/>
            <w:webHidden/>
          </w:rPr>
          <w:instrText xml:space="preserve"> PAGEREF _Toc233815579 \h </w:instrText>
        </w:r>
        <w:r>
          <w:rPr>
            <w:noProof/>
            <w:webHidden/>
          </w:rPr>
        </w:r>
        <w:r>
          <w:rPr>
            <w:noProof/>
            <w:webHidden/>
          </w:rPr>
          <w:fldChar w:fldCharType="separate"/>
        </w:r>
        <w:r w:rsidR="004E70E1">
          <w:rPr>
            <w:noProof/>
            <w:webHidden/>
          </w:rPr>
          <w:t>12</w:t>
        </w:r>
        <w:r>
          <w:rPr>
            <w:noProof/>
            <w:webHidden/>
          </w:rPr>
          <w:fldChar w:fldCharType="end"/>
        </w:r>
      </w:hyperlink>
    </w:p>
    <w:p w14:paraId="5D2727BD" w14:textId="6B06A8AB"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80" w:history="1">
        <w:r w:rsidRPr="00FE0E3B">
          <w:rPr>
            <w:rStyle w:val="Hipercze"/>
            <w:noProof/>
          </w:rPr>
          <w:t>Tabela 10. Obszary dofinansowania w ramach funduszy unijnych</w:t>
        </w:r>
        <w:r>
          <w:rPr>
            <w:noProof/>
            <w:webHidden/>
          </w:rPr>
          <w:tab/>
        </w:r>
        <w:r>
          <w:rPr>
            <w:noProof/>
            <w:webHidden/>
          </w:rPr>
          <w:fldChar w:fldCharType="begin"/>
        </w:r>
        <w:r>
          <w:rPr>
            <w:noProof/>
            <w:webHidden/>
          </w:rPr>
          <w:instrText xml:space="preserve"> PAGEREF _Toc233815580 \h </w:instrText>
        </w:r>
        <w:r>
          <w:rPr>
            <w:noProof/>
            <w:webHidden/>
          </w:rPr>
        </w:r>
        <w:r>
          <w:rPr>
            <w:noProof/>
            <w:webHidden/>
          </w:rPr>
          <w:fldChar w:fldCharType="separate"/>
        </w:r>
        <w:r w:rsidR="004E70E1">
          <w:rPr>
            <w:noProof/>
            <w:webHidden/>
          </w:rPr>
          <w:t>23</w:t>
        </w:r>
        <w:r>
          <w:rPr>
            <w:noProof/>
            <w:webHidden/>
          </w:rPr>
          <w:fldChar w:fldCharType="end"/>
        </w:r>
      </w:hyperlink>
    </w:p>
    <w:p w14:paraId="422C5447" w14:textId="79943E67"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81" w:history="1">
        <w:r w:rsidRPr="00FE0E3B">
          <w:rPr>
            <w:rStyle w:val="Hipercze"/>
            <w:noProof/>
          </w:rPr>
          <w:t>Tabela 11. Obszary dofinansowania w ramach budżetu państwa oraz jednostek samorządowych</w:t>
        </w:r>
        <w:r>
          <w:rPr>
            <w:noProof/>
            <w:webHidden/>
          </w:rPr>
          <w:tab/>
        </w:r>
        <w:r>
          <w:rPr>
            <w:noProof/>
            <w:webHidden/>
          </w:rPr>
          <w:fldChar w:fldCharType="begin"/>
        </w:r>
        <w:r>
          <w:rPr>
            <w:noProof/>
            <w:webHidden/>
          </w:rPr>
          <w:instrText xml:space="preserve"> PAGEREF _Toc233815581 \h </w:instrText>
        </w:r>
        <w:r>
          <w:rPr>
            <w:noProof/>
            <w:webHidden/>
          </w:rPr>
        </w:r>
        <w:r>
          <w:rPr>
            <w:noProof/>
            <w:webHidden/>
          </w:rPr>
          <w:fldChar w:fldCharType="separate"/>
        </w:r>
        <w:r w:rsidR="004E70E1">
          <w:rPr>
            <w:noProof/>
            <w:webHidden/>
          </w:rPr>
          <w:t>24</w:t>
        </w:r>
        <w:r>
          <w:rPr>
            <w:noProof/>
            <w:webHidden/>
          </w:rPr>
          <w:fldChar w:fldCharType="end"/>
        </w:r>
      </w:hyperlink>
    </w:p>
    <w:p w14:paraId="39AA00BC" w14:textId="54E174BC" w:rsidR="004C66F1" w:rsidRDefault="004C66F1">
      <w:pPr>
        <w:pStyle w:val="Spisilustracji"/>
        <w:tabs>
          <w:tab w:val="right" w:leader="dot" w:pos="9060"/>
        </w:tabs>
        <w:rPr>
          <w:rFonts w:asciiTheme="minorHAnsi" w:hAnsiTheme="minorHAnsi"/>
          <w:noProof/>
          <w:kern w:val="2"/>
          <w:sz w:val="24"/>
          <w:szCs w:val="24"/>
          <w:lang w:eastAsia="pl-PL"/>
          <w14:ligatures w14:val="standardContextual"/>
        </w:rPr>
      </w:pPr>
      <w:hyperlink w:anchor="_Toc233815582" w:history="1">
        <w:r w:rsidRPr="00FE0E3B">
          <w:rPr>
            <w:rStyle w:val="Hipercze"/>
            <w:noProof/>
          </w:rPr>
          <w:t>Tabela 12. Wskaźniki rezultatu i produktu w podziale na obszary wsparcia</w:t>
        </w:r>
        <w:r>
          <w:rPr>
            <w:noProof/>
            <w:webHidden/>
          </w:rPr>
          <w:tab/>
        </w:r>
        <w:r>
          <w:rPr>
            <w:noProof/>
            <w:webHidden/>
          </w:rPr>
          <w:fldChar w:fldCharType="begin"/>
        </w:r>
        <w:r>
          <w:rPr>
            <w:noProof/>
            <w:webHidden/>
          </w:rPr>
          <w:instrText xml:space="preserve"> PAGEREF _Toc233815582 \h </w:instrText>
        </w:r>
        <w:r>
          <w:rPr>
            <w:noProof/>
            <w:webHidden/>
          </w:rPr>
        </w:r>
        <w:r>
          <w:rPr>
            <w:noProof/>
            <w:webHidden/>
          </w:rPr>
          <w:fldChar w:fldCharType="separate"/>
        </w:r>
        <w:r w:rsidR="004E70E1">
          <w:rPr>
            <w:noProof/>
            <w:webHidden/>
          </w:rPr>
          <w:t>29</w:t>
        </w:r>
        <w:r>
          <w:rPr>
            <w:noProof/>
            <w:webHidden/>
          </w:rPr>
          <w:fldChar w:fldCharType="end"/>
        </w:r>
      </w:hyperlink>
    </w:p>
    <w:p w14:paraId="4356F17C" w14:textId="49EAF713" w:rsidR="00386288" w:rsidRPr="003978DB" w:rsidRDefault="00525C8F" w:rsidP="00CB44C0">
      <w:pPr>
        <w:spacing w:before="0" w:after="0"/>
        <w:jc w:val="both"/>
        <w:rPr>
          <w:sz w:val="22"/>
          <w:szCs w:val="22"/>
        </w:rPr>
      </w:pPr>
      <w:r>
        <w:rPr>
          <w:sz w:val="22"/>
          <w:szCs w:val="22"/>
        </w:rPr>
        <w:fldChar w:fldCharType="end"/>
      </w:r>
    </w:p>
    <w:p w14:paraId="7C2F9B61" w14:textId="478B9CD9" w:rsidR="00386288" w:rsidRPr="003978DB" w:rsidRDefault="00386288" w:rsidP="003C79EC">
      <w:pPr>
        <w:pStyle w:val="Nagwek4"/>
      </w:pPr>
      <w:r w:rsidRPr="003978DB">
        <w:t xml:space="preserve"> </w:t>
      </w:r>
      <w:bookmarkStart w:id="75" w:name="_Toc171945312"/>
      <w:r w:rsidRPr="003978DB">
        <w:t>Wykresy</w:t>
      </w:r>
      <w:bookmarkEnd w:id="75"/>
    </w:p>
    <w:p w14:paraId="37892679" w14:textId="3371334B" w:rsidR="004C66F1" w:rsidRDefault="00525C8F">
      <w:pPr>
        <w:pStyle w:val="Spisilustracji"/>
        <w:tabs>
          <w:tab w:val="right" w:leader="dot" w:pos="9060"/>
        </w:tabs>
        <w:rPr>
          <w:rFonts w:asciiTheme="minorHAnsi" w:hAnsiTheme="minorHAnsi"/>
          <w:noProof/>
          <w:kern w:val="2"/>
          <w:sz w:val="24"/>
          <w:szCs w:val="24"/>
          <w:lang w:eastAsia="pl-PL"/>
          <w14:ligatures w14:val="standardContextual"/>
        </w:rPr>
      </w:pPr>
      <w:r>
        <w:rPr>
          <w:sz w:val="22"/>
          <w:szCs w:val="22"/>
        </w:rPr>
        <w:fldChar w:fldCharType="begin"/>
      </w:r>
      <w:r>
        <w:rPr>
          <w:sz w:val="22"/>
          <w:szCs w:val="22"/>
        </w:rPr>
        <w:instrText xml:space="preserve"> TOC \h \z \c "Wykres" </w:instrText>
      </w:r>
      <w:r>
        <w:rPr>
          <w:sz w:val="22"/>
          <w:szCs w:val="22"/>
        </w:rPr>
        <w:fldChar w:fldCharType="separate"/>
      </w:r>
      <w:hyperlink w:anchor="_Toc233815583" w:history="1">
        <w:r w:rsidR="004C66F1" w:rsidRPr="002B4116">
          <w:rPr>
            <w:rStyle w:val="Hipercze"/>
            <w:noProof/>
          </w:rPr>
          <w:t>Wykres 1. Piramida wieku i płci w 2024 roku</w:t>
        </w:r>
        <w:r w:rsidR="004C66F1">
          <w:rPr>
            <w:noProof/>
            <w:webHidden/>
          </w:rPr>
          <w:tab/>
        </w:r>
        <w:r w:rsidR="004C66F1">
          <w:rPr>
            <w:noProof/>
            <w:webHidden/>
          </w:rPr>
          <w:fldChar w:fldCharType="begin"/>
        </w:r>
        <w:r w:rsidR="004C66F1">
          <w:rPr>
            <w:noProof/>
            <w:webHidden/>
          </w:rPr>
          <w:instrText xml:space="preserve"> PAGEREF _Toc233815583 \h </w:instrText>
        </w:r>
        <w:r w:rsidR="004C66F1">
          <w:rPr>
            <w:noProof/>
            <w:webHidden/>
          </w:rPr>
        </w:r>
        <w:r w:rsidR="004C66F1">
          <w:rPr>
            <w:noProof/>
            <w:webHidden/>
          </w:rPr>
          <w:fldChar w:fldCharType="separate"/>
        </w:r>
        <w:r w:rsidR="004E70E1">
          <w:rPr>
            <w:noProof/>
            <w:webHidden/>
          </w:rPr>
          <w:t>8</w:t>
        </w:r>
        <w:r w:rsidR="004C66F1">
          <w:rPr>
            <w:noProof/>
            <w:webHidden/>
          </w:rPr>
          <w:fldChar w:fldCharType="end"/>
        </w:r>
      </w:hyperlink>
    </w:p>
    <w:p w14:paraId="1FB265E4" w14:textId="2395BB90" w:rsidR="00386288" w:rsidRPr="003978DB" w:rsidRDefault="00525C8F" w:rsidP="00525C8F">
      <w:pPr>
        <w:spacing w:before="0" w:after="0"/>
        <w:rPr>
          <w:sz w:val="22"/>
          <w:szCs w:val="22"/>
        </w:rPr>
      </w:pPr>
      <w:r>
        <w:rPr>
          <w:sz w:val="22"/>
          <w:szCs w:val="22"/>
        </w:rPr>
        <w:fldChar w:fldCharType="end"/>
      </w:r>
    </w:p>
    <w:p w14:paraId="62D51395" w14:textId="7FB25C74" w:rsidR="00386288" w:rsidRDefault="00525C8F" w:rsidP="003C79EC">
      <w:pPr>
        <w:pStyle w:val="Nagwek4"/>
      </w:pPr>
      <w:r>
        <w:t>Mapy</w:t>
      </w:r>
    </w:p>
    <w:p w14:paraId="3907CE6B" w14:textId="084434DE" w:rsidR="004C66F1" w:rsidRDefault="00841C1A">
      <w:pPr>
        <w:pStyle w:val="Spisilustracji"/>
        <w:tabs>
          <w:tab w:val="right" w:leader="dot" w:pos="9060"/>
        </w:tabs>
        <w:rPr>
          <w:rFonts w:asciiTheme="minorHAnsi" w:hAnsiTheme="minorHAnsi"/>
          <w:noProof/>
          <w:kern w:val="2"/>
          <w:sz w:val="24"/>
          <w:szCs w:val="24"/>
          <w:lang w:eastAsia="pl-PL"/>
          <w14:ligatures w14:val="standardContextual"/>
        </w:rPr>
      </w:pPr>
      <w:r>
        <w:fldChar w:fldCharType="begin"/>
      </w:r>
      <w:r>
        <w:instrText xml:space="preserve"> TOC \h \z \c "Mapa" </w:instrText>
      </w:r>
      <w:r>
        <w:fldChar w:fldCharType="separate"/>
      </w:r>
      <w:hyperlink w:anchor="_Toc233815584" w:history="1">
        <w:r w:rsidR="004C66F1" w:rsidRPr="003A2C29">
          <w:rPr>
            <w:rStyle w:val="Hipercze"/>
            <w:noProof/>
          </w:rPr>
          <w:t>Mapa 1. Granice gminy Jadów</w:t>
        </w:r>
        <w:r w:rsidR="004C66F1">
          <w:rPr>
            <w:noProof/>
            <w:webHidden/>
          </w:rPr>
          <w:tab/>
        </w:r>
        <w:r w:rsidR="004C66F1">
          <w:rPr>
            <w:noProof/>
            <w:webHidden/>
          </w:rPr>
          <w:fldChar w:fldCharType="begin"/>
        </w:r>
        <w:r w:rsidR="004C66F1">
          <w:rPr>
            <w:noProof/>
            <w:webHidden/>
          </w:rPr>
          <w:instrText xml:space="preserve"> PAGEREF _Toc233815584 \h </w:instrText>
        </w:r>
        <w:r w:rsidR="004C66F1">
          <w:rPr>
            <w:noProof/>
            <w:webHidden/>
          </w:rPr>
        </w:r>
        <w:r w:rsidR="004C66F1">
          <w:rPr>
            <w:noProof/>
            <w:webHidden/>
          </w:rPr>
          <w:fldChar w:fldCharType="separate"/>
        </w:r>
        <w:r w:rsidR="004E70E1">
          <w:rPr>
            <w:noProof/>
            <w:webHidden/>
          </w:rPr>
          <w:t>7</w:t>
        </w:r>
        <w:r w:rsidR="004C66F1">
          <w:rPr>
            <w:noProof/>
            <w:webHidden/>
          </w:rPr>
          <w:fldChar w:fldCharType="end"/>
        </w:r>
      </w:hyperlink>
    </w:p>
    <w:p w14:paraId="20561B5B" w14:textId="7B86A184" w:rsidR="00525C8F" w:rsidRPr="00525C8F" w:rsidRDefault="00841C1A" w:rsidP="00525C8F">
      <w:r>
        <w:fldChar w:fldCharType="end"/>
      </w:r>
    </w:p>
    <w:sectPr w:rsidR="00525C8F" w:rsidRPr="00525C8F" w:rsidSect="007A0A69">
      <w:pgSz w:w="11906" w:h="17338"/>
      <w:pgMar w:top="987" w:right="1418" w:bottom="1418" w:left="1418" w:header="142" w:footer="612" w:gutter="0"/>
      <w:cols w:space="708"/>
      <w:noEndnote/>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E2BE4D7" w14:textId="77777777" w:rsidR="00DB1C1B" w:rsidRDefault="00DB1C1B" w:rsidP="00270918">
      <w:r>
        <w:separator/>
      </w:r>
    </w:p>
    <w:p w14:paraId="54F6E51F" w14:textId="77777777" w:rsidR="00DB1C1B" w:rsidRDefault="00DB1C1B"/>
  </w:endnote>
  <w:endnote w:type="continuationSeparator" w:id="0">
    <w:p w14:paraId="5FFA3515" w14:textId="77777777" w:rsidR="00DB1C1B" w:rsidRDefault="00DB1C1B" w:rsidP="00270918">
      <w:r>
        <w:continuationSeparator/>
      </w:r>
    </w:p>
    <w:p w14:paraId="1CD35719" w14:textId="77777777" w:rsidR="00DB1C1B" w:rsidRDefault="00DB1C1B"/>
  </w:endnote>
  <w:endnote w:type="continuationNotice" w:id="1">
    <w:p w14:paraId="76E3AE12" w14:textId="77777777" w:rsidR="00DB1C1B" w:rsidRDefault="00DB1C1B" w:rsidP="00270918"/>
    <w:p w14:paraId="1799DB42" w14:textId="77777777" w:rsidR="00DB1C1B" w:rsidRDefault="00DB1C1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Lato">
    <w:charset w:val="00"/>
    <w:family w:val="swiss"/>
    <w:pitch w:val="variable"/>
    <w:sig w:usb0="E10002FF" w:usb1="5000ECFF" w:usb2="00000021" w:usb3="00000000" w:csb0="0000019F" w:csb1="00000000"/>
  </w:font>
  <w:font w:name="HGGothicE">
    <w:charset w:val="80"/>
    <w:family w:val="modern"/>
    <w:pitch w:val="fixed"/>
    <w:sig w:usb0="E00002FF" w:usb1="2AC7EDFE" w:usb2="00000012" w:usb3="00000000" w:csb0="00020001" w:csb1="00000000"/>
  </w:font>
  <w:font w:name="Majalla UI">
    <w:altName w:val="Sakkal Majalla"/>
    <w:panose1 w:val="00000000000000000000"/>
    <w:charset w:val="00"/>
    <w:family w:val="roman"/>
    <w:notTrueType/>
    <w:pitch w:val="default"/>
  </w:font>
  <w:font w:name="Gill Sans MT">
    <w:panose1 w:val="020B0502020104020203"/>
    <w:charset w:val="EE"/>
    <w:family w:val="swiss"/>
    <w:pitch w:val="variable"/>
    <w:sig w:usb0="00000007" w:usb1="00000000" w:usb2="00000000" w:usb3="00000000" w:csb0="00000003"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EE"/>
    <w:family w:val="swiss"/>
    <w:pitch w:val="variable"/>
    <w:sig w:usb0="E4002EFF" w:usb1="C000E47F" w:usb2="00000009" w:usb3="00000000" w:csb0="000001FF" w:csb1="00000000"/>
  </w:font>
  <w:font w:name="Calibri">
    <w:panose1 w:val="020F0502020204030204"/>
    <w:charset w:val="EE"/>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40516377"/>
      <w:docPartObj>
        <w:docPartGallery w:val="Page Numbers (Bottom of Page)"/>
        <w:docPartUnique/>
      </w:docPartObj>
    </w:sdtPr>
    <w:sdtEndPr>
      <w:rPr>
        <w:color w:val="7F7F7F" w:themeColor="background1" w:themeShade="7F"/>
        <w:spacing w:val="60"/>
      </w:rPr>
    </w:sdtEndPr>
    <w:sdtContent>
      <w:p w14:paraId="34D935D1" w14:textId="080C8C47" w:rsidR="007A1A23" w:rsidRDefault="007A1A23">
        <w:pPr>
          <w:pStyle w:val="Stopka"/>
          <w:pBdr>
            <w:top w:val="single" w:sz="4" w:space="1" w:color="D9D9D9" w:themeColor="background1" w:themeShade="D9"/>
          </w:pBdr>
          <w:rPr>
            <w:b/>
            <w:bCs/>
          </w:rPr>
        </w:pPr>
        <w:r>
          <w:fldChar w:fldCharType="begin"/>
        </w:r>
        <w:r>
          <w:instrText>PAGE   \* MERGEFORMAT</w:instrText>
        </w:r>
        <w:r>
          <w:fldChar w:fldCharType="separate"/>
        </w:r>
        <w:r w:rsidR="006A1A2D" w:rsidRPr="006A1A2D">
          <w:rPr>
            <w:b/>
            <w:bCs/>
            <w:noProof/>
          </w:rPr>
          <w:t>18</w:t>
        </w:r>
        <w:r>
          <w:rPr>
            <w:b/>
            <w:bCs/>
          </w:rPr>
          <w:fldChar w:fldCharType="end"/>
        </w:r>
        <w:r>
          <w:rPr>
            <w:b/>
            <w:bCs/>
          </w:rPr>
          <w:t xml:space="preserve"> | </w:t>
        </w:r>
        <w:r>
          <w:rPr>
            <w:color w:val="7F7F7F" w:themeColor="background1" w:themeShade="7F"/>
            <w:spacing w:val="60"/>
          </w:rPr>
          <w:t>Strona</w:t>
        </w:r>
      </w:p>
    </w:sdtContent>
  </w:sdt>
  <w:p w14:paraId="640970B3" w14:textId="1DAF9526" w:rsidR="007A1A23" w:rsidRDefault="007A1A23">
    <w:pPr>
      <w:pStyle w:val="Stopk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76781504"/>
      <w:docPartObj>
        <w:docPartGallery w:val="Page Numbers (Bottom of Page)"/>
        <w:docPartUnique/>
      </w:docPartObj>
    </w:sdtPr>
    <w:sdtEndPr>
      <w:rPr>
        <w:color w:val="7F7F7F" w:themeColor="background1" w:themeShade="7F"/>
        <w:spacing w:val="60"/>
      </w:rPr>
    </w:sdtEndPr>
    <w:sdtContent>
      <w:p w14:paraId="00001C2F" w14:textId="71FB7BFE" w:rsidR="007A1A23" w:rsidRDefault="007A1A23">
        <w:pPr>
          <w:pStyle w:val="Stopka"/>
          <w:pBdr>
            <w:top w:val="single" w:sz="4" w:space="1" w:color="D9D9D9" w:themeColor="background1" w:themeShade="D9"/>
          </w:pBdr>
          <w:rPr>
            <w:b/>
            <w:bCs/>
          </w:rPr>
        </w:pPr>
        <w:r>
          <w:fldChar w:fldCharType="begin"/>
        </w:r>
        <w:r>
          <w:instrText>PAGE   \* MERGEFORMAT</w:instrText>
        </w:r>
        <w:r>
          <w:fldChar w:fldCharType="separate"/>
        </w:r>
        <w:r w:rsidR="006A1A2D" w:rsidRPr="006A1A2D">
          <w:rPr>
            <w:b/>
            <w:bCs/>
            <w:noProof/>
          </w:rPr>
          <w:t>21</w:t>
        </w:r>
        <w:r>
          <w:rPr>
            <w:b/>
            <w:bCs/>
          </w:rPr>
          <w:fldChar w:fldCharType="end"/>
        </w:r>
        <w:r>
          <w:rPr>
            <w:b/>
            <w:bCs/>
          </w:rPr>
          <w:t xml:space="preserve"> | </w:t>
        </w:r>
        <w:r>
          <w:rPr>
            <w:color w:val="7F7F7F" w:themeColor="background1" w:themeShade="7F"/>
            <w:spacing w:val="60"/>
          </w:rPr>
          <w:t>Strona</w:t>
        </w:r>
      </w:p>
    </w:sdtContent>
  </w:sdt>
  <w:p w14:paraId="5504EE3C" w14:textId="77777777" w:rsidR="007A1A23" w:rsidRDefault="007A1A23">
    <w:pPr>
      <w:pStyle w:val="Stopk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8E75470" w14:textId="77777777" w:rsidR="00DB1C1B" w:rsidRDefault="00DB1C1B">
      <w:r>
        <w:separator/>
      </w:r>
    </w:p>
  </w:footnote>
  <w:footnote w:type="continuationSeparator" w:id="0">
    <w:p w14:paraId="3F7E84CE" w14:textId="77777777" w:rsidR="00DB1C1B" w:rsidRDefault="00DB1C1B" w:rsidP="00270918">
      <w:r>
        <w:continuationSeparator/>
      </w:r>
    </w:p>
    <w:p w14:paraId="73B9A927" w14:textId="77777777" w:rsidR="00DB1C1B" w:rsidRDefault="00DB1C1B"/>
  </w:footnote>
  <w:footnote w:type="continuationNotice" w:id="1">
    <w:p w14:paraId="3E3E68EC" w14:textId="77777777" w:rsidR="00DB1C1B" w:rsidRDefault="00DB1C1B" w:rsidP="00270918"/>
    <w:p w14:paraId="7B4BE951" w14:textId="77777777" w:rsidR="00DB1C1B" w:rsidRDefault="00DB1C1B"/>
  </w:footnote>
  <w:footnote w:id="2">
    <w:p w14:paraId="59016650" w14:textId="3CC21C36" w:rsidR="0023482C" w:rsidRPr="0083512F" w:rsidRDefault="0023482C">
      <w:pPr>
        <w:pStyle w:val="Tekstprzypisudolnego"/>
        <w:rPr>
          <w:sz w:val="16"/>
          <w:szCs w:val="16"/>
        </w:rPr>
      </w:pPr>
      <w:r w:rsidRPr="0083512F">
        <w:rPr>
          <w:rStyle w:val="Odwoanieprzypisudolnego"/>
          <w:sz w:val="16"/>
          <w:szCs w:val="16"/>
        </w:rPr>
        <w:footnoteRef/>
      </w:r>
      <w:r w:rsidRPr="0083512F">
        <w:rPr>
          <w:sz w:val="16"/>
          <w:szCs w:val="16"/>
        </w:rPr>
        <w:t xml:space="preserve"> Liczba osób w wieku poprodukcyjnym przypadająca na każde 100 osób w wieku produkcyjnym.</w:t>
      </w:r>
    </w:p>
  </w:footnote>
  <w:footnote w:id="3">
    <w:p w14:paraId="385DAE43" w14:textId="7435E502" w:rsidR="0023482C" w:rsidRDefault="0023482C" w:rsidP="003E44DC">
      <w:pPr>
        <w:pStyle w:val="Tekstprzypisudolnego"/>
      </w:pPr>
      <w:r w:rsidRPr="0083512F">
        <w:rPr>
          <w:rStyle w:val="Odwoanieprzypisudolnego"/>
          <w:sz w:val="16"/>
          <w:szCs w:val="16"/>
        </w:rPr>
        <w:footnoteRef/>
      </w:r>
      <w:r w:rsidRPr="0083512F">
        <w:rPr>
          <w:sz w:val="16"/>
          <w:szCs w:val="16"/>
        </w:rPr>
        <w:t xml:space="preserve"> Migracje na pobyt stały poza jednostkę w przeliczeniu na 1 000 mieszkańców.</w:t>
      </w:r>
    </w:p>
  </w:footnote>
  <w:footnote w:id="4">
    <w:p w14:paraId="70D59E27" w14:textId="3C6D93E9" w:rsidR="00E97686" w:rsidRDefault="00E97686">
      <w:pPr>
        <w:pStyle w:val="Tekstprzypisudolnego"/>
      </w:pPr>
      <w:r w:rsidRPr="00E97686">
        <w:rPr>
          <w:rStyle w:val="Odwoanieprzypisudolnego"/>
          <w:sz w:val="16"/>
          <w:szCs w:val="16"/>
        </w:rPr>
        <w:footnoteRef/>
      </w:r>
      <w:r w:rsidRPr="00E97686">
        <w:rPr>
          <w:sz w:val="16"/>
          <w:szCs w:val="16"/>
        </w:rPr>
        <w:t xml:space="preserve"> W przypadku OPS: Liczba osób otrzymujących świadczenia pomocy społecznej</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A64CB0" w14:textId="42774962" w:rsidR="007A1A23" w:rsidRDefault="007A1A23">
    <w:pPr>
      <w:pStyle w:val="Nagwek"/>
    </w:pPr>
    <w:r>
      <w:rPr>
        <w:noProof/>
        <w:lang w:eastAsia="pl-PL"/>
      </w:rPr>
      <w:drawing>
        <wp:inline distT="0" distB="0" distL="0" distR="0" wp14:anchorId="75470BBE" wp14:editId="419A5B61">
          <wp:extent cx="5752465" cy="797560"/>
          <wp:effectExtent l="0" t="0" r="0" b="0"/>
          <wp:docPr id="1224373401" name="Obraz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a:ext>
                    </a:extLst>
                  </a:blip>
                  <a:srcRect/>
                  <a:stretch>
                    <a:fillRect/>
                  </a:stretch>
                </pic:blipFill>
                <pic:spPr bwMode="auto">
                  <a:xfrm>
                    <a:off x="0" y="0"/>
                    <a:ext cx="5752465" cy="797560"/>
                  </a:xfrm>
                  <a:prstGeom prst="rect">
                    <a:avLst/>
                  </a:prstGeom>
                  <a:noFill/>
                  <a:ln>
                    <a:noFill/>
                  </a:ln>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AB7588" w14:textId="71BC1B10" w:rsidR="007A1A23" w:rsidRDefault="007A1A23">
    <w:pPr>
      <w:pStyle w:val="Nagwek"/>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1"/>
    <w:multiLevelType w:val="singleLevel"/>
    <w:tmpl w:val="00000001"/>
    <w:name w:val="WW8Num1"/>
    <w:lvl w:ilvl="0">
      <w:start w:val="1"/>
      <w:numFmt w:val="decimal"/>
      <w:lvlText w:val="%1)"/>
      <w:lvlJc w:val="left"/>
      <w:pPr>
        <w:tabs>
          <w:tab w:val="num" w:pos="928"/>
        </w:tabs>
        <w:ind w:left="928" w:hanging="360"/>
      </w:pPr>
    </w:lvl>
  </w:abstractNum>
  <w:abstractNum w:abstractNumId="1" w15:restartNumberingAfterBreak="0">
    <w:nsid w:val="0AC56B44"/>
    <w:multiLevelType w:val="hybridMultilevel"/>
    <w:tmpl w:val="49C8D56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 w15:restartNumberingAfterBreak="0">
    <w:nsid w:val="120E5C45"/>
    <w:multiLevelType w:val="multilevel"/>
    <w:tmpl w:val="0F72F16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13F85093"/>
    <w:multiLevelType w:val="hybridMultilevel"/>
    <w:tmpl w:val="13642786"/>
    <w:lvl w:ilvl="0" w:tplc="0415000F">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 w15:restartNumberingAfterBreak="0">
    <w:nsid w:val="14B22643"/>
    <w:multiLevelType w:val="hybridMultilevel"/>
    <w:tmpl w:val="310E654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 w15:restartNumberingAfterBreak="0">
    <w:nsid w:val="2AF35A12"/>
    <w:multiLevelType w:val="hybridMultilevel"/>
    <w:tmpl w:val="D6949372"/>
    <w:lvl w:ilvl="0" w:tplc="3E4E8F88">
      <w:numFmt w:val="bullet"/>
      <w:lvlText w:val="•"/>
      <w:lvlJc w:val="left"/>
      <w:pPr>
        <w:ind w:left="720" w:hanging="360"/>
      </w:pPr>
      <w:rPr>
        <w:rFonts w:ascii="Lato" w:eastAsiaTheme="minorEastAsia" w:hAnsi="Lato" w:cstheme="minorBidi"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 w15:restartNumberingAfterBreak="0">
    <w:nsid w:val="2F1A4099"/>
    <w:multiLevelType w:val="hybridMultilevel"/>
    <w:tmpl w:val="35CE733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 w15:restartNumberingAfterBreak="0">
    <w:nsid w:val="3484635C"/>
    <w:multiLevelType w:val="multilevel"/>
    <w:tmpl w:val="46FC951A"/>
    <w:lvl w:ilvl="0">
      <w:start w:val="1"/>
      <w:numFmt w:val="decimal"/>
      <w:pStyle w:val="Nagwek1"/>
      <w:lvlText w:val="%1."/>
      <w:lvlJc w:val="left"/>
      <w:pPr>
        <w:ind w:left="360" w:hanging="360"/>
      </w:pPr>
    </w:lvl>
    <w:lvl w:ilvl="1">
      <w:start w:val="1"/>
      <w:numFmt w:val="decimal"/>
      <w:pStyle w:val="Nagwek2"/>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 w15:restartNumberingAfterBreak="0">
    <w:nsid w:val="431249F5"/>
    <w:multiLevelType w:val="multilevel"/>
    <w:tmpl w:val="44340876"/>
    <w:lvl w:ilvl="0">
      <w:start w:val="1"/>
      <w:numFmt w:val="decimal"/>
      <w:lvlText w:val="%1."/>
      <w:lvlJc w:val="left"/>
      <w:pPr>
        <w:ind w:left="720" w:hanging="360"/>
      </w:p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9" w15:restartNumberingAfterBreak="0">
    <w:nsid w:val="520F4812"/>
    <w:multiLevelType w:val="multilevel"/>
    <w:tmpl w:val="44340876"/>
    <w:lvl w:ilvl="0">
      <w:start w:val="1"/>
      <w:numFmt w:val="decimal"/>
      <w:lvlText w:val="%1."/>
      <w:lvlJc w:val="left"/>
      <w:pPr>
        <w:ind w:left="720" w:hanging="360"/>
      </w:p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0" w15:restartNumberingAfterBreak="0">
    <w:nsid w:val="56CE5D78"/>
    <w:multiLevelType w:val="hybridMultilevel"/>
    <w:tmpl w:val="FD80B9F2"/>
    <w:lvl w:ilvl="0" w:tplc="04150001">
      <w:start w:val="1"/>
      <w:numFmt w:val="bullet"/>
      <w:lvlText w:val=""/>
      <w:lvlJc w:val="left"/>
      <w:pPr>
        <w:ind w:left="1068" w:hanging="360"/>
      </w:pPr>
      <w:rPr>
        <w:rFonts w:ascii="Symbol" w:hAnsi="Symbol" w:hint="default"/>
      </w:rPr>
    </w:lvl>
    <w:lvl w:ilvl="1" w:tplc="04150003" w:tentative="1">
      <w:start w:val="1"/>
      <w:numFmt w:val="bullet"/>
      <w:lvlText w:val="o"/>
      <w:lvlJc w:val="left"/>
      <w:pPr>
        <w:ind w:left="1788" w:hanging="360"/>
      </w:pPr>
      <w:rPr>
        <w:rFonts w:ascii="Courier New" w:hAnsi="Courier New" w:cs="Courier New" w:hint="default"/>
      </w:rPr>
    </w:lvl>
    <w:lvl w:ilvl="2" w:tplc="04150005" w:tentative="1">
      <w:start w:val="1"/>
      <w:numFmt w:val="bullet"/>
      <w:lvlText w:val=""/>
      <w:lvlJc w:val="left"/>
      <w:pPr>
        <w:ind w:left="2508" w:hanging="360"/>
      </w:pPr>
      <w:rPr>
        <w:rFonts w:ascii="Wingdings" w:hAnsi="Wingdings" w:hint="default"/>
      </w:rPr>
    </w:lvl>
    <w:lvl w:ilvl="3" w:tplc="04150001" w:tentative="1">
      <w:start w:val="1"/>
      <w:numFmt w:val="bullet"/>
      <w:lvlText w:val=""/>
      <w:lvlJc w:val="left"/>
      <w:pPr>
        <w:ind w:left="3228" w:hanging="360"/>
      </w:pPr>
      <w:rPr>
        <w:rFonts w:ascii="Symbol" w:hAnsi="Symbol" w:hint="default"/>
      </w:rPr>
    </w:lvl>
    <w:lvl w:ilvl="4" w:tplc="04150003" w:tentative="1">
      <w:start w:val="1"/>
      <w:numFmt w:val="bullet"/>
      <w:lvlText w:val="o"/>
      <w:lvlJc w:val="left"/>
      <w:pPr>
        <w:ind w:left="3948" w:hanging="360"/>
      </w:pPr>
      <w:rPr>
        <w:rFonts w:ascii="Courier New" w:hAnsi="Courier New" w:cs="Courier New" w:hint="default"/>
      </w:rPr>
    </w:lvl>
    <w:lvl w:ilvl="5" w:tplc="04150005" w:tentative="1">
      <w:start w:val="1"/>
      <w:numFmt w:val="bullet"/>
      <w:lvlText w:val=""/>
      <w:lvlJc w:val="left"/>
      <w:pPr>
        <w:ind w:left="4668" w:hanging="360"/>
      </w:pPr>
      <w:rPr>
        <w:rFonts w:ascii="Wingdings" w:hAnsi="Wingdings" w:hint="default"/>
      </w:rPr>
    </w:lvl>
    <w:lvl w:ilvl="6" w:tplc="04150001" w:tentative="1">
      <w:start w:val="1"/>
      <w:numFmt w:val="bullet"/>
      <w:lvlText w:val=""/>
      <w:lvlJc w:val="left"/>
      <w:pPr>
        <w:ind w:left="5388" w:hanging="360"/>
      </w:pPr>
      <w:rPr>
        <w:rFonts w:ascii="Symbol" w:hAnsi="Symbol" w:hint="default"/>
      </w:rPr>
    </w:lvl>
    <w:lvl w:ilvl="7" w:tplc="04150003" w:tentative="1">
      <w:start w:val="1"/>
      <w:numFmt w:val="bullet"/>
      <w:lvlText w:val="o"/>
      <w:lvlJc w:val="left"/>
      <w:pPr>
        <w:ind w:left="6108" w:hanging="360"/>
      </w:pPr>
      <w:rPr>
        <w:rFonts w:ascii="Courier New" w:hAnsi="Courier New" w:cs="Courier New" w:hint="default"/>
      </w:rPr>
    </w:lvl>
    <w:lvl w:ilvl="8" w:tplc="04150005" w:tentative="1">
      <w:start w:val="1"/>
      <w:numFmt w:val="bullet"/>
      <w:lvlText w:val=""/>
      <w:lvlJc w:val="left"/>
      <w:pPr>
        <w:ind w:left="6828" w:hanging="360"/>
      </w:pPr>
      <w:rPr>
        <w:rFonts w:ascii="Wingdings" w:hAnsi="Wingdings" w:hint="default"/>
      </w:rPr>
    </w:lvl>
  </w:abstractNum>
  <w:abstractNum w:abstractNumId="11" w15:restartNumberingAfterBreak="0">
    <w:nsid w:val="5A1808C9"/>
    <w:multiLevelType w:val="multilevel"/>
    <w:tmpl w:val="2C24C048"/>
    <w:lvl w:ilvl="0">
      <w:start w:val="1"/>
      <w:numFmt w:val="decimal"/>
      <w:lvlText w:val="%1."/>
      <w:lvlJc w:val="left"/>
      <w:pPr>
        <w:ind w:left="720" w:hanging="360"/>
      </w:pPr>
      <w:rPr>
        <w:b/>
        <w:bCs/>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num w:numId="1" w16cid:durableId="502940362">
    <w:abstractNumId w:val="7"/>
  </w:num>
  <w:num w:numId="2" w16cid:durableId="1932079499">
    <w:abstractNumId w:val="10"/>
  </w:num>
  <w:num w:numId="3" w16cid:durableId="321859727">
    <w:abstractNumId w:val="1"/>
  </w:num>
  <w:num w:numId="4" w16cid:durableId="239800764">
    <w:abstractNumId w:val="5"/>
  </w:num>
  <w:num w:numId="5" w16cid:durableId="1774545833">
    <w:abstractNumId w:val="3"/>
  </w:num>
  <w:num w:numId="6" w16cid:durableId="1456024372">
    <w:abstractNumId w:val="2"/>
  </w:num>
  <w:num w:numId="7" w16cid:durableId="1079523180">
    <w:abstractNumId w:val="11"/>
  </w:num>
  <w:num w:numId="8" w16cid:durableId="59639629">
    <w:abstractNumId w:val="8"/>
  </w:num>
  <w:num w:numId="9" w16cid:durableId="2071951796">
    <w:abstractNumId w:val="9"/>
  </w:num>
  <w:num w:numId="10" w16cid:durableId="1764911505">
    <w:abstractNumId w:val="6"/>
  </w:num>
  <w:num w:numId="11" w16cid:durableId="140732376">
    <w:abstractNumId w:val="4"/>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378CD"/>
    <w:rsid w:val="0000000E"/>
    <w:rsid w:val="000001EB"/>
    <w:rsid w:val="00000464"/>
    <w:rsid w:val="000004C8"/>
    <w:rsid w:val="000004C9"/>
    <w:rsid w:val="000025ED"/>
    <w:rsid w:val="0000552F"/>
    <w:rsid w:val="00006CBF"/>
    <w:rsid w:val="0000770E"/>
    <w:rsid w:val="00007C8E"/>
    <w:rsid w:val="0001028D"/>
    <w:rsid w:val="000116F4"/>
    <w:rsid w:val="00011738"/>
    <w:rsid w:val="00012E04"/>
    <w:rsid w:val="00014608"/>
    <w:rsid w:val="0001469E"/>
    <w:rsid w:val="00014B00"/>
    <w:rsid w:val="000150DF"/>
    <w:rsid w:val="000174A9"/>
    <w:rsid w:val="00017A42"/>
    <w:rsid w:val="000211EA"/>
    <w:rsid w:val="0002125F"/>
    <w:rsid w:val="000215C3"/>
    <w:rsid w:val="00022F90"/>
    <w:rsid w:val="00023B86"/>
    <w:rsid w:val="0002564A"/>
    <w:rsid w:val="00027E78"/>
    <w:rsid w:val="00030189"/>
    <w:rsid w:val="00033FAD"/>
    <w:rsid w:val="0003528F"/>
    <w:rsid w:val="0004142C"/>
    <w:rsid w:val="00042236"/>
    <w:rsid w:val="000453F2"/>
    <w:rsid w:val="00047164"/>
    <w:rsid w:val="000471B6"/>
    <w:rsid w:val="00047F14"/>
    <w:rsid w:val="0005032B"/>
    <w:rsid w:val="00053724"/>
    <w:rsid w:val="00054946"/>
    <w:rsid w:val="00055077"/>
    <w:rsid w:val="00055812"/>
    <w:rsid w:val="000559EA"/>
    <w:rsid w:val="00055F6E"/>
    <w:rsid w:val="00057392"/>
    <w:rsid w:val="00060441"/>
    <w:rsid w:val="0006081E"/>
    <w:rsid w:val="000637AF"/>
    <w:rsid w:val="0006466C"/>
    <w:rsid w:val="0006468C"/>
    <w:rsid w:val="00065CF5"/>
    <w:rsid w:val="00065F54"/>
    <w:rsid w:val="0006722B"/>
    <w:rsid w:val="000674F8"/>
    <w:rsid w:val="00071029"/>
    <w:rsid w:val="000711B8"/>
    <w:rsid w:val="0007168C"/>
    <w:rsid w:val="000723A8"/>
    <w:rsid w:val="00072C06"/>
    <w:rsid w:val="00073D24"/>
    <w:rsid w:val="000760CB"/>
    <w:rsid w:val="0007703E"/>
    <w:rsid w:val="0007723C"/>
    <w:rsid w:val="000772A3"/>
    <w:rsid w:val="00077F8A"/>
    <w:rsid w:val="000807A1"/>
    <w:rsid w:val="00080CA9"/>
    <w:rsid w:val="00081C92"/>
    <w:rsid w:val="000833BF"/>
    <w:rsid w:val="00083938"/>
    <w:rsid w:val="00084781"/>
    <w:rsid w:val="00084C8E"/>
    <w:rsid w:val="0008597F"/>
    <w:rsid w:val="00085987"/>
    <w:rsid w:val="00087360"/>
    <w:rsid w:val="00087550"/>
    <w:rsid w:val="0009102C"/>
    <w:rsid w:val="000910A7"/>
    <w:rsid w:val="000929E8"/>
    <w:rsid w:val="00093C23"/>
    <w:rsid w:val="00094EAB"/>
    <w:rsid w:val="00094FD5"/>
    <w:rsid w:val="0009654C"/>
    <w:rsid w:val="000965DD"/>
    <w:rsid w:val="00096A55"/>
    <w:rsid w:val="00097E75"/>
    <w:rsid w:val="000A15E2"/>
    <w:rsid w:val="000A2556"/>
    <w:rsid w:val="000A4716"/>
    <w:rsid w:val="000A561D"/>
    <w:rsid w:val="000A746D"/>
    <w:rsid w:val="000A74E7"/>
    <w:rsid w:val="000B11F4"/>
    <w:rsid w:val="000B1D82"/>
    <w:rsid w:val="000B2234"/>
    <w:rsid w:val="000B27E3"/>
    <w:rsid w:val="000B2A9A"/>
    <w:rsid w:val="000B3D6D"/>
    <w:rsid w:val="000B4C67"/>
    <w:rsid w:val="000B5102"/>
    <w:rsid w:val="000B527D"/>
    <w:rsid w:val="000B5570"/>
    <w:rsid w:val="000B582F"/>
    <w:rsid w:val="000B619C"/>
    <w:rsid w:val="000B71A0"/>
    <w:rsid w:val="000B7AB1"/>
    <w:rsid w:val="000B7FF6"/>
    <w:rsid w:val="000C051D"/>
    <w:rsid w:val="000C211C"/>
    <w:rsid w:val="000C2151"/>
    <w:rsid w:val="000C24DF"/>
    <w:rsid w:val="000C2C6E"/>
    <w:rsid w:val="000C4169"/>
    <w:rsid w:val="000C53F8"/>
    <w:rsid w:val="000C56A9"/>
    <w:rsid w:val="000C5F86"/>
    <w:rsid w:val="000C62C8"/>
    <w:rsid w:val="000C6D9E"/>
    <w:rsid w:val="000C6DE8"/>
    <w:rsid w:val="000C7632"/>
    <w:rsid w:val="000D0DDF"/>
    <w:rsid w:val="000D0F21"/>
    <w:rsid w:val="000D13DB"/>
    <w:rsid w:val="000D170B"/>
    <w:rsid w:val="000D18B9"/>
    <w:rsid w:val="000D1CF3"/>
    <w:rsid w:val="000D5A5A"/>
    <w:rsid w:val="000D7C88"/>
    <w:rsid w:val="000E0AC1"/>
    <w:rsid w:val="000E1560"/>
    <w:rsid w:val="000E2217"/>
    <w:rsid w:val="000E3A18"/>
    <w:rsid w:val="000E5319"/>
    <w:rsid w:val="000E7A06"/>
    <w:rsid w:val="000E7D1B"/>
    <w:rsid w:val="000F0754"/>
    <w:rsid w:val="000F08ED"/>
    <w:rsid w:val="000F0D39"/>
    <w:rsid w:val="000F23C8"/>
    <w:rsid w:val="000F2909"/>
    <w:rsid w:val="000F30A2"/>
    <w:rsid w:val="000F7369"/>
    <w:rsid w:val="000F7FB2"/>
    <w:rsid w:val="00100099"/>
    <w:rsid w:val="0010101B"/>
    <w:rsid w:val="00101C56"/>
    <w:rsid w:val="00102EF6"/>
    <w:rsid w:val="00103CB9"/>
    <w:rsid w:val="00104E6D"/>
    <w:rsid w:val="00106977"/>
    <w:rsid w:val="00107903"/>
    <w:rsid w:val="00110BEB"/>
    <w:rsid w:val="0011154D"/>
    <w:rsid w:val="00112BF2"/>
    <w:rsid w:val="00113984"/>
    <w:rsid w:val="0011516A"/>
    <w:rsid w:val="0011529D"/>
    <w:rsid w:val="00115605"/>
    <w:rsid w:val="00115706"/>
    <w:rsid w:val="00120875"/>
    <w:rsid w:val="001209D4"/>
    <w:rsid w:val="00120F3A"/>
    <w:rsid w:val="0012130C"/>
    <w:rsid w:val="00121569"/>
    <w:rsid w:val="00121836"/>
    <w:rsid w:val="00121A77"/>
    <w:rsid w:val="00121D23"/>
    <w:rsid w:val="00122311"/>
    <w:rsid w:val="00122A06"/>
    <w:rsid w:val="00125020"/>
    <w:rsid w:val="00126A05"/>
    <w:rsid w:val="00126BD4"/>
    <w:rsid w:val="0012769E"/>
    <w:rsid w:val="00127AC0"/>
    <w:rsid w:val="00130667"/>
    <w:rsid w:val="00130B7A"/>
    <w:rsid w:val="0013104B"/>
    <w:rsid w:val="00131301"/>
    <w:rsid w:val="00131853"/>
    <w:rsid w:val="00131F14"/>
    <w:rsid w:val="00132CDB"/>
    <w:rsid w:val="001345FC"/>
    <w:rsid w:val="00134921"/>
    <w:rsid w:val="00134A57"/>
    <w:rsid w:val="00134E08"/>
    <w:rsid w:val="001363C3"/>
    <w:rsid w:val="00136C56"/>
    <w:rsid w:val="001378CD"/>
    <w:rsid w:val="00137E7F"/>
    <w:rsid w:val="00141326"/>
    <w:rsid w:val="0014184A"/>
    <w:rsid w:val="00142050"/>
    <w:rsid w:val="0014245A"/>
    <w:rsid w:val="001434B8"/>
    <w:rsid w:val="00144633"/>
    <w:rsid w:val="001446C6"/>
    <w:rsid w:val="00144B8D"/>
    <w:rsid w:val="00145612"/>
    <w:rsid w:val="00150FC6"/>
    <w:rsid w:val="001514B3"/>
    <w:rsid w:val="00151648"/>
    <w:rsid w:val="00154613"/>
    <w:rsid w:val="001546A2"/>
    <w:rsid w:val="00154A4B"/>
    <w:rsid w:val="00155A04"/>
    <w:rsid w:val="0015612B"/>
    <w:rsid w:val="00156C17"/>
    <w:rsid w:val="00161573"/>
    <w:rsid w:val="00161C3D"/>
    <w:rsid w:val="001656E7"/>
    <w:rsid w:val="00166CEC"/>
    <w:rsid w:val="0017014A"/>
    <w:rsid w:val="0017069F"/>
    <w:rsid w:val="00170AA8"/>
    <w:rsid w:val="001713FF"/>
    <w:rsid w:val="00173B67"/>
    <w:rsid w:val="001741A3"/>
    <w:rsid w:val="00174E24"/>
    <w:rsid w:val="00175567"/>
    <w:rsid w:val="00176158"/>
    <w:rsid w:val="00176E1F"/>
    <w:rsid w:val="00177F0D"/>
    <w:rsid w:val="00180DCA"/>
    <w:rsid w:val="0018129F"/>
    <w:rsid w:val="00181658"/>
    <w:rsid w:val="00181FEE"/>
    <w:rsid w:val="0018330F"/>
    <w:rsid w:val="00183505"/>
    <w:rsid w:val="00185CDF"/>
    <w:rsid w:val="00185F8E"/>
    <w:rsid w:val="00187F17"/>
    <w:rsid w:val="0019050F"/>
    <w:rsid w:val="001919A9"/>
    <w:rsid w:val="0019231A"/>
    <w:rsid w:val="00193798"/>
    <w:rsid w:val="0019538C"/>
    <w:rsid w:val="00195BAC"/>
    <w:rsid w:val="00195C20"/>
    <w:rsid w:val="00195E9E"/>
    <w:rsid w:val="00196102"/>
    <w:rsid w:val="001961A9"/>
    <w:rsid w:val="00196DE6"/>
    <w:rsid w:val="001A2139"/>
    <w:rsid w:val="001A6A98"/>
    <w:rsid w:val="001A7149"/>
    <w:rsid w:val="001B11E1"/>
    <w:rsid w:val="001B147D"/>
    <w:rsid w:val="001B2C01"/>
    <w:rsid w:val="001B3611"/>
    <w:rsid w:val="001B39C3"/>
    <w:rsid w:val="001B3B69"/>
    <w:rsid w:val="001B4B11"/>
    <w:rsid w:val="001B4B59"/>
    <w:rsid w:val="001B56A3"/>
    <w:rsid w:val="001B610B"/>
    <w:rsid w:val="001B6E47"/>
    <w:rsid w:val="001B6F4A"/>
    <w:rsid w:val="001B7A88"/>
    <w:rsid w:val="001C217E"/>
    <w:rsid w:val="001C3000"/>
    <w:rsid w:val="001C321A"/>
    <w:rsid w:val="001C4E65"/>
    <w:rsid w:val="001C586F"/>
    <w:rsid w:val="001C6703"/>
    <w:rsid w:val="001C6F39"/>
    <w:rsid w:val="001C7233"/>
    <w:rsid w:val="001C7F2E"/>
    <w:rsid w:val="001D04F9"/>
    <w:rsid w:val="001D0CDC"/>
    <w:rsid w:val="001D158E"/>
    <w:rsid w:val="001D203A"/>
    <w:rsid w:val="001D2B02"/>
    <w:rsid w:val="001D4538"/>
    <w:rsid w:val="001D5153"/>
    <w:rsid w:val="001D650B"/>
    <w:rsid w:val="001E3096"/>
    <w:rsid w:val="001E429A"/>
    <w:rsid w:val="001E52C0"/>
    <w:rsid w:val="001E536A"/>
    <w:rsid w:val="001E5FB5"/>
    <w:rsid w:val="001E63C2"/>
    <w:rsid w:val="001E7998"/>
    <w:rsid w:val="001F181B"/>
    <w:rsid w:val="001F29EB"/>
    <w:rsid w:val="001F3BF8"/>
    <w:rsid w:val="001F64EB"/>
    <w:rsid w:val="001F710C"/>
    <w:rsid w:val="001F77AE"/>
    <w:rsid w:val="001F79A2"/>
    <w:rsid w:val="0020139B"/>
    <w:rsid w:val="0020141D"/>
    <w:rsid w:val="00201467"/>
    <w:rsid w:val="002014DA"/>
    <w:rsid w:val="00201693"/>
    <w:rsid w:val="0020220C"/>
    <w:rsid w:val="0020227E"/>
    <w:rsid w:val="002038D4"/>
    <w:rsid w:val="0020432A"/>
    <w:rsid w:val="00205910"/>
    <w:rsid w:val="0020652B"/>
    <w:rsid w:val="00206AE8"/>
    <w:rsid w:val="00207074"/>
    <w:rsid w:val="002103AC"/>
    <w:rsid w:val="002127EE"/>
    <w:rsid w:val="00212F99"/>
    <w:rsid w:val="00214AF0"/>
    <w:rsid w:val="00214DE1"/>
    <w:rsid w:val="00215E36"/>
    <w:rsid w:val="0021604E"/>
    <w:rsid w:val="00216218"/>
    <w:rsid w:val="00216BE4"/>
    <w:rsid w:val="00216E00"/>
    <w:rsid w:val="00217285"/>
    <w:rsid w:val="00222132"/>
    <w:rsid w:val="00222897"/>
    <w:rsid w:val="00222A9C"/>
    <w:rsid w:val="0022388E"/>
    <w:rsid w:val="002250A0"/>
    <w:rsid w:val="00226795"/>
    <w:rsid w:val="002267BD"/>
    <w:rsid w:val="00226997"/>
    <w:rsid w:val="00227100"/>
    <w:rsid w:val="002300C6"/>
    <w:rsid w:val="00230C0A"/>
    <w:rsid w:val="00230C78"/>
    <w:rsid w:val="002318D5"/>
    <w:rsid w:val="00232574"/>
    <w:rsid w:val="00232993"/>
    <w:rsid w:val="00233010"/>
    <w:rsid w:val="00234075"/>
    <w:rsid w:val="00234545"/>
    <w:rsid w:val="0023482C"/>
    <w:rsid w:val="00234C61"/>
    <w:rsid w:val="0023720D"/>
    <w:rsid w:val="00242034"/>
    <w:rsid w:val="002425C9"/>
    <w:rsid w:val="00242C4C"/>
    <w:rsid w:val="00242DE8"/>
    <w:rsid w:val="00242EEB"/>
    <w:rsid w:val="00244515"/>
    <w:rsid w:val="00245E69"/>
    <w:rsid w:val="002462D4"/>
    <w:rsid w:val="002466F5"/>
    <w:rsid w:val="00246A2B"/>
    <w:rsid w:val="00246FA0"/>
    <w:rsid w:val="00247F16"/>
    <w:rsid w:val="00252036"/>
    <w:rsid w:val="0025260D"/>
    <w:rsid w:val="002545CF"/>
    <w:rsid w:val="00257544"/>
    <w:rsid w:val="002606E5"/>
    <w:rsid w:val="00262071"/>
    <w:rsid w:val="002640E9"/>
    <w:rsid w:val="00264160"/>
    <w:rsid w:val="0026524E"/>
    <w:rsid w:val="002659E7"/>
    <w:rsid w:val="00266D74"/>
    <w:rsid w:val="0027058D"/>
    <w:rsid w:val="002708B6"/>
    <w:rsid w:val="00270918"/>
    <w:rsid w:val="00271A9D"/>
    <w:rsid w:val="00273799"/>
    <w:rsid w:val="0027423E"/>
    <w:rsid w:val="00280157"/>
    <w:rsid w:val="00280624"/>
    <w:rsid w:val="00281566"/>
    <w:rsid w:val="002841B3"/>
    <w:rsid w:val="0028483E"/>
    <w:rsid w:val="00285D34"/>
    <w:rsid w:val="002865BF"/>
    <w:rsid w:val="00290307"/>
    <w:rsid w:val="002903FF"/>
    <w:rsid w:val="002906F6"/>
    <w:rsid w:val="00292074"/>
    <w:rsid w:val="00292E94"/>
    <w:rsid w:val="00294A53"/>
    <w:rsid w:val="00294C0D"/>
    <w:rsid w:val="00296717"/>
    <w:rsid w:val="002969A1"/>
    <w:rsid w:val="00296E66"/>
    <w:rsid w:val="002970E8"/>
    <w:rsid w:val="002973E4"/>
    <w:rsid w:val="002A076E"/>
    <w:rsid w:val="002A1ACE"/>
    <w:rsid w:val="002A2194"/>
    <w:rsid w:val="002A265F"/>
    <w:rsid w:val="002A29A1"/>
    <w:rsid w:val="002A3D35"/>
    <w:rsid w:val="002A4D58"/>
    <w:rsid w:val="002A543C"/>
    <w:rsid w:val="002A5B3B"/>
    <w:rsid w:val="002A657A"/>
    <w:rsid w:val="002B0843"/>
    <w:rsid w:val="002B0A08"/>
    <w:rsid w:val="002B1E49"/>
    <w:rsid w:val="002B2116"/>
    <w:rsid w:val="002B2D56"/>
    <w:rsid w:val="002B32A4"/>
    <w:rsid w:val="002B3790"/>
    <w:rsid w:val="002B3E39"/>
    <w:rsid w:val="002B41DD"/>
    <w:rsid w:val="002B5BFD"/>
    <w:rsid w:val="002B6CAE"/>
    <w:rsid w:val="002B7ABC"/>
    <w:rsid w:val="002C0BCB"/>
    <w:rsid w:val="002C3DE4"/>
    <w:rsid w:val="002C427A"/>
    <w:rsid w:val="002C49F8"/>
    <w:rsid w:val="002C542C"/>
    <w:rsid w:val="002C5500"/>
    <w:rsid w:val="002C7736"/>
    <w:rsid w:val="002D072B"/>
    <w:rsid w:val="002D0DB4"/>
    <w:rsid w:val="002D1A8A"/>
    <w:rsid w:val="002D478A"/>
    <w:rsid w:val="002D58A5"/>
    <w:rsid w:val="002D60D3"/>
    <w:rsid w:val="002D64BE"/>
    <w:rsid w:val="002D6545"/>
    <w:rsid w:val="002E00EF"/>
    <w:rsid w:val="002E1903"/>
    <w:rsid w:val="002E2D0F"/>
    <w:rsid w:val="002E3D8C"/>
    <w:rsid w:val="002E3ED9"/>
    <w:rsid w:val="002E4138"/>
    <w:rsid w:val="002E5ACF"/>
    <w:rsid w:val="002E5D37"/>
    <w:rsid w:val="002F3A29"/>
    <w:rsid w:val="002F3C6D"/>
    <w:rsid w:val="002F3D37"/>
    <w:rsid w:val="002F4927"/>
    <w:rsid w:val="002F785E"/>
    <w:rsid w:val="002F7D72"/>
    <w:rsid w:val="00301759"/>
    <w:rsid w:val="00302C97"/>
    <w:rsid w:val="00303A12"/>
    <w:rsid w:val="00305576"/>
    <w:rsid w:val="00306DC1"/>
    <w:rsid w:val="00307F1C"/>
    <w:rsid w:val="0031151D"/>
    <w:rsid w:val="00311AD8"/>
    <w:rsid w:val="00313E08"/>
    <w:rsid w:val="003151FD"/>
    <w:rsid w:val="00316053"/>
    <w:rsid w:val="003177FA"/>
    <w:rsid w:val="00317CE4"/>
    <w:rsid w:val="00320AD3"/>
    <w:rsid w:val="00322670"/>
    <w:rsid w:val="003226CB"/>
    <w:rsid w:val="003234B7"/>
    <w:rsid w:val="00323730"/>
    <w:rsid w:val="00323981"/>
    <w:rsid w:val="00324036"/>
    <w:rsid w:val="00324722"/>
    <w:rsid w:val="0032647B"/>
    <w:rsid w:val="0032673F"/>
    <w:rsid w:val="00326EEE"/>
    <w:rsid w:val="003277A6"/>
    <w:rsid w:val="00327D21"/>
    <w:rsid w:val="0033144D"/>
    <w:rsid w:val="00332C62"/>
    <w:rsid w:val="003346B1"/>
    <w:rsid w:val="0033481C"/>
    <w:rsid w:val="00335020"/>
    <w:rsid w:val="00335F43"/>
    <w:rsid w:val="00336B04"/>
    <w:rsid w:val="00336BC9"/>
    <w:rsid w:val="003412BD"/>
    <w:rsid w:val="003422FD"/>
    <w:rsid w:val="00344E1C"/>
    <w:rsid w:val="00345765"/>
    <w:rsid w:val="003461CC"/>
    <w:rsid w:val="003468E7"/>
    <w:rsid w:val="003471EA"/>
    <w:rsid w:val="00347820"/>
    <w:rsid w:val="00351DB6"/>
    <w:rsid w:val="003548AA"/>
    <w:rsid w:val="00355207"/>
    <w:rsid w:val="0035568B"/>
    <w:rsid w:val="00355F63"/>
    <w:rsid w:val="00357215"/>
    <w:rsid w:val="00357CF7"/>
    <w:rsid w:val="00360158"/>
    <w:rsid w:val="003604BF"/>
    <w:rsid w:val="003613A2"/>
    <w:rsid w:val="00361978"/>
    <w:rsid w:val="00362D36"/>
    <w:rsid w:val="00362EAC"/>
    <w:rsid w:val="003630F0"/>
    <w:rsid w:val="003631A1"/>
    <w:rsid w:val="00363B40"/>
    <w:rsid w:val="003708DB"/>
    <w:rsid w:val="0037155B"/>
    <w:rsid w:val="00373311"/>
    <w:rsid w:val="00374F64"/>
    <w:rsid w:val="0037647C"/>
    <w:rsid w:val="00376C3C"/>
    <w:rsid w:val="00376F7E"/>
    <w:rsid w:val="00377228"/>
    <w:rsid w:val="00380228"/>
    <w:rsid w:val="00383040"/>
    <w:rsid w:val="0038328C"/>
    <w:rsid w:val="003833C8"/>
    <w:rsid w:val="00385C1A"/>
    <w:rsid w:val="00386288"/>
    <w:rsid w:val="0038638F"/>
    <w:rsid w:val="003864E6"/>
    <w:rsid w:val="00387382"/>
    <w:rsid w:val="00387480"/>
    <w:rsid w:val="00387E6C"/>
    <w:rsid w:val="0039067D"/>
    <w:rsid w:val="003906E0"/>
    <w:rsid w:val="00392562"/>
    <w:rsid w:val="00392612"/>
    <w:rsid w:val="0039279A"/>
    <w:rsid w:val="0039304C"/>
    <w:rsid w:val="00393890"/>
    <w:rsid w:val="003948DA"/>
    <w:rsid w:val="00394D9C"/>
    <w:rsid w:val="003959FE"/>
    <w:rsid w:val="0039661B"/>
    <w:rsid w:val="0039690F"/>
    <w:rsid w:val="00397222"/>
    <w:rsid w:val="003978DB"/>
    <w:rsid w:val="00397A0C"/>
    <w:rsid w:val="00397D55"/>
    <w:rsid w:val="003A08F6"/>
    <w:rsid w:val="003A0B1A"/>
    <w:rsid w:val="003A2B77"/>
    <w:rsid w:val="003A3DBD"/>
    <w:rsid w:val="003A5DEE"/>
    <w:rsid w:val="003A648A"/>
    <w:rsid w:val="003A76AA"/>
    <w:rsid w:val="003B2CD4"/>
    <w:rsid w:val="003B35D2"/>
    <w:rsid w:val="003B5A12"/>
    <w:rsid w:val="003B6803"/>
    <w:rsid w:val="003B7451"/>
    <w:rsid w:val="003C2737"/>
    <w:rsid w:val="003C2FE1"/>
    <w:rsid w:val="003C352A"/>
    <w:rsid w:val="003C3B00"/>
    <w:rsid w:val="003C3B3C"/>
    <w:rsid w:val="003C3B6F"/>
    <w:rsid w:val="003C47BF"/>
    <w:rsid w:val="003C5028"/>
    <w:rsid w:val="003C6795"/>
    <w:rsid w:val="003C79EC"/>
    <w:rsid w:val="003D02AB"/>
    <w:rsid w:val="003D0C6C"/>
    <w:rsid w:val="003D15A4"/>
    <w:rsid w:val="003D2DE5"/>
    <w:rsid w:val="003D2E9E"/>
    <w:rsid w:val="003D47A6"/>
    <w:rsid w:val="003D5A2E"/>
    <w:rsid w:val="003D5D3A"/>
    <w:rsid w:val="003D6925"/>
    <w:rsid w:val="003D6DC1"/>
    <w:rsid w:val="003D6DFE"/>
    <w:rsid w:val="003E18A4"/>
    <w:rsid w:val="003E1955"/>
    <w:rsid w:val="003E1A90"/>
    <w:rsid w:val="003E25C9"/>
    <w:rsid w:val="003E2B21"/>
    <w:rsid w:val="003E3E2E"/>
    <w:rsid w:val="003E444F"/>
    <w:rsid w:val="003E44DC"/>
    <w:rsid w:val="003E53BD"/>
    <w:rsid w:val="003F0379"/>
    <w:rsid w:val="003F0BF9"/>
    <w:rsid w:val="003F1274"/>
    <w:rsid w:val="003F3B44"/>
    <w:rsid w:val="003F4FC1"/>
    <w:rsid w:val="003F5677"/>
    <w:rsid w:val="003F7104"/>
    <w:rsid w:val="003F7E64"/>
    <w:rsid w:val="003F7ECD"/>
    <w:rsid w:val="00400240"/>
    <w:rsid w:val="004006B2"/>
    <w:rsid w:val="00400C02"/>
    <w:rsid w:val="004018C9"/>
    <w:rsid w:val="00401A05"/>
    <w:rsid w:val="0040311C"/>
    <w:rsid w:val="004040E0"/>
    <w:rsid w:val="00407CF5"/>
    <w:rsid w:val="00410AC7"/>
    <w:rsid w:val="004112AB"/>
    <w:rsid w:val="00412A6F"/>
    <w:rsid w:val="004136BE"/>
    <w:rsid w:val="004136DC"/>
    <w:rsid w:val="00413A0F"/>
    <w:rsid w:val="00413B5A"/>
    <w:rsid w:val="00415E96"/>
    <w:rsid w:val="00415F59"/>
    <w:rsid w:val="00417F0F"/>
    <w:rsid w:val="0042162B"/>
    <w:rsid w:val="0042215A"/>
    <w:rsid w:val="00422692"/>
    <w:rsid w:val="004240B0"/>
    <w:rsid w:val="00427396"/>
    <w:rsid w:val="00432656"/>
    <w:rsid w:val="00432747"/>
    <w:rsid w:val="00434E56"/>
    <w:rsid w:val="0043768A"/>
    <w:rsid w:val="00437932"/>
    <w:rsid w:val="00437D09"/>
    <w:rsid w:val="00440B74"/>
    <w:rsid w:val="004412BB"/>
    <w:rsid w:val="00441771"/>
    <w:rsid w:val="00441F0F"/>
    <w:rsid w:val="00442E0F"/>
    <w:rsid w:val="00444614"/>
    <w:rsid w:val="004467D1"/>
    <w:rsid w:val="00446B66"/>
    <w:rsid w:val="0045012C"/>
    <w:rsid w:val="00451974"/>
    <w:rsid w:val="004524AD"/>
    <w:rsid w:val="00452867"/>
    <w:rsid w:val="00453095"/>
    <w:rsid w:val="004537C1"/>
    <w:rsid w:val="00454DB9"/>
    <w:rsid w:val="00454E56"/>
    <w:rsid w:val="004559F6"/>
    <w:rsid w:val="00455A3D"/>
    <w:rsid w:val="00456357"/>
    <w:rsid w:val="00456B8B"/>
    <w:rsid w:val="00457473"/>
    <w:rsid w:val="00461B8E"/>
    <w:rsid w:val="00462897"/>
    <w:rsid w:val="00462AC9"/>
    <w:rsid w:val="0046398F"/>
    <w:rsid w:val="00463C8E"/>
    <w:rsid w:val="0046603C"/>
    <w:rsid w:val="0046656F"/>
    <w:rsid w:val="00470D23"/>
    <w:rsid w:val="00472B63"/>
    <w:rsid w:val="00474003"/>
    <w:rsid w:val="004749F7"/>
    <w:rsid w:val="00476966"/>
    <w:rsid w:val="00477A86"/>
    <w:rsid w:val="004802D7"/>
    <w:rsid w:val="00481F64"/>
    <w:rsid w:val="00484325"/>
    <w:rsid w:val="0048469B"/>
    <w:rsid w:val="00484B15"/>
    <w:rsid w:val="00485214"/>
    <w:rsid w:val="0048522E"/>
    <w:rsid w:val="0048530A"/>
    <w:rsid w:val="004857A3"/>
    <w:rsid w:val="004858B4"/>
    <w:rsid w:val="00486ADB"/>
    <w:rsid w:val="00486B13"/>
    <w:rsid w:val="00486B95"/>
    <w:rsid w:val="004879F0"/>
    <w:rsid w:val="00487E13"/>
    <w:rsid w:val="00490372"/>
    <w:rsid w:val="00491C74"/>
    <w:rsid w:val="004927E0"/>
    <w:rsid w:val="00493470"/>
    <w:rsid w:val="0049455E"/>
    <w:rsid w:val="00495E42"/>
    <w:rsid w:val="004A17AB"/>
    <w:rsid w:val="004A1D31"/>
    <w:rsid w:val="004A1FA7"/>
    <w:rsid w:val="004A3505"/>
    <w:rsid w:val="004A381E"/>
    <w:rsid w:val="004A4198"/>
    <w:rsid w:val="004A50A1"/>
    <w:rsid w:val="004A5955"/>
    <w:rsid w:val="004A7C7D"/>
    <w:rsid w:val="004A7F85"/>
    <w:rsid w:val="004B0EAF"/>
    <w:rsid w:val="004B2C5B"/>
    <w:rsid w:val="004B3EB6"/>
    <w:rsid w:val="004B50F8"/>
    <w:rsid w:val="004B5A71"/>
    <w:rsid w:val="004B7D81"/>
    <w:rsid w:val="004B7EC6"/>
    <w:rsid w:val="004C0071"/>
    <w:rsid w:val="004C03C9"/>
    <w:rsid w:val="004C1DC5"/>
    <w:rsid w:val="004C26DC"/>
    <w:rsid w:val="004C3AE3"/>
    <w:rsid w:val="004C4524"/>
    <w:rsid w:val="004C4E57"/>
    <w:rsid w:val="004C655D"/>
    <w:rsid w:val="004C66F1"/>
    <w:rsid w:val="004D0A0F"/>
    <w:rsid w:val="004D1116"/>
    <w:rsid w:val="004D1885"/>
    <w:rsid w:val="004D1DF2"/>
    <w:rsid w:val="004D20E9"/>
    <w:rsid w:val="004D28D4"/>
    <w:rsid w:val="004E0FB1"/>
    <w:rsid w:val="004E3760"/>
    <w:rsid w:val="004E39CA"/>
    <w:rsid w:val="004E3E9A"/>
    <w:rsid w:val="004E49EB"/>
    <w:rsid w:val="004E5E3E"/>
    <w:rsid w:val="004E66DF"/>
    <w:rsid w:val="004E70E1"/>
    <w:rsid w:val="004F37DB"/>
    <w:rsid w:val="004F6AA7"/>
    <w:rsid w:val="004F7FA1"/>
    <w:rsid w:val="005000C8"/>
    <w:rsid w:val="00501DD4"/>
    <w:rsid w:val="005022A9"/>
    <w:rsid w:val="005030A8"/>
    <w:rsid w:val="00503D35"/>
    <w:rsid w:val="00504D30"/>
    <w:rsid w:val="00505561"/>
    <w:rsid w:val="005055F4"/>
    <w:rsid w:val="00510502"/>
    <w:rsid w:val="00510A12"/>
    <w:rsid w:val="00511300"/>
    <w:rsid w:val="005119DD"/>
    <w:rsid w:val="00511F9D"/>
    <w:rsid w:val="0051262D"/>
    <w:rsid w:val="005132E6"/>
    <w:rsid w:val="00513480"/>
    <w:rsid w:val="005136EC"/>
    <w:rsid w:val="00513995"/>
    <w:rsid w:val="005156C5"/>
    <w:rsid w:val="00515A33"/>
    <w:rsid w:val="00515BCF"/>
    <w:rsid w:val="00515DD8"/>
    <w:rsid w:val="005176ED"/>
    <w:rsid w:val="00520977"/>
    <w:rsid w:val="00525C8F"/>
    <w:rsid w:val="00526E9D"/>
    <w:rsid w:val="00527C59"/>
    <w:rsid w:val="005303BA"/>
    <w:rsid w:val="005345B7"/>
    <w:rsid w:val="00535563"/>
    <w:rsid w:val="0053640C"/>
    <w:rsid w:val="005371A2"/>
    <w:rsid w:val="00541993"/>
    <w:rsid w:val="00542DCF"/>
    <w:rsid w:val="0054378F"/>
    <w:rsid w:val="005441BC"/>
    <w:rsid w:val="00545D07"/>
    <w:rsid w:val="00545F0F"/>
    <w:rsid w:val="00546653"/>
    <w:rsid w:val="00546F7E"/>
    <w:rsid w:val="00546FB1"/>
    <w:rsid w:val="00550CB9"/>
    <w:rsid w:val="00551178"/>
    <w:rsid w:val="005540E6"/>
    <w:rsid w:val="00554844"/>
    <w:rsid w:val="005559FC"/>
    <w:rsid w:val="0055655B"/>
    <w:rsid w:val="00556CCE"/>
    <w:rsid w:val="00557C1E"/>
    <w:rsid w:val="00560200"/>
    <w:rsid w:val="005602D8"/>
    <w:rsid w:val="00560817"/>
    <w:rsid w:val="005628DC"/>
    <w:rsid w:val="00562A66"/>
    <w:rsid w:val="0056424F"/>
    <w:rsid w:val="00567099"/>
    <w:rsid w:val="00567717"/>
    <w:rsid w:val="00567BD1"/>
    <w:rsid w:val="00570075"/>
    <w:rsid w:val="00573DB8"/>
    <w:rsid w:val="0057477A"/>
    <w:rsid w:val="00574795"/>
    <w:rsid w:val="00576E7F"/>
    <w:rsid w:val="00577922"/>
    <w:rsid w:val="005802A5"/>
    <w:rsid w:val="005809EB"/>
    <w:rsid w:val="005812DD"/>
    <w:rsid w:val="005812EC"/>
    <w:rsid w:val="00581644"/>
    <w:rsid w:val="00581BC4"/>
    <w:rsid w:val="00581F22"/>
    <w:rsid w:val="0058448F"/>
    <w:rsid w:val="005847B5"/>
    <w:rsid w:val="005856DE"/>
    <w:rsid w:val="00586BBE"/>
    <w:rsid w:val="005901BD"/>
    <w:rsid w:val="0059048A"/>
    <w:rsid w:val="00590AAB"/>
    <w:rsid w:val="0059117D"/>
    <w:rsid w:val="00591189"/>
    <w:rsid w:val="0059144C"/>
    <w:rsid w:val="00591C9A"/>
    <w:rsid w:val="005921B2"/>
    <w:rsid w:val="005921D0"/>
    <w:rsid w:val="00593171"/>
    <w:rsid w:val="00594553"/>
    <w:rsid w:val="0059525C"/>
    <w:rsid w:val="00596079"/>
    <w:rsid w:val="0059734C"/>
    <w:rsid w:val="005A0266"/>
    <w:rsid w:val="005A04BB"/>
    <w:rsid w:val="005A26E4"/>
    <w:rsid w:val="005A287A"/>
    <w:rsid w:val="005A2CC7"/>
    <w:rsid w:val="005A3EC9"/>
    <w:rsid w:val="005A41C3"/>
    <w:rsid w:val="005A73AE"/>
    <w:rsid w:val="005A7463"/>
    <w:rsid w:val="005A7CF8"/>
    <w:rsid w:val="005B0295"/>
    <w:rsid w:val="005B13F1"/>
    <w:rsid w:val="005B3FB9"/>
    <w:rsid w:val="005B7CF1"/>
    <w:rsid w:val="005C06D2"/>
    <w:rsid w:val="005C1073"/>
    <w:rsid w:val="005C118D"/>
    <w:rsid w:val="005C266F"/>
    <w:rsid w:val="005C28B9"/>
    <w:rsid w:val="005C3EB9"/>
    <w:rsid w:val="005C5224"/>
    <w:rsid w:val="005C583F"/>
    <w:rsid w:val="005C5C22"/>
    <w:rsid w:val="005C71A1"/>
    <w:rsid w:val="005C71C9"/>
    <w:rsid w:val="005D1489"/>
    <w:rsid w:val="005D285A"/>
    <w:rsid w:val="005D35F3"/>
    <w:rsid w:val="005D38F4"/>
    <w:rsid w:val="005D3CD8"/>
    <w:rsid w:val="005D3F74"/>
    <w:rsid w:val="005D4082"/>
    <w:rsid w:val="005D4C5F"/>
    <w:rsid w:val="005D5E28"/>
    <w:rsid w:val="005D69F2"/>
    <w:rsid w:val="005D6C05"/>
    <w:rsid w:val="005D7D3C"/>
    <w:rsid w:val="005E1A2F"/>
    <w:rsid w:val="005E211E"/>
    <w:rsid w:val="005E280F"/>
    <w:rsid w:val="005E5629"/>
    <w:rsid w:val="005E5E29"/>
    <w:rsid w:val="005E5E55"/>
    <w:rsid w:val="005E5F3A"/>
    <w:rsid w:val="005E618A"/>
    <w:rsid w:val="005E7654"/>
    <w:rsid w:val="005F34E6"/>
    <w:rsid w:val="005F3E83"/>
    <w:rsid w:val="005F5523"/>
    <w:rsid w:val="005F587F"/>
    <w:rsid w:val="005F7982"/>
    <w:rsid w:val="005F7B7A"/>
    <w:rsid w:val="0060053B"/>
    <w:rsid w:val="0060102B"/>
    <w:rsid w:val="00601438"/>
    <w:rsid w:val="0060198D"/>
    <w:rsid w:val="00602F40"/>
    <w:rsid w:val="006039B2"/>
    <w:rsid w:val="006060E8"/>
    <w:rsid w:val="00610705"/>
    <w:rsid w:val="00612B62"/>
    <w:rsid w:val="006145CA"/>
    <w:rsid w:val="00614BD5"/>
    <w:rsid w:val="006200B1"/>
    <w:rsid w:val="00620DED"/>
    <w:rsid w:val="00621677"/>
    <w:rsid w:val="00621AB7"/>
    <w:rsid w:val="006255BA"/>
    <w:rsid w:val="00625723"/>
    <w:rsid w:val="00625EF3"/>
    <w:rsid w:val="00626B26"/>
    <w:rsid w:val="00626F7F"/>
    <w:rsid w:val="006277CC"/>
    <w:rsid w:val="006308B5"/>
    <w:rsid w:val="0063178A"/>
    <w:rsid w:val="00632155"/>
    <w:rsid w:val="006321B5"/>
    <w:rsid w:val="006327CD"/>
    <w:rsid w:val="00634220"/>
    <w:rsid w:val="006359B9"/>
    <w:rsid w:val="006361BD"/>
    <w:rsid w:val="006361D3"/>
    <w:rsid w:val="0063792C"/>
    <w:rsid w:val="0064079F"/>
    <w:rsid w:val="00640B51"/>
    <w:rsid w:val="00642FAD"/>
    <w:rsid w:val="0064319E"/>
    <w:rsid w:val="006431BC"/>
    <w:rsid w:val="00646B62"/>
    <w:rsid w:val="00647D8F"/>
    <w:rsid w:val="00650738"/>
    <w:rsid w:val="00650A07"/>
    <w:rsid w:val="006543E6"/>
    <w:rsid w:val="0065559B"/>
    <w:rsid w:val="006566CC"/>
    <w:rsid w:val="00656997"/>
    <w:rsid w:val="00657A15"/>
    <w:rsid w:val="006601F3"/>
    <w:rsid w:val="00661FA5"/>
    <w:rsid w:val="00665A00"/>
    <w:rsid w:val="0066609A"/>
    <w:rsid w:val="0067007D"/>
    <w:rsid w:val="00671B64"/>
    <w:rsid w:val="00672718"/>
    <w:rsid w:val="00674054"/>
    <w:rsid w:val="00675375"/>
    <w:rsid w:val="00675FEF"/>
    <w:rsid w:val="006801E3"/>
    <w:rsid w:val="00682A72"/>
    <w:rsid w:val="00682C79"/>
    <w:rsid w:val="00683499"/>
    <w:rsid w:val="0068370A"/>
    <w:rsid w:val="006839DE"/>
    <w:rsid w:val="00683D60"/>
    <w:rsid w:val="00685556"/>
    <w:rsid w:val="006900C5"/>
    <w:rsid w:val="0069011E"/>
    <w:rsid w:val="0069063E"/>
    <w:rsid w:val="006933C8"/>
    <w:rsid w:val="006935A5"/>
    <w:rsid w:val="00694180"/>
    <w:rsid w:val="00694B36"/>
    <w:rsid w:val="00697B8E"/>
    <w:rsid w:val="00697EC8"/>
    <w:rsid w:val="006A0BF7"/>
    <w:rsid w:val="006A0F51"/>
    <w:rsid w:val="006A1753"/>
    <w:rsid w:val="006A1A2D"/>
    <w:rsid w:val="006A1D7F"/>
    <w:rsid w:val="006A3175"/>
    <w:rsid w:val="006A4E4C"/>
    <w:rsid w:val="006A5845"/>
    <w:rsid w:val="006A59EB"/>
    <w:rsid w:val="006A5AE7"/>
    <w:rsid w:val="006A6F4E"/>
    <w:rsid w:val="006A74C6"/>
    <w:rsid w:val="006A7530"/>
    <w:rsid w:val="006B13D4"/>
    <w:rsid w:val="006B2783"/>
    <w:rsid w:val="006B2A16"/>
    <w:rsid w:val="006B2EAD"/>
    <w:rsid w:val="006B4B64"/>
    <w:rsid w:val="006B55E2"/>
    <w:rsid w:val="006B7600"/>
    <w:rsid w:val="006C06D4"/>
    <w:rsid w:val="006C1818"/>
    <w:rsid w:val="006C19B2"/>
    <w:rsid w:val="006C1F80"/>
    <w:rsid w:val="006C2D00"/>
    <w:rsid w:val="006C3573"/>
    <w:rsid w:val="006C35D3"/>
    <w:rsid w:val="006C5705"/>
    <w:rsid w:val="006C5C02"/>
    <w:rsid w:val="006C7386"/>
    <w:rsid w:val="006D1AE9"/>
    <w:rsid w:val="006D2F46"/>
    <w:rsid w:val="006D3D4C"/>
    <w:rsid w:val="006D3E4B"/>
    <w:rsid w:val="006D3F32"/>
    <w:rsid w:val="006D4529"/>
    <w:rsid w:val="006D4591"/>
    <w:rsid w:val="006D5174"/>
    <w:rsid w:val="006D55AE"/>
    <w:rsid w:val="006E28C5"/>
    <w:rsid w:val="006E34D0"/>
    <w:rsid w:val="006E3B9B"/>
    <w:rsid w:val="006E5582"/>
    <w:rsid w:val="006E559A"/>
    <w:rsid w:val="006E5647"/>
    <w:rsid w:val="006E656E"/>
    <w:rsid w:val="006E6789"/>
    <w:rsid w:val="006E6C07"/>
    <w:rsid w:val="006E741E"/>
    <w:rsid w:val="006E77D0"/>
    <w:rsid w:val="006F063E"/>
    <w:rsid w:val="006F43EB"/>
    <w:rsid w:val="006F67DC"/>
    <w:rsid w:val="006F6A84"/>
    <w:rsid w:val="007005BD"/>
    <w:rsid w:val="007015B0"/>
    <w:rsid w:val="00701AB6"/>
    <w:rsid w:val="00702350"/>
    <w:rsid w:val="007051C8"/>
    <w:rsid w:val="007056FA"/>
    <w:rsid w:val="00705D8F"/>
    <w:rsid w:val="007060EA"/>
    <w:rsid w:val="0070686F"/>
    <w:rsid w:val="00706B16"/>
    <w:rsid w:val="00707D86"/>
    <w:rsid w:val="00710B40"/>
    <w:rsid w:val="00710D7D"/>
    <w:rsid w:val="00711769"/>
    <w:rsid w:val="00711820"/>
    <w:rsid w:val="00711ECD"/>
    <w:rsid w:val="007121D6"/>
    <w:rsid w:val="00713567"/>
    <w:rsid w:val="007148FA"/>
    <w:rsid w:val="007167EA"/>
    <w:rsid w:val="00716844"/>
    <w:rsid w:val="0072053C"/>
    <w:rsid w:val="00721762"/>
    <w:rsid w:val="007221CC"/>
    <w:rsid w:val="00722EE4"/>
    <w:rsid w:val="00723AFD"/>
    <w:rsid w:val="0072734D"/>
    <w:rsid w:val="0073177D"/>
    <w:rsid w:val="007319C5"/>
    <w:rsid w:val="00734640"/>
    <w:rsid w:val="007403A9"/>
    <w:rsid w:val="00740408"/>
    <w:rsid w:val="00741874"/>
    <w:rsid w:val="00741E1C"/>
    <w:rsid w:val="007436F6"/>
    <w:rsid w:val="007440F9"/>
    <w:rsid w:val="00744AE8"/>
    <w:rsid w:val="00745308"/>
    <w:rsid w:val="00745793"/>
    <w:rsid w:val="00745906"/>
    <w:rsid w:val="00746035"/>
    <w:rsid w:val="0074610D"/>
    <w:rsid w:val="00746280"/>
    <w:rsid w:val="007468C4"/>
    <w:rsid w:val="00746E17"/>
    <w:rsid w:val="007501DC"/>
    <w:rsid w:val="007514F2"/>
    <w:rsid w:val="00753DDA"/>
    <w:rsid w:val="0075497C"/>
    <w:rsid w:val="00754EAA"/>
    <w:rsid w:val="007565DA"/>
    <w:rsid w:val="00757293"/>
    <w:rsid w:val="00757480"/>
    <w:rsid w:val="0076061F"/>
    <w:rsid w:val="00760E1B"/>
    <w:rsid w:val="007615DD"/>
    <w:rsid w:val="00761E7C"/>
    <w:rsid w:val="007622BB"/>
    <w:rsid w:val="0076239D"/>
    <w:rsid w:val="00762553"/>
    <w:rsid w:val="0076274E"/>
    <w:rsid w:val="00762DFB"/>
    <w:rsid w:val="00764077"/>
    <w:rsid w:val="00764344"/>
    <w:rsid w:val="00764A3A"/>
    <w:rsid w:val="00764B19"/>
    <w:rsid w:val="00764FB5"/>
    <w:rsid w:val="00765F6B"/>
    <w:rsid w:val="00766CE8"/>
    <w:rsid w:val="00767221"/>
    <w:rsid w:val="007672D4"/>
    <w:rsid w:val="007709B3"/>
    <w:rsid w:val="00770FEE"/>
    <w:rsid w:val="00773030"/>
    <w:rsid w:val="00773F9A"/>
    <w:rsid w:val="00773FB4"/>
    <w:rsid w:val="00774A65"/>
    <w:rsid w:val="00774A90"/>
    <w:rsid w:val="007750E4"/>
    <w:rsid w:val="007757B1"/>
    <w:rsid w:val="00775C0D"/>
    <w:rsid w:val="007768B8"/>
    <w:rsid w:val="00780250"/>
    <w:rsid w:val="00780545"/>
    <w:rsid w:val="00781571"/>
    <w:rsid w:val="00781773"/>
    <w:rsid w:val="0078207C"/>
    <w:rsid w:val="007851C6"/>
    <w:rsid w:val="0078661D"/>
    <w:rsid w:val="00787928"/>
    <w:rsid w:val="00787B8A"/>
    <w:rsid w:val="00790AC3"/>
    <w:rsid w:val="00791225"/>
    <w:rsid w:val="0079190E"/>
    <w:rsid w:val="00791D23"/>
    <w:rsid w:val="00791F71"/>
    <w:rsid w:val="00793BC2"/>
    <w:rsid w:val="007946D9"/>
    <w:rsid w:val="0079501F"/>
    <w:rsid w:val="00795306"/>
    <w:rsid w:val="00796F95"/>
    <w:rsid w:val="007A007F"/>
    <w:rsid w:val="007A0A69"/>
    <w:rsid w:val="007A1A23"/>
    <w:rsid w:val="007A2AD6"/>
    <w:rsid w:val="007A3447"/>
    <w:rsid w:val="007A4484"/>
    <w:rsid w:val="007A4A74"/>
    <w:rsid w:val="007A6008"/>
    <w:rsid w:val="007A7676"/>
    <w:rsid w:val="007B0FFD"/>
    <w:rsid w:val="007B16CB"/>
    <w:rsid w:val="007B17B6"/>
    <w:rsid w:val="007B233C"/>
    <w:rsid w:val="007B2740"/>
    <w:rsid w:val="007B30D2"/>
    <w:rsid w:val="007B3B43"/>
    <w:rsid w:val="007B3B67"/>
    <w:rsid w:val="007B4A2C"/>
    <w:rsid w:val="007B4BF7"/>
    <w:rsid w:val="007B5722"/>
    <w:rsid w:val="007B589E"/>
    <w:rsid w:val="007B6CAD"/>
    <w:rsid w:val="007B791A"/>
    <w:rsid w:val="007B7E34"/>
    <w:rsid w:val="007C0051"/>
    <w:rsid w:val="007C03DB"/>
    <w:rsid w:val="007C0DDB"/>
    <w:rsid w:val="007C0E1F"/>
    <w:rsid w:val="007C2F6F"/>
    <w:rsid w:val="007C372F"/>
    <w:rsid w:val="007C3F85"/>
    <w:rsid w:val="007C477D"/>
    <w:rsid w:val="007C6568"/>
    <w:rsid w:val="007C6707"/>
    <w:rsid w:val="007C77A4"/>
    <w:rsid w:val="007C78B2"/>
    <w:rsid w:val="007D12FE"/>
    <w:rsid w:val="007D29FB"/>
    <w:rsid w:val="007D3062"/>
    <w:rsid w:val="007D36B8"/>
    <w:rsid w:val="007D5365"/>
    <w:rsid w:val="007D5BCC"/>
    <w:rsid w:val="007D5CBD"/>
    <w:rsid w:val="007D5CE3"/>
    <w:rsid w:val="007E0081"/>
    <w:rsid w:val="007E0242"/>
    <w:rsid w:val="007E0CAC"/>
    <w:rsid w:val="007E174A"/>
    <w:rsid w:val="007E1F29"/>
    <w:rsid w:val="007E212F"/>
    <w:rsid w:val="007E2682"/>
    <w:rsid w:val="007E4901"/>
    <w:rsid w:val="007E5074"/>
    <w:rsid w:val="007E50DC"/>
    <w:rsid w:val="007E64EE"/>
    <w:rsid w:val="007E78D9"/>
    <w:rsid w:val="007E7FBD"/>
    <w:rsid w:val="007F0A53"/>
    <w:rsid w:val="007F192F"/>
    <w:rsid w:val="007F49F5"/>
    <w:rsid w:val="007F5263"/>
    <w:rsid w:val="007F589F"/>
    <w:rsid w:val="007F6484"/>
    <w:rsid w:val="007F6C09"/>
    <w:rsid w:val="007F6DF5"/>
    <w:rsid w:val="007F7581"/>
    <w:rsid w:val="0080221B"/>
    <w:rsid w:val="008022F0"/>
    <w:rsid w:val="00804D5C"/>
    <w:rsid w:val="00805BCC"/>
    <w:rsid w:val="0080666E"/>
    <w:rsid w:val="00806819"/>
    <w:rsid w:val="00806FF4"/>
    <w:rsid w:val="00807718"/>
    <w:rsid w:val="00807C03"/>
    <w:rsid w:val="00810D1B"/>
    <w:rsid w:val="008127F8"/>
    <w:rsid w:val="008131E3"/>
    <w:rsid w:val="0081384D"/>
    <w:rsid w:val="00814118"/>
    <w:rsid w:val="008144E9"/>
    <w:rsid w:val="00814846"/>
    <w:rsid w:val="00814A3F"/>
    <w:rsid w:val="00814AF5"/>
    <w:rsid w:val="00814EAA"/>
    <w:rsid w:val="00816F98"/>
    <w:rsid w:val="00817137"/>
    <w:rsid w:val="00820124"/>
    <w:rsid w:val="00820FF5"/>
    <w:rsid w:val="008211F7"/>
    <w:rsid w:val="00822C11"/>
    <w:rsid w:val="008248E2"/>
    <w:rsid w:val="00824E45"/>
    <w:rsid w:val="00824F13"/>
    <w:rsid w:val="00825C11"/>
    <w:rsid w:val="00825E3F"/>
    <w:rsid w:val="0082662F"/>
    <w:rsid w:val="00826636"/>
    <w:rsid w:val="00826EED"/>
    <w:rsid w:val="008272BD"/>
    <w:rsid w:val="00830C1D"/>
    <w:rsid w:val="008334A4"/>
    <w:rsid w:val="00834996"/>
    <w:rsid w:val="0083512F"/>
    <w:rsid w:val="00835713"/>
    <w:rsid w:val="00835CFA"/>
    <w:rsid w:val="00837180"/>
    <w:rsid w:val="008400EB"/>
    <w:rsid w:val="00841C1A"/>
    <w:rsid w:val="00842414"/>
    <w:rsid w:val="0084243E"/>
    <w:rsid w:val="00843BA7"/>
    <w:rsid w:val="008450D6"/>
    <w:rsid w:val="008479B9"/>
    <w:rsid w:val="00847D52"/>
    <w:rsid w:val="00850231"/>
    <w:rsid w:val="008507D2"/>
    <w:rsid w:val="008516E7"/>
    <w:rsid w:val="00852DB2"/>
    <w:rsid w:val="008535D6"/>
    <w:rsid w:val="00855027"/>
    <w:rsid w:val="008552F4"/>
    <w:rsid w:val="0085536C"/>
    <w:rsid w:val="00856573"/>
    <w:rsid w:val="008565D4"/>
    <w:rsid w:val="00857A72"/>
    <w:rsid w:val="00857F6D"/>
    <w:rsid w:val="00860312"/>
    <w:rsid w:val="00860846"/>
    <w:rsid w:val="008618A5"/>
    <w:rsid w:val="00861982"/>
    <w:rsid w:val="00861B96"/>
    <w:rsid w:val="00861CCC"/>
    <w:rsid w:val="008625B6"/>
    <w:rsid w:val="008638AF"/>
    <w:rsid w:val="008657B6"/>
    <w:rsid w:val="00865B64"/>
    <w:rsid w:val="00866EC8"/>
    <w:rsid w:val="0087029A"/>
    <w:rsid w:val="008705AF"/>
    <w:rsid w:val="00870934"/>
    <w:rsid w:val="008723E2"/>
    <w:rsid w:val="008725FE"/>
    <w:rsid w:val="0087299E"/>
    <w:rsid w:val="00872C72"/>
    <w:rsid w:val="00873C77"/>
    <w:rsid w:val="00873D16"/>
    <w:rsid w:val="0087430A"/>
    <w:rsid w:val="008745D0"/>
    <w:rsid w:val="00874FA5"/>
    <w:rsid w:val="0087742C"/>
    <w:rsid w:val="0087748A"/>
    <w:rsid w:val="00880335"/>
    <w:rsid w:val="008803D1"/>
    <w:rsid w:val="00880778"/>
    <w:rsid w:val="00881BF1"/>
    <w:rsid w:val="0088258B"/>
    <w:rsid w:val="0088275C"/>
    <w:rsid w:val="00884558"/>
    <w:rsid w:val="008846A6"/>
    <w:rsid w:val="008846D4"/>
    <w:rsid w:val="0088483D"/>
    <w:rsid w:val="00884A3E"/>
    <w:rsid w:val="00886280"/>
    <w:rsid w:val="0088682E"/>
    <w:rsid w:val="00886C36"/>
    <w:rsid w:val="008872C7"/>
    <w:rsid w:val="00887BAD"/>
    <w:rsid w:val="00887F5E"/>
    <w:rsid w:val="00890FBD"/>
    <w:rsid w:val="0089220E"/>
    <w:rsid w:val="00892FDD"/>
    <w:rsid w:val="008932F0"/>
    <w:rsid w:val="00893A5F"/>
    <w:rsid w:val="0089495A"/>
    <w:rsid w:val="00894AD7"/>
    <w:rsid w:val="0089584B"/>
    <w:rsid w:val="00895BF5"/>
    <w:rsid w:val="00895D72"/>
    <w:rsid w:val="00897323"/>
    <w:rsid w:val="008A1369"/>
    <w:rsid w:val="008A14A6"/>
    <w:rsid w:val="008A1D4A"/>
    <w:rsid w:val="008A3B60"/>
    <w:rsid w:val="008A427C"/>
    <w:rsid w:val="008A49C9"/>
    <w:rsid w:val="008B1724"/>
    <w:rsid w:val="008B245A"/>
    <w:rsid w:val="008B37D0"/>
    <w:rsid w:val="008B3BE5"/>
    <w:rsid w:val="008B41EB"/>
    <w:rsid w:val="008B4563"/>
    <w:rsid w:val="008B59D8"/>
    <w:rsid w:val="008B5F8C"/>
    <w:rsid w:val="008B707D"/>
    <w:rsid w:val="008B797C"/>
    <w:rsid w:val="008C00C2"/>
    <w:rsid w:val="008C37DB"/>
    <w:rsid w:val="008C3AEC"/>
    <w:rsid w:val="008C3D67"/>
    <w:rsid w:val="008C3DCF"/>
    <w:rsid w:val="008C42DB"/>
    <w:rsid w:val="008C5355"/>
    <w:rsid w:val="008C53F9"/>
    <w:rsid w:val="008C57B0"/>
    <w:rsid w:val="008C5F45"/>
    <w:rsid w:val="008C65AE"/>
    <w:rsid w:val="008C7563"/>
    <w:rsid w:val="008C7A81"/>
    <w:rsid w:val="008D0693"/>
    <w:rsid w:val="008D19CE"/>
    <w:rsid w:val="008D1CDE"/>
    <w:rsid w:val="008D2231"/>
    <w:rsid w:val="008D2CC8"/>
    <w:rsid w:val="008D3B0A"/>
    <w:rsid w:val="008D4687"/>
    <w:rsid w:val="008D4B21"/>
    <w:rsid w:val="008D4B3F"/>
    <w:rsid w:val="008D5162"/>
    <w:rsid w:val="008D722A"/>
    <w:rsid w:val="008E0436"/>
    <w:rsid w:val="008E11F9"/>
    <w:rsid w:val="008E2FA7"/>
    <w:rsid w:val="008E660E"/>
    <w:rsid w:val="008F0CD5"/>
    <w:rsid w:val="008F0D1E"/>
    <w:rsid w:val="008F12B5"/>
    <w:rsid w:val="008F1524"/>
    <w:rsid w:val="008F1BB8"/>
    <w:rsid w:val="008F2D37"/>
    <w:rsid w:val="008F37D8"/>
    <w:rsid w:val="008F46CB"/>
    <w:rsid w:val="008F68CD"/>
    <w:rsid w:val="009010C8"/>
    <w:rsid w:val="0090117A"/>
    <w:rsid w:val="009018CB"/>
    <w:rsid w:val="009022AA"/>
    <w:rsid w:val="00904CF3"/>
    <w:rsid w:val="00905EEC"/>
    <w:rsid w:val="00906091"/>
    <w:rsid w:val="009100E4"/>
    <w:rsid w:val="0091011B"/>
    <w:rsid w:val="009123CC"/>
    <w:rsid w:val="00913E1F"/>
    <w:rsid w:val="00916B8D"/>
    <w:rsid w:val="00917255"/>
    <w:rsid w:val="0091782D"/>
    <w:rsid w:val="00920A13"/>
    <w:rsid w:val="00920A68"/>
    <w:rsid w:val="00921AA6"/>
    <w:rsid w:val="00923259"/>
    <w:rsid w:val="00924876"/>
    <w:rsid w:val="00926629"/>
    <w:rsid w:val="009304C5"/>
    <w:rsid w:val="00930CB9"/>
    <w:rsid w:val="00931079"/>
    <w:rsid w:val="00931C21"/>
    <w:rsid w:val="00933AEE"/>
    <w:rsid w:val="0093452C"/>
    <w:rsid w:val="00936675"/>
    <w:rsid w:val="00936CF2"/>
    <w:rsid w:val="00940038"/>
    <w:rsid w:val="0094101B"/>
    <w:rsid w:val="00942489"/>
    <w:rsid w:val="00942FA6"/>
    <w:rsid w:val="009439C3"/>
    <w:rsid w:val="00946D1D"/>
    <w:rsid w:val="00947A31"/>
    <w:rsid w:val="0095011E"/>
    <w:rsid w:val="00950156"/>
    <w:rsid w:val="0095074B"/>
    <w:rsid w:val="00950CD5"/>
    <w:rsid w:val="00951E72"/>
    <w:rsid w:val="00952B02"/>
    <w:rsid w:val="00953288"/>
    <w:rsid w:val="00954A73"/>
    <w:rsid w:val="00954CBE"/>
    <w:rsid w:val="009552E1"/>
    <w:rsid w:val="009559EE"/>
    <w:rsid w:val="00957E4B"/>
    <w:rsid w:val="009603FD"/>
    <w:rsid w:val="00960FEA"/>
    <w:rsid w:val="009635C3"/>
    <w:rsid w:val="009652E0"/>
    <w:rsid w:val="009658E5"/>
    <w:rsid w:val="00965F13"/>
    <w:rsid w:val="009663A3"/>
    <w:rsid w:val="009747C6"/>
    <w:rsid w:val="0097492D"/>
    <w:rsid w:val="00974B2D"/>
    <w:rsid w:val="009763A7"/>
    <w:rsid w:val="0097648D"/>
    <w:rsid w:val="00976537"/>
    <w:rsid w:val="009767ED"/>
    <w:rsid w:val="00977E8B"/>
    <w:rsid w:val="0098058A"/>
    <w:rsid w:val="00980710"/>
    <w:rsid w:val="00981E47"/>
    <w:rsid w:val="00984374"/>
    <w:rsid w:val="0098583B"/>
    <w:rsid w:val="00987CA5"/>
    <w:rsid w:val="00994832"/>
    <w:rsid w:val="00994FDB"/>
    <w:rsid w:val="00995A9F"/>
    <w:rsid w:val="009A0741"/>
    <w:rsid w:val="009A0930"/>
    <w:rsid w:val="009A1016"/>
    <w:rsid w:val="009A10FB"/>
    <w:rsid w:val="009A1610"/>
    <w:rsid w:val="009A20C9"/>
    <w:rsid w:val="009A4DB4"/>
    <w:rsid w:val="009A661F"/>
    <w:rsid w:val="009A7259"/>
    <w:rsid w:val="009B0745"/>
    <w:rsid w:val="009B0DEC"/>
    <w:rsid w:val="009B2851"/>
    <w:rsid w:val="009B3846"/>
    <w:rsid w:val="009B4270"/>
    <w:rsid w:val="009B6101"/>
    <w:rsid w:val="009B622A"/>
    <w:rsid w:val="009B70C7"/>
    <w:rsid w:val="009C0C27"/>
    <w:rsid w:val="009C0E2F"/>
    <w:rsid w:val="009C2213"/>
    <w:rsid w:val="009C2F0B"/>
    <w:rsid w:val="009C497B"/>
    <w:rsid w:val="009C5766"/>
    <w:rsid w:val="009C57CF"/>
    <w:rsid w:val="009C72B6"/>
    <w:rsid w:val="009D0CF8"/>
    <w:rsid w:val="009D1931"/>
    <w:rsid w:val="009D34C8"/>
    <w:rsid w:val="009D52B3"/>
    <w:rsid w:val="009D72B5"/>
    <w:rsid w:val="009E06F9"/>
    <w:rsid w:val="009E13EC"/>
    <w:rsid w:val="009E1E43"/>
    <w:rsid w:val="009E1EFC"/>
    <w:rsid w:val="009E2ACD"/>
    <w:rsid w:val="009E2FD1"/>
    <w:rsid w:val="009E369D"/>
    <w:rsid w:val="009E39AD"/>
    <w:rsid w:val="009E5276"/>
    <w:rsid w:val="009F1A35"/>
    <w:rsid w:val="009F2CB7"/>
    <w:rsid w:val="009F664C"/>
    <w:rsid w:val="009F6EA7"/>
    <w:rsid w:val="009F7933"/>
    <w:rsid w:val="00A00153"/>
    <w:rsid w:val="00A00396"/>
    <w:rsid w:val="00A02679"/>
    <w:rsid w:val="00A042B8"/>
    <w:rsid w:val="00A04544"/>
    <w:rsid w:val="00A059CE"/>
    <w:rsid w:val="00A05B16"/>
    <w:rsid w:val="00A06B4F"/>
    <w:rsid w:val="00A07C00"/>
    <w:rsid w:val="00A1028C"/>
    <w:rsid w:val="00A10E88"/>
    <w:rsid w:val="00A11162"/>
    <w:rsid w:val="00A13ABB"/>
    <w:rsid w:val="00A177A5"/>
    <w:rsid w:val="00A20C3A"/>
    <w:rsid w:val="00A21D8A"/>
    <w:rsid w:val="00A23ABD"/>
    <w:rsid w:val="00A23E7F"/>
    <w:rsid w:val="00A24153"/>
    <w:rsid w:val="00A25073"/>
    <w:rsid w:val="00A257CF"/>
    <w:rsid w:val="00A2638D"/>
    <w:rsid w:val="00A2762A"/>
    <w:rsid w:val="00A32BC2"/>
    <w:rsid w:val="00A35042"/>
    <w:rsid w:val="00A35867"/>
    <w:rsid w:val="00A35ACF"/>
    <w:rsid w:val="00A362C9"/>
    <w:rsid w:val="00A40A96"/>
    <w:rsid w:val="00A440F1"/>
    <w:rsid w:val="00A441E4"/>
    <w:rsid w:val="00A45786"/>
    <w:rsid w:val="00A504E8"/>
    <w:rsid w:val="00A5083C"/>
    <w:rsid w:val="00A5103A"/>
    <w:rsid w:val="00A51B25"/>
    <w:rsid w:val="00A51D87"/>
    <w:rsid w:val="00A5326A"/>
    <w:rsid w:val="00A53BF4"/>
    <w:rsid w:val="00A54160"/>
    <w:rsid w:val="00A544A9"/>
    <w:rsid w:val="00A54BF9"/>
    <w:rsid w:val="00A55953"/>
    <w:rsid w:val="00A55D96"/>
    <w:rsid w:val="00A575A9"/>
    <w:rsid w:val="00A61BC3"/>
    <w:rsid w:val="00A6210E"/>
    <w:rsid w:val="00A62AF5"/>
    <w:rsid w:val="00A62F06"/>
    <w:rsid w:val="00A6400B"/>
    <w:rsid w:val="00A640F3"/>
    <w:rsid w:val="00A6516D"/>
    <w:rsid w:val="00A66EAB"/>
    <w:rsid w:val="00A67064"/>
    <w:rsid w:val="00A670E3"/>
    <w:rsid w:val="00A67F14"/>
    <w:rsid w:val="00A7017D"/>
    <w:rsid w:val="00A7028E"/>
    <w:rsid w:val="00A72724"/>
    <w:rsid w:val="00A727E0"/>
    <w:rsid w:val="00A72D5A"/>
    <w:rsid w:val="00A72DC2"/>
    <w:rsid w:val="00A72F56"/>
    <w:rsid w:val="00A73C6C"/>
    <w:rsid w:val="00A7420A"/>
    <w:rsid w:val="00A744CD"/>
    <w:rsid w:val="00A7516E"/>
    <w:rsid w:val="00A7519C"/>
    <w:rsid w:val="00A75616"/>
    <w:rsid w:val="00A77F98"/>
    <w:rsid w:val="00A82F68"/>
    <w:rsid w:val="00A8378F"/>
    <w:rsid w:val="00A85102"/>
    <w:rsid w:val="00A8575D"/>
    <w:rsid w:val="00A86F30"/>
    <w:rsid w:val="00A8762E"/>
    <w:rsid w:val="00A877AE"/>
    <w:rsid w:val="00A90E87"/>
    <w:rsid w:val="00A9148D"/>
    <w:rsid w:val="00A92684"/>
    <w:rsid w:val="00A92CD8"/>
    <w:rsid w:val="00A93983"/>
    <w:rsid w:val="00A96ED6"/>
    <w:rsid w:val="00A97CB8"/>
    <w:rsid w:val="00AA0DDC"/>
    <w:rsid w:val="00AA1337"/>
    <w:rsid w:val="00AA1E8B"/>
    <w:rsid w:val="00AA25DE"/>
    <w:rsid w:val="00AA4022"/>
    <w:rsid w:val="00AA4C0B"/>
    <w:rsid w:val="00AA5439"/>
    <w:rsid w:val="00AA5C7F"/>
    <w:rsid w:val="00AA5CE2"/>
    <w:rsid w:val="00AA6E22"/>
    <w:rsid w:val="00AA797D"/>
    <w:rsid w:val="00AB0FA2"/>
    <w:rsid w:val="00AB1F06"/>
    <w:rsid w:val="00AB27FA"/>
    <w:rsid w:val="00AB3CA8"/>
    <w:rsid w:val="00AB40C6"/>
    <w:rsid w:val="00AB4E9E"/>
    <w:rsid w:val="00AB5444"/>
    <w:rsid w:val="00AB628C"/>
    <w:rsid w:val="00AB649B"/>
    <w:rsid w:val="00AB6806"/>
    <w:rsid w:val="00AB6A12"/>
    <w:rsid w:val="00AB74ED"/>
    <w:rsid w:val="00AB7FB7"/>
    <w:rsid w:val="00AC2F54"/>
    <w:rsid w:val="00AC3180"/>
    <w:rsid w:val="00AC3329"/>
    <w:rsid w:val="00AC4854"/>
    <w:rsid w:val="00AC56F4"/>
    <w:rsid w:val="00AC5F26"/>
    <w:rsid w:val="00AC6ADF"/>
    <w:rsid w:val="00AC768F"/>
    <w:rsid w:val="00AC7C80"/>
    <w:rsid w:val="00AD0273"/>
    <w:rsid w:val="00AD0358"/>
    <w:rsid w:val="00AD28B5"/>
    <w:rsid w:val="00AD290F"/>
    <w:rsid w:val="00AD33CB"/>
    <w:rsid w:val="00AD3D32"/>
    <w:rsid w:val="00AD4285"/>
    <w:rsid w:val="00AD4921"/>
    <w:rsid w:val="00AD4C73"/>
    <w:rsid w:val="00AD513A"/>
    <w:rsid w:val="00AD5675"/>
    <w:rsid w:val="00AD58A0"/>
    <w:rsid w:val="00AD6B33"/>
    <w:rsid w:val="00AE0600"/>
    <w:rsid w:val="00AE23BA"/>
    <w:rsid w:val="00AE2748"/>
    <w:rsid w:val="00AE2ACF"/>
    <w:rsid w:val="00AE343F"/>
    <w:rsid w:val="00AE45E2"/>
    <w:rsid w:val="00AE48F7"/>
    <w:rsid w:val="00AE5C5F"/>
    <w:rsid w:val="00AE73CC"/>
    <w:rsid w:val="00AE7441"/>
    <w:rsid w:val="00AF03AD"/>
    <w:rsid w:val="00AF09C8"/>
    <w:rsid w:val="00AF1DB4"/>
    <w:rsid w:val="00AF253D"/>
    <w:rsid w:val="00AF268C"/>
    <w:rsid w:val="00AF2BFD"/>
    <w:rsid w:val="00AF3B29"/>
    <w:rsid w:val="00AF4848"/>
    <w:rsid w:val="00AF61C7"/>
    <w:rsid w:val="00AF6B2E"/>
    <w:rsid w:val="00AF74C9"/>
    <w:rsid w:val="00B00A33"/>
    <w:rsid w:val="00B01A87"/>
    <w:rsid w:val="00B02B40"/>
    <w:rsid w:val="00B03406"/>
    <w:rsid w:val="00B0396B"/>
    <w:rsid w:val="00B04F44"/>
    <w:rsid w:val="00B056C1"/>
    <w:rsid w:val="00B10051"/>
    <w:rsid w:val="00B115A5"/>
    <w:rsid w:val="00B11F35"/>
    <w:rsid w:val="00B13E60"/>
    <w:rsid w:val="00B20114"/>
    <w:rsid w:val="00B20357"/>
    <w:rsid w:val="00B21F29"/>
    <w:rsid w:val="00B2232C"/>
    <w:rsid w:val="00B236EE"/>
    <w:rsid w:val="00B23AEF"/>
    <w:rsid w:val="00B24051"/>
    <w:rsid w:val="00B24561"/>
    <w:rsid w:val="00B2466E"/>
    <w:rsid w:val="00B24B0F"/>
    <w:rsid w:val="00B26324"/>
    <w:rsid w:val="00B267F0"/>
    <w:rsid w:val="00B273F4"/>
    <w:rsid w:val="00B278B9"/>
    <w:rsid w:val="00B27C17"/>
    <w:rsid w:val="00B31822"/>
    <w:rsid w:val="00B320A8"/>
    <w:rsid w:val="00B339A8"/>
    <w:rsid w:val="00B33F23"/>
    <w:rsid w:val="00B342C4"/>
    <w:rsid w:val="00B34F39"/>
    <w:rsid w:val="00B355A5"/>
    <w:rsid w:val="00B36370"/>
    <w:rsid w:val="00B364ED"/>
    <w:rsid w:val="00B3708F"/>
    <w:rsid w:val="00B37A1E"/>
    <w:rsid w:val="00B42016"/>
    <w:rsid w:val="00B4249F"/>
    <w:rsid w:val="00B434EE"/>
    <w:rsid w:val="00B44A27"/>
    <w:rsid w:val="00B4585F"/>
    <w:rsid w:val="00B45DBB"/>
    <w:rsid w:val="00B4723D"/>
    <w:rsid w:val="00B51131"/>
    <w:rsid w:val="00B54722"/>
    <w:rsid w:val="00B547FA"/>
    <w:rsid w:val="00B560BC"/>
    <w:rsid w:val="00B60386"/>
    <w:rsid w:val="00B60A64"/>
    <w:rsid w:val="00B61D0C"/>
    <w:rsid w:val="00B62A5C"/>
    <w:rsid w:val="00B64C04"/>
    <w:rsid w:val="00B65AE8"/>
    <w:rsid w:val="00B672BA"/>
    <w:rsid w:val="00B678C6"/>
    <w:rsid w:val="00B67B4B"/>
    <w:rsid w:val="00B70D22"/>
    <w:rsid w:val="00B71A5A"/>
    <w:rsid w:val="00B71C7F"/>
    <w:rsid w:val="00B72CC1"/>
    <w:rsid w:val="00B73C6E"/>
    <w:rsid w:val="00B742B9"/>
    <w:rsid w:val="00B75259"/>
    <w:rsid w:val="00B7580E"/>
    <w:rsid w:val="00B7659E"/>
    <w:rsid w:val="00B77055"/>
    <w:rsid w:val="00B771C5"/>
    <w:rsid w:val="00B80056"/>
    <w:rsid w:val="00B81FCB"/>
    <w:rsid w:val="00B8260B"/>
    <w:rsid w:val="00B82EC0"/>
    <w:rsid w:val="00B8370F"/>
    <w:rsid w:val="00B8399A"/>
    <w:rsid w:val="00B8746B"/>
    <w:rsid w:val="00B91CAD"/>
    <w:rsid w:val="00B93D95"/>
    <w:rsid w:val="00B94910"/>
    <w:rsid w:val="00B97E51"/>
    <w:rsid w:val="00BA03F7"/>
    <w:rsid w:val="00BA0DB4"/>
    <w:rsid w:val="00BA0EE5"/>
    <w:rsid w:val="00BA1430"/>
    <w:rsid w:val="00BA1731"/>
    <w:rsid w:val="00BA208F"/>
    <w:rsid w:val="00BA2F73"/>
    <w:rsid w:val="00BA354E"/>
    <w:rsid w:val="00BA65EA"/>
    <w:rsid w:val="00BA74A5"/>
    <w:rsid w:val="00BB1B9E"/>
    <w:rsid w:val="00BB1E77"/>
    <w:rsid w:val="00BC1A64"/>
    <w:rsid w:val="00BC26C0"/>
    <w:rsid w:val="00BC2927"/>
    <w:rsid w:val="00BC2F9A"/>
    <w:rsid w:val="00BC4CB7"/>
    <w:rsid w:val="00BC6A4D"/>
    <w:rsid w:val="00BC6CBD"/>
    <w:rsid w:val="00BC7EF1"/>
    <w:rsid w:val="00BD061F"/>
    <w:rsid w:val="00BD1D07"/>
    <w:rsid w:val="00BD24EC"/>
    <w:rsid w:val="00BD417D"/>
    <w:rsid w:val="00BD4DA9"/>
    <w:rsid w:val="00BD4E32"/>
    <w:rsid w:val="00BD6622"/>
    <w:rsid w:val="00BD7137"/>
    <w:rsid w:val="00BD723C"/>
    <w:rsid w:val="00BD7500"/>
    <w:rsid w:val="00BD788A"/>
    <w:rsid w:val="00BE1269"/>
    <w:rsid w:val="00BE345B"/>
    <w:rsid w:val="00BE34AE"/>
    <w:rsid w:val="00BE3926"/>
    <w:rsid w:val="00BE3C23"/>
    <w:rsid w:val="00BE52B1"/>
    <w:rsid w:val="00BE6CDA"/>
    <w:rsid w:val="00BE71DB"/>
    <w:rsid w:val="00BF0BA1"/>
    <w:rsid w:val="00BF11CA"/>
    <w:rsid w:val="00BF2106"/>
    <w:rsid w:val="00BF377C"/>
    <w:rsid w:val="00BF3BA0"/>
    <w:rsid w:val="00BF4602"/>
    <w:rsid w:val="00BF4EF9"/>
    <w:rsid w:val="00BF51DC"/>
    <w:rsid w:val="00BF607A"/>
    <w:rsid w:val="00BF7169"/>
    <w:rsid w:val="00BF77D4"/>
    <w:rsid w:val="00BF79F4"/>
    <w:rsid w:val="00C00873"/>
    <w:rsid w:val="00C01FD2"/>
    <w:rsid w:val="00C03032"/>
    <w:rsid w:val="00C04A61"/>
    <w:rsid w:val="00C04EE3"/>
    <w:rsid w:val="00C055D8"/>
    <w:rsid w:val="00C0606C"/>
    <w:rsid w:val="00C07916"/>
    <w:rsid w:val="00C1125F"/>
    <w:rsid w:val="00C11BBB"/>
    <w:rsid w:val="00C12A31"/>
    <w:rsid w:val="00C133A3"/>
    <w:rsid w:val="00C1374A"/>
    <w:rsid w:val="00C14601"/>
    <w:rsid w:val="00C149C4"/>
    <w:rsid w:val="00C17121"/>
    <w:rsid w:val="00C173D9"/>
    <w:rsid w:val="00C17D76"/>
    <w:rsid w:val="00C20131"/>
    <w:rsid w:val="00C21094"/>
    <w:rsid w:val="00C23DF1"/>
    <w:rsid w:val="00C25392"/>
    <w:rsid w:val="00C257B4"/>
    <w:rsid w:val="00C25C13"/>
    <w:rsid w:val="00C25F10"/>
    <w:rsid w:val="00C264F1"/>
    <w:rsid w:val="00C2674D"/>
    <w:rsid w:val="00C26780"/>
    <w:rsid w:val="00C26A1A"/>
    <w:rsid w:val="00C27075"/>
    <w:rsid w:val="00C27926"/>
    <w:rsid w:val="00C27AC4"/>
    <w:rsid w:val="00C31570"/>
    <w:rsid w:val="00C31EBD"/>
    <w:rsid w:val="00C3206A"/>
    <w:rsid w:val="00C323F7"/>
    <w:rsid w:val="00C336AC"/>
    <w:rsid w:val="00C34C4D"/>
    <w:rsid w:val="00C35BBA"/>
    <w:rsid w:val="00C360B7"/>
    <w:rsid w:val="00C36205"/>
    <w:rsid w:val="00C40451"/>
    <w:rsid w:val="00C40C49"/>
    <w:rsid w:val="00C41720"/>
    <w:rsid w:val="00C41BA5"/>
    <w:rsid w:val="00C460FC"/>
    <w:rsid w:val="00C46A51"/>
    <w:rsid w:val="00C46C09"/>
    <w:rsid w:val="00C502DD"/>
    <w:rsid w:val="00C52F8C"/>
    <w:rsid w:val="00C53093"/>
    <w:rsid w:val="00C607FC"/>
    <w:rsid w:val="00C61119"/>
    <w:rsid w:val="00C61FE6"/>
    <w:rsid w:val="00C62099"/>
    <w:rsid w:val="00C6215E"/>
    <w:rsid w:val="00C62444"/>
    <w:rsid w:val="00C63328"/>
    <w:rsid w:val="00C63D70"/>
    <w:rsid w:val="00C645B9"/>
    <w:rsid w:val="00C64828"/>
    <w:rsid w:val="00C64A0D"/>
    <w:rsid w:val="00C6541C"/>
    <w:rsid w:val="00C655A0"/>
    <w:rsid w:val="00C65BBD"/>
    <w:rsid w:val="00C662EB"/>
    <w:rsid w:val="00C70989"/>
    <w:rsid w:val="00C711E3"/>
    <w:rsid w:val="00C73CD9"/>
    <w:rsid w:val="00C74BF7"/>
    <w:rsid w:val="00C7553B"/>
    <w:rsid w:val="00C758E4"/>
    <w:rsid w:val="00C75F23"/>
    <w:rsid w:val="00C76773"/>
    <w:rsid w:val="00C76DEC"/>
    <w:rsid w:val="00C77707"/>
    <w:rsid w:val="00C804A5"/>
    <w:rsid w:val="00C80FCF"/>
    <w:rsid w:val="00C82561"/>
    <w:rsid w:val="00C831BA"/>
    <w:rsid w:val="00C84C70"/>
    <w:rsid w:val="00C86783"/>
    <w:rsid w:val="00C867F9"/>
    <w:rsid w:val="00C909E8"/>
    <w:rsid w:val="00C911DE"/>
    <w:rsid w:val="00C92D85"/>
    <w:rsid w:val="00C93785"/>
    <w:rsid w:val="00C93D76"/>
    <w:rsid w:val="00C95E84"/>
    <w:rsid w:val="00C95F6E"/>
    <w:rsid w:val="00C96548"/>
    <w:rsid w:val="00C967EF"/>
    <w:rsid w:val="00CA098F"/>
    <w:rsid w:val="00CA12D9"/>
    <w:rsid w:val="00CA1CF3"/>
    <w:rsid w:val="00CA2FC7"/>
    <w:rsid w:val="00CA50B3"/>
    <w:rsid w:val="00CA679D"/>
    <w:rsid w:val="00CA77C9"/>
    <w:rsid w:val="00CB00F6"/>
    <w:rsid w:val="00CB01E8"/>
    <w:rsid w:val="00CB0C3A"/>
    <w:rsid w:val="00CB0C79"/>
    <w:rsid w:val="00CB10BA"/>
    <w:rsid w:val="00CB1648"/>
    <w:rsid w:val="00CB2055"/>
    <w:rsid w:val="00CB24F9"/>
    <w:rsid w:val="00CB2C77"/>
    <w:rsid w:val="00CB2E21"/>
    <w:rsid w:val="00CB40AC"/>
    <w:rsid w:val="00CB44C0"/>
    <w:rsid w:val="00CB44C1"/>
    <w:rsid w:val="00CB4C27"/>
    <w:rsid w:val="00CB516B"/>
    <w:rsid w:val="00CB6AA3"/>
    <w:rsid w:val="00CC0E9A"/>
    <w:rsid w:val="00CC1257"/>
    <w:rsid w:val="00CC16E7"/>
    <w:rsid w:val="00CC1A4E"/>
    <w:rsid w:val="00CC1D8A"/>
    <w:rsid w:val="00CC2F48"/>
    <w:rsid w:val="00CC2F9B"/>
    <w:rsid w:val="00CC3688"/>
    <w:rsid w:val="00CC4500"/>
    <w:rsid w:val="00CC55C0"/>
    <w:rsid w:val="00CD0049"/>
    <w:rsid w:val="00CD0296"/>
    <w:rsid w:val="00CD0989"/>
    <w:rsid w:val="00CD17CA"/>
    <w:rsid w:val="00CD30AA"/>
    <w:rsid w:val="00CD30EE"/>
    <w:rsid w:val="00CD3F3F"/>
    <w:rsid w:val="00CD403E"/>
    <w:rsid w:val="00CD4052"/>
    <w:rsid w:val="00CD450E"/>
    <w:rsid w:val="00CD56D4"/>
    <w:rsid w:val="00CD5FA5"/>
    <w:rsid w:val="00CD7E7F"/>
    <w:rsid w:val="00CE10F4"/>
    <w:rsid w:val="00CE1646"/>
    <w:rsid w:val="00CE3F6E"/>
    <w:rsid w:val="00CE6143"/>
    <w:rsid w:val="00CE6DDE"/>
    <w:rsid w:val="00CE7090"/>
    <w:rsid w:val="00CF2D27"/>
    <w:rsid w:val="00CF337E"/>
    <w:rsid w:val="00CF3F88"/>
    <w:rsid w:val="00CF5BA2"/>
    <w:rsid w:val="00CF61D7"/>
    <w:rsid w:val="00D00984"/>
    <w:rsid w:val="00D00F08"/>
    <w:rsid w:val="00D017C6"/>
    <w:rsid w:val="00D017FE"/>
    <w:rsid w:val="00D01AFB"/>
    <w:rsid w:val="00D02406"/>
    <w:rsid w:val="00D0286E"/>
    <w:rsid w:val="00D02E73"/>
    <w:rsid w:val="00D030FD"/>
    <w:rsid w:val="00D03EFF"/>
    <w:rsid w:val="00D0418C"/>
    <w:rsid w:val="00D058FD"/>
    <w:rsid w:val="00D10043"/>
    <w:rsid w:val="00D11A28"/>
    <w:rsid w:val="00D11FA4"/>
    <w:rsid w:val="00D1234B"/>
    <w:rsid w:val="00D13C7C"/>
    <w:rsid w:val="00D15F19"/>
    <w:rsid w:val="00D16202"/>
    <w:rsid w:val="00D1703A"/>
    <w:rsid w:val="00D170FA"/>
    <w:rsid w:val="00D1786F"/>
    <w:rsid w:val="00D20AF8"/>
    <w:rsid w:val="00D20CD2"/>
    <w:rsid w:val="00D210AC"/>
    <w:rsid w:val="00D21186"/>
    <w:rsid w:val="00D216D6"/>
    <w:rsid w:val="00D228C3"/>
    <w:rsid w:val="00D22DD8"/>
    <w:rsid w:val="00D23D02"/>
    <w:rsid w:val="00D2631A"/>
    <w:rsid w:val="00D264CC"/>
    <w:rsid w:val="00D26B9C"/>
    <w:rsid w:val="00D270F4"/>
    <w:rsid w:val="00D31115"/>
    <w:rsid w:val="00D31B81"/>
    <w:rsid w:val="00D34555"/>
    <w:rsid w:val="00D34B4A"/>
    <w:rsid w:val="00D35B90"/>
    <w:rsid w:val="00D36943"/>
    <w:rsid w:val="00D36AC5"/>
    <w:rsid w:val="00D36B15"/>
    <w:rsid w:val="00D4194F"/>
    <w:rsid w:val="00D43621"/>
    <w:rsid w:val="00D44010"/>
    <w:rsid w:val="00D4699C"/>
    <w:rsid w:val="00D46BD7"/>
    <w:rsid w:val="00D4731E"/>
    <w:rsid w:val="00D47A32"/>
    <w:rsid w:val="00D47B9B"/>
    <w:rsid w:val="00D50D61"/>
    <w:rsid w:val="00D5213F"/>
    <w:rsid w:val="00D5335A"/>
    <w:rsid w:val="00D53409"/>
    <w:rsid w:val="00D56A2E"/>
    <w:rsid w:val="00D56FED"/>
    <w:rsid w:val="00D600C8"/>
    <w:rsid w:val="00D60744"/>
    <w:rsid w:val="00D61166"/>
    <w:rsid w:val="00D62F5E"/>
    <w:rsid w:val="00D6370D"/>
    <w:rsid w:val="00D64555"/>
    <w:rsid w:val="00D66B29"/>
    <w:rsid w:val="00D66F2A"/>
    <w:rsid w:val="00D67114"/>
    <w:rsid w:val="00D675AB"/>
    <w:rsid w:val="00D70013"/>
    <w:rsid w:val="00D700DB"/>
    <w:rsid w:val="00D70BB0"/>
    <w:rsid w:val="00D71468"/>
    <w:rsid w:val="00D714A1"/>
    <w:rsid w:val="00D7255A"/>
    <w:rsid w:val="00D73C1B"/>
    <w:rsid w:val="00D74953"/>
    <w:rsid w:val="00D76603"/>
    <w:rsid w:val="00D773CB"/>
    <w:rsid w:val="00D77796"/>
    <w:rsid w:val="00D808F8"/>
    <w:rsid w:val="00D8102A"/>
    <w:rsid w:val="00D81ADF"/>
    <w:rsid w:val="00D826EF"/>
    <w:rsid w:val="00D82A4F"/>
    <w:rsid w:val="00D82DEA"/>
    <w:rsid w:val="00D84335"/>
    <w:rsid w:val="00D84C55"/>
    <w:rsid w:val="00D84F5D"/>
    <w:rsid w:val="00D86621"/>
    <w:rsid w:val="00D8772E"/>
    <w:rsid w:val="00D93F4C"/>
    <w:rsid w:val="00D95459"/>
    <w:rsid w:val="00D95BCC"/>
    <w:rsid w:val="00D96051"/>
    <w:rsid w:val="00D965FC"/>
    <w:rsid w:val="00DA2DF7"/>
    <w:rsid w:val="00DA2E98"/>
    <w:rsid w:val="00DA322F"/>
    <w:rsid w:val="00DA375A"/>
    <w:rsid w:val="00DA4CDB"/>
    <w:rsid w:val="00DA52A7"/>
    <w:rsid w:val="00DA5577"/>
    <w:rsid w:val="00DA6F86"/>
    <w:rsid w:val="00DA7284"/>
    <w:rsid w:val="00DA733B"/>
    <w:rsid w:val="00DA7BFE"/>
    <w:rsid w:val="00DB1118"/>
    <w:rsid w:val="00DB1C1B"/>
    <w:rsid w:val="00DB2EEC"/>
    <w:rsid w:val="00DB4076"/>
    <w:rsid w:val="00DB4B6F"/>
    <w:rsid w:val="00DB61AE"/>
    <w:rsid w:val="00DB72AA"/>
    <w:rsid w:val="00DC102C"/>
    <w:rsid w:val="00DC229A"/>
    <w:rsid w:val="00DC27E9"/>
    <w:rsid w:val="00DC2D93"/>
    <w:rsid w:val="00DC4844"/>
    <w:rsid w:val="00DC5042"/>
    <w:rsid w:val="00DC61F6"/>
    <w:rsid w:val="00DC6C72"/>
    <w:rsid w:val="00DC71EB"/>
    <w:rsid w:val="00DD135E"/>
    <w:rsid w:val="00DD1AB1"/>
    <w:rsid w:val="00DD1F1A"/>
    <w:rsid w:val="00DD3374"/>
    <w:rsid w:val="00DE05B3"/>
    <w:rsid w:val="00DE0C1B"/>
    <w:rsid w:val="00DE13AF"/>
    <w:rsid w:val="00DE6FC4"/>
    <w:rsid w:val="00DF04E4"/>
    <w:rsid w:val="00DF0C48"/>
    <w:rsid w:val="00DF12C9"/>
    <w:rsid w:val="00DF1A39"/>
    <w:rsid w:val="00DF3970"/>
    <w:rsid w:val="00DF4A15"/>
    <w:rsid w:val="00DF5140"/>
    <w:rsid w:val="00DF58F8"/>
    <w:rsid w:val="00DF658F"/>
    <w:rsid w:val="00E00308"/>
    <w:rsid w:val="00E00DB6"/>
    <w:rsid w:val="00E01111"/>
    <w:rsid w:val="00E01687"/>
    <w:rsid w:val="00E018D4"/>
    <w:rsid w:val="00E02B73"/>
    <w:rsid w:val="00E02F5A"/>
    <w:rsid w:val="00E0325A"/>
    <w:rsid w:val="00E0398A"/>
    <w:rsid w:val="00E04209"/>
    <w:rsid w:val="00E04E0D"/>
    <w:rsid w:val="00E05048"/>
    <w:rsid w:val="00E0585B"/>
    <w:rsid w:val="00E07BE2"/>
    <w:rsid w:val="00E113DC"/>
    <w:rsid w:val="00E11C72"/>
    <w:rsid w:val="00E130B6"/>
    <w:rsid w:val="00E13148"/>
    <w:rsid w:val="00E139E9"/>
    <w:rsid w:val="00E13E8E"/>
    <w:rsid w:val="00E15EC7"/>
    <w:rsid w:val="00E162A0"/>
    <w:rsid w:val="00E205DF"/>
    <w:rsid w:val="00E20DE2"/>
    <w:rsid w:val="00E22500"/>
    <w:rsid w:val="00E22E60"/>
    <w:rsid w:val="00E23415"/>
    <w:rsid w:val="00E24318"/>
    <w:rsid w:val="00E24927"/>
    <w:rsid w:val="00E25151"/>
    <w:rsid w:val="00E25E62"/>
    <w:rsid w:val="00E316D4"/>
    <w:rsid w:val="00E3247D"/>
    <w:rsid w:val="00E33B22"/>
    <w:rsid w:val="00E33CE5"/>
    <w:rsid w:val="00E34007"/>
    <w:rsid w:val="00E357E0"/>
    <w:rsid w:val="00E40273"/>
    <w:rsid w:val="00E416BA"/>
    <w:rsid w:val="00E42B2E"/>
    <w:rsid w:val="00E43963"/>
    <w:rsid w:val="00E44F75"/>
    <w:rsid w:val="00E45985"/>
    <w:rsid w:val="00E470BB"/>
    <w:rsid w:val="00E50C11"/>
    <w:rsid w:val="00E5106F"/>
    <w:rsid w:val="00E511E4"/>
    <w:rsid w:val="00E51930"/>
    <w:rsid w:val="00E51FED"/>
    <w:rsid w:val="00E55809"/>
    <w:rsid w:val="00E55FF0"/>
    <w:rsid w:val="00E616DF"/>
    <w:rsid w:val="00E61C51"/>
    <w:rsid w:val="00E61FC6"/>
    <w:rsid w:val="00E6402C"/>
    <w:rsid w:val="00E64E02"/>
    <w:rsid w:val="00E65685"/>
    <w:rsid w:val="00E658D6"/>
    <w:rsid w:val="00E65FB7"/>
    <w:rsid w:val="00E66111"/>
    <w:rsid w:val="00E66257"/>
    <w:rsid w:val="00E6720F"/>
    <w:rsid w:val="00E67AB7"/>
    <w:rsid w:val="00E70EFB"/>
    <w:rsid w:val="00E70F31"/>
    <w:rsid w:val="00E71B77"/>
    <w:rsid w:val="00E72FDB"/>
    <w:rsid w:val="00E74752"/>
    <w:rsid w:val="00E749C0"/>
    <w:rsid w:val="00E749DE"/>
    <w:rsid w:val="00E7569D"/>
    <w:rsid w:val="00E768BC"/>
    <w:rsid w:val="00E77DF0"/>
    <w:rsid w:val="00E80112"/>
    <w:rsid w:val="00E8091D"/>
    <w:rsid w:val="00E81F65"/>
    <w:rsid w:val="00E81FCE"/>
    <w:rsid w:val="00E82487"/>
    <w:rsid w:val="00E82B1D"/>
    <w:rsid w:val="00E83AAB"/>
    <w:rsid w:val="00E85EA6"/>
    <w:rsid w:val="00E86555"/>
    <w:rsid w:val="00E8713D"/>
    <w:rsid w:val="00E90D33"/>
    <w:rsid w:val="00E92656"/>
    <w:rsid w:val="00E9282C"/>
    <w:rsid w:val="00E939D0"/>
    <w:rsid w:val="00E94F1F"/>
    <w:rsid w:val="00E9513B"/>
    <w:rsid w:val="00E95633"/>
    <w:rsid w:val="00E9576C"/>
    <w:rsid w:val="00E96A72"/>
    <w:rsid w:val="00E97686"/>
    <w:rsid w:val="00EA02D5"/>
    <w:rsid w:val="00EA0B02"/>
    <w:rsid w:val="00EA0B56"/>
    <w:rsid w:val="00EA10EF"/>
    <w:rsid w:val="00EA2530"/>
    <w:rsid w:val="00EA38B1"/>
    <w:rsid w:val="00EA4124"/>
    <w:rsid w:val="00EA5080"/>
    <w:rsid w:val="00EA5CF7"/>
    <w:rsid w:val="00EA68B9"/>
    <w:rsid w:val="00EA68CB"/>
    <w:rsid w:val="00EA7F01"/>
    <w:rsid w:val="00EB083B"/>
    <w:rsid w:val="00EB1F38"/>
    <w:rsid w:val="00EB2C7C"/>
    <w:rsid w:val="00EB39CA"/>
    <w:rsid w:val="00EB492E"/>
    <w:rsid w:val="00EB4FF3"/>
    <w:rsid w:val="00EB5E4C"/>
    <w:rsid w:val="00EB6BFD"/>
    <w:rsid w:val="00EB6FA8"/>
    <w:rsid w:val="00EB729E"/>
    <w:rsid w:val="00EB730E"/>
    <w:rsid w:val="00EB79DD"/>
    <w:rsid w:val="00EC04D3"/>
    <w:rsid w:val="00EC04E0"/>
    <w:rsid w:val="00EC0A97"/>
    <w:rsid w:val="00EC3436"/>
    <w:rsid w:val="00EC4D4D"/>
    <w:rsid w:val="00EC7C42"/>
    <w:rsid w:val="00ED1332"/>
    <w:rsid w:val="00ED1A6A"/>
    <w:rsid w:val="00ED3F2F"/>
    <w:rsid w:val="00ED4272"/>
    <w:rsid w:val="00ED44CF"/>
    <w:rsid w:val="00ED45E7"/>
    <w:rsid w:val="00ED47B4"/>
    <w:rsid w:val="00ED5808"/>
    <w:rsid w:val="00EE066A"/>
    <w:rsid w:val="00EE0D64"/>
    <w:rsid w:val="00EE171C"/>
    <w:rsid w:val="00EE37A1"/>
    <w:rsid w:val="00EE51FB"/>
    <w:rsid w:val="00EE7076"/>
    <w:rsid w:val="00EF0CCA"/>
    <w:rsid w:val="00EF2637"/>
    <w:rsid w:val="00EF2A49"/>
    <w:rsid w:val="00EF376C"/>
    <w:rsid w:val="00EF37D4"/>
    <w:rsid w:val="00EF5684"/>
    <w:rsid w:val="00EF5721"/>
    <w:rsid w:val="00EF5C20"/>
    <w:rsid w:val="00EF7368"/>
    <w:rsid w:val="00EF7630"/>
    <w:rsid w:val="00F0006F"/>
    <w:rsid w:val="00F000BF"/>
    <w:rsid w:val="00F01116"/>
    <w:rsid w:val="00F01D3D"/>
    <w:rsid w:val="00F020A0"/>
    <w:rsid w:val="00F0488A"/>
    <w:rsid w:val="00F04E6F"/>
    <w:rsid w:val="00F0545D"/>
    <w:rsid w:val="00F072E6"/>
    <w:rsid w:val="00F07650"/>
    <w:rsid w:val="00F07D91"/>
    <w:rsid w:val="00F10055"/>
    <w:rsid w:val="00F10EC3"/>
    <w:rsid w:val="00F114E1"/>
    <w:rsid w:val="00F11E87"/>
    <w:rsid w:val="00F121EC"/>
    <w:rsid w:val="00F142C2"/>
    <w:rsid w:val="00F14A38"/>
    <w:rsid w:val="00F14C48"/>
    <w:rsid w:val="00F150A0"/>
    <w:rsid w:val="00F17C3E"/>
    <w:rsid w:val="00F22759"/>
    <w:rsid w:val="00F22DED"/>
    <w:rsid w:val="00F24516"/>
    <w:rsid w:val="00F247CA"/>
    <w:rsid w:val="00F2519B"/>
    <w:rsid w:val="00F25A19"/>
    <w:rsid w:val="00F2680D"/>
    <w:rsid w:val="00F2750B"/>
    <w:rsid w:val="00F3209D"/>
    <w:rsid w:val="00F3285A"/>
    <w:rsid w:val="00F3313E"/>
    <w:rsid w:val="00F33524"/>
    <w:rsid w:val="00F33611"/>
    <w:rsid w:val="00F33EB8"/>
    <w:rsid w:val="00F3444E"/>
    <w:rsid w:val="00F34681"/>
    <w:rsid w:val="00F3507F"/>
    <w:rsid w:val="00F35825"/>
    <w:rsid w:val="00F3597A"/>
    <w:rsid w:val="00F36B0C"/>
    <w:rsid w:val="00F37C99"/>
    <w:rsid w:val="00F37D72"/>
    <w:rsid w:val="00F400D3"/>
    <w:rsid w:val="00F40916"/>
    <w:rsid w:val="00F40988"/>
    <w:rsid w:val="00F411E0"/>
    <w:rsid w:val="00F4259D"/>
    <w:rsid w:val="00F44956"/>
    <w:rsid w:val="00F45DDA"/>
    <w:rsid w:val="00F46C29"/>
    <w:rsid w:val="00F50849"/>
    <w:rsid w:val="00F53734"/>
    <w:rsid w:val="00F54BF3"/>
    <w:rsid w:val="00F5525B"/>
    <w:rsid w:val="00F55F5E"/>
    <w:rsid w:val="00F60D7D"/>
    <w:rsid w:val="00F6149C"/>
    <w:rsid w:val="00F629D6"/>
    <w:rsid w:val="00F65CB6"/>
    <w:rsid w:val="00F668F1"/>
    <w:rsid w:val="00F66ACA"/>
    <w:rsid w:val="00F66E10"/>
    <w:rsid w:val="00F66E8F"/>
    <w:rsid w:val="00F70132"/>
    <w:rsid w:val="00F70982"/>
    <w:rsid w:val="00F71AFD"/>
    <w:rsid w:val="00F72994"/>
    <w:rsid w:val="00F729E3"/>
    <w:rsid w:val="00F737B0"/>
    <w:rsid w:val="00F7473F"/>
    <w:rsid w:val="00F75A74"/>
    <w:rsid w:val="00F76544"/>
    <w:rsid w:val="00F772D1"/>
    <w:rsid w:val="00F77AA7"/>
    <w:rsid w:val="00F81737"/>
    <w:rsid w:val="00F91546"/>
    <w:rsid w:val="00F943FF"/>
    <w:rsid w:val="00F9469A"/>
    <w:rsid w:val="00F94F2C"/>
    <w:rsid w:val="00F9678E"/>
    <w:rsid w:val="00FA0292"/>
    <w:rsid w:val="00FA0868"/>
    <w:rsid w:val="00FA0A9B"/>
    <w:rsid w:val="00FA205A"/>
    <w:rsid w:val="00FA4172"/>
    <w:rsid w:val="00FA44E4"/>
    <w:rsid w:val="00FA6FC5"/>
    <w:rsid w:val="00FA7887"/>
    <w:rsid w:val="00FB079C"/>
    <w:rsid w:val="00FB470A"/>
    <w:rsid w:val="00FB58F5"/>
    <w:rsid w:val="00FB7AC8"/>
    <w:rsid w:val="00FC0666"/>
    <w:rsid w:val="00FC4108"/>
    <w:rsid w:val="00FC41BF"/>
    <w:rsid w:val="00FC437A"/>
    <w:rsid w:val="00FC597A"/>
    <w:rsid w:val="00FC7857"/>
    <w:rsid w:val="00FD032A"/>
    <w:rsid w:val="00FD051D"/>
    <w:rsid w:val="00FD1086"/>
    <w:rsid w:val="00FD11D3"/>
    <w:rsid w:val="00FD13C2"/>
    <w:rsid w:val="00FD233F"/>
    <w:rsid w:val="00FD28C7"/>
    <w:rsid w:val="00FD29F2"/>
    <w:rsid w:val="00FD3674"/>
    <w:rsid w:val="00FD4A05"/>
    <w:rsid w:val="00FD514E"/>
    <w:rsid w:val="00FD615A"/>
    <w:rsid w:val="00FE0CB0"/>
    <w:rsid w:val="00FE149D"/>
    <w:rsid w:val="00FE184A"/>
    <w:rsid w:val="00FE1DDB"/>
    <w:rsid w:val="00FE28AC"/>
    <w:rsid w:val="00FE2A8B"/>
    <w:rsid w:val="00FE3601"/>
    <w:rsid w:val="00FE3C37"/>
    <w:rsid w:val="00FE4A5E"/>
    <w:rsid w:val="00FE6352"/>
    <w:rsid w:val="00FE6726"/>
    <w:rsid w:val="00FE6B1E"/>
    <w:rsid w:val="00FE7529"/>
    <w:rsid w:val="00FF0931"/>
    <w:rsid w:val="00FF0BBB"/>
    <w:rsid w:val="00FF0EAC"/>
    <w:rsid w:val="00FF2F66"/>
    <w:rsid w:val="00FF3769"/>
    <w:rsid w:val="00FF40D7"/>
    <w:rsid w:val="00FF4CCA"/>
    <w:rsid w:val="00FF52BA"/>
    <w:rsid w:val="00FF57E0"/>
    <w:rsid w:val="00FF6AD0"/>
    <w:rsid w:val="00FF6D73"/>
    <w:rsid w:val="00FF6E6C"/>
    <w:rsid w:val="00FF772A"/>
    <w:rsid w:val="00FF7C38"/>
    <w:rsid w:val="02BEB945"/>
    <w:rsid w:val="0325D8FB"/>
    <w:rsid w:val="033C5858"/>
    <w:rsid w:val="03639CF6"/>
    <w:rsid w:val="05234250"/>
    <w:rsid w:val="06BC1090"/>
    <w:rsid w:val="0CB4790F"/>
    <w:rsid w:val="0CE85557"/>
    <w:rsid w:val="0E9B1DED"/>
    <w:rsid w:val="0F20EDBF"/>
    <w:rsid w:val="100B4032"/>
    <w:rsid w:val="10345995"/>
    <w:rsid w:val="122A94BE"/>
    <w:rsid w:val="13040F93"/>
    <w:rsid w:val="14DFB108"/>
    <w:rsid w:val="14F2B7BF"/>
    <w:rsid w:val="1604EAD3"/>
    <w:rsid w:val="167BEC5D"/>
    <w:rsid w:val="187A2496"/>
    <w:rsid w:val="1C2D6BF5"/>
    <w:rsid w:val="1C406D3E"/>
    <w:rsid w:val="1E39E987"/>
    <w:rsid w:val="2014BB0A"/>
    <w:rsid w:val="203AD0EC"/>
    <w:rsid w:val="2084B772"/>
    <w:rsid w:val="20A23160"/>
    <w:rsid w:val="20FFE5C3"/>
    <w:rsid w:val="219602C7"/>
    <w:rsid w:val="260EF5B3"/>
    <w:rsid w:val="2903FBA8"/>
    <w:rsid w:val="2CA14F01"/>
    <w:rsid w:val="30BCFE80"/>
    <w:rsid w:val="31A12F79"/>
    <w:rsid w:val="32E9A340"/>
    <w:rsid w:val="3510B873"/>
    <w:rsid w:val="366845B9"/>
    <w:rsid w:val="3827BDFF"/>
    <w:rsid w:val="3839890A"/>
    <w:rsid w:val="3A0A4B08"/>
    <w:rsid w:val="3BB18756"/>
    <w:rsid w:val="3DCA7EE8"/>
    <w:rsid w:val="417EAEEF"/>
    <w:rsid w:val="4337020A"/>
    <w:rsid w:val="434F13BF"/>
    <w:rsid w:val="4393CB6B"/>
    <w:rsid w:val="43AEA8A1"/>
    <w:rsid w:val="460EBC5A"/>
    <w:rsid w:val="4766FCC8"/>
    <w:rsid w:val="509DE5BC"/>
    <w:rsid w:val="53B07F7E"/>
    <w:rsid w:val="5663DCB9"/>
    <w:rsid w:val="581612DF"/>
    <w:rsid w:val="582912F5"/>
    <w:rsid w:val="598F7E47"/>
    <w:rsid w:val="5A080E90"/>
    <w:rsid w:val="5CA8F269"/>
    <w:rsid w:val="5D618D53"/>
    <w:rsid w:val="5D81898D"/>
    <w:rsid w:val="60611CD5"/>
    <w:rsid w:val="60B4BB81"/>
    <w:rsid w:val="6120F583"/>
    <w:rsid w:val="61517B41"/>
    <w:rsid w:val="6245AF16"/>
    <w:rsid w:val="6275251F"/>
    <w:rsid w:val="62F80E49"/>
    <w:rsid w:val="6683E432"/>
    <w:rsid w:val="66DF712D"/>
    <w:rsid w:val="6D02FA99"/>
    <w:rsid w:val="6E4DB45F"/>
    <w:rsid w:val="6E64E770"/>
    <w:rsid w:val="70EFD425"/>
    <w:rsid w:val="75F4C5D4"/>
    <w:rsid w:val="76F25AAB"/>
    <w:rsid w:val="79AC00C7"/>
    <w:rsid w:val="7C1E2865"/>
    <w:rsid w:val="7DC7A72E"/>
    <w:rsid w:val="7DE4C481"/>
  </w:rsids>
  <m:mathPr>
    <m:mathFont m:val="Cambria Math"/>
    <m:brkBin m:val="before"/>
    <m:brkBinSub m:val="--"/>
    <m:smallFrac m:val="0"/>
    <m:dispDef/>
    <m:lMargin m:val="0"/>
    <m:rMargin m:val="0"/>
    <m:defJc m:val="centerGroup"/>
    <m:wrapIndent m:val="1440"/>
    <m:intLim m:val="subSup"/>
    <m:naryLim m:val="undOvr"/>
  </m:mathPr>
  <w:themeFontLang w:val="pl-P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4764D72"/>
  <w15:chartTrackingRefBased/>
  <w15:docId w15:val="{319FAFD9-CDAD-4474-8672-087EBB7436D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lang w:val="pl-PL" w:eastAsia="en-US" w:bidi="ar-SA"/>
      </w:rPr>
    </w:rPrDefault>
    <w:pPrDefault>
      <w:pPr>
        <w:spacing w:before="100"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ny">
    <w:name w:val="Normal"/>
    <w:qFormat/>
    <w:rsid w:val="00270918"/>
    <w:rPr>
      <w:rFonts w:ascii="Lato" w:hAnsi="Lato"/>
    </w:rPr>
  </w:style>
  <w:style w:type="paragraph" w:styleId="Nagwek1">
    <w:name w:val="heading 1"/>
    <w:basedOn w:val="Normalny"/>
    <w:next w:val="Normalny"/>
    <w:link w:val="Nagwek1Znak"/>
    <w:uiPriority w:val="9"/>
    <w:qFormat/>
    <w:rsid w:val="002B0A08"/>
    <w:pPr>
      <w:numPr>
        <w:numId w:val="1"/>
      </w:numPr>
      <w:pBdr>
        <w:top w:val="single" w:sz="24" w:space="0" w:color="FFE500" w:themeColor="accent1"/>
        <w:left w:val="single" w:sz="24" w:space="0" w:color="FFE500" w:themeColor="accent1"/>
        <w:bottom w:val="single" w:sz="24" w:space="0" w:color="FFE500" w:themeColor="accent1"/>
        <w:right w:val="single" w:sz="24" w:space="0" w:color="FFE500" w:themeColor="accent1"/>
      </w:pBdr>
      <w:shd w:val="clear" w:color="auto" w:fill="FFE500" w:themeFill="accent1"/>
      <w:spacing w:after="0"/>
      <w:outlineLvl w:val="0"/>
    </w:pPr>
    <w:rPr>
      <w:caps/>
      <w:color w:val="000000" w:themeColor="text1"/>
      <w:spacing w:val="15"/>
      <w:sz w:val="22"/>
      <w:szCs w:val="22"/>
    </w:rPr>
  </w:style>
  <w:style w:type="paragraph" w:styleId="Nagwek2">
    <w:name w:val="heading 2"/>
    <w:basedOn w:val="Nagwek1"/>
    <w:next w:val="Normalny"/>
    <w:link w:val="Nagwek2Znak"/>
    <w:uiPriority w:val="9"/>
    <w:unhideWhenUsed/>
    <w:qFormat/>
    <w:rsid w:val="006255BA"/>
    <w:pPr>
      <w:numPr>
        <w:ilvl w:val="1"/>
      </w:numPr>
      <w:pBdr>
        <w:top w:val="single" w:sz="24" w:space="0" w:color="F8D2D0" w:themeColor="accent2" w:themeTint="33"/>
        <w:left w:val="single" w:sz="24" w:space="0" w:color="F8D2D0" w:themeColor="accent2" w:themeTint="33"/>
        <w:bottom w:val="single" w:sz="24" w:space="0" w:color="F8D2D0" w:themeColor="accent2" w:themeTint="33"/>
        <w:right w:val="single" w:sz="24" w:space="0" w:color="F8D2D0" w:themeColor="accent2" w:themeTint="33"/>
      </w:pBdr>
      <w:shd w:val="clear" w:color="auto" w:fill="F8D2D0" w:themeFill="accent2" w:themeFillTint="33"/>
      <w:outlineLvl w:val="1"/>
    </w:pPr>
  </w:style>
  <w:style w:type="paragraph" w:styleId="Nagwek3">
    <w:name w:val="heading 3"/>
    <w:basedOn w:val="Normalny"/>
    <w:next w:val="Normalny"/>
    <w:link w:val="Nagwek3Znak"/>
    <w:uiPriority w:val="9"/>
    <w:unhideWhenUsed/>
    <w:qFormat/>
    <w:rsid w:val="00661FA5"/>
    <w:pPr>
      <w:pBdr>
        <w:top w:val="single" w:sz="6" w:space="2" w:color="FFE500" w:themeColor="accent1"/>
      </w:pBdr>
      <w:spacing w:before="300" w:after="0"/>
      <w:outlineLvl w:val="2"/>
    </w:pPr>
    <w:rPr>
      <w:caps/>
      <w:color w:val="7F7200" w:themeColor="accent1" w:themeShade="7F"/>
      <w:spacing w:val="15"/>
    </w:rPr>
  </w:style>
  <w:style w:type="paragraph" w:styleId="Nagwek4">
    <w:name w:val="heading 4"/>
    <w:basedOn w:val="Normalny"/>
    <w:next w:val="Normalny"/>
    <w:link w:val="Nagwek4Znak"/>
    <w:uiPriority w:val="9"/>
    <w:unhideWhenUsed/>
    <w:qFormat/>
    <w:rsid w:val="00661FA5"/>
    <w:pPr>
      <w:pBdr>
        <w:top w:val="dotted" w:sz="6" w:space="2" w:color="FFE500" w:themeColor="accent1"/>
      </w:pBdr>
      <w:spacing w:before="200" w:after="0"/>
      <w:outlineLvl w:val="3"/>
    </w:pPr>
    <w:rPr>
      <w:caps/>
      <w:color w:val="BFAB00" w:themeColor="accent1" w:themeShade="BF"/>
      <w:spacing w:val="10"/>
    </w:rPr>
  </w:style>
  <w:style w:type="paragraph" w:styleId="Nagwek5">
    <w:name w:val="heading 5"/>
    <w:basedOn w:val="Normalny"/>
    <w:next w:val="Normalny"/>
    <w:link w:val="Nagwek5Znak"/>
    <w:uiPriority w:val="9"/>
    <w:semiHidden/>
    <w:unhideWhenUsed/>
    <w:qFormat/>
    <w:rsid w:val="00661FA5"/>
    <w:pPr>
      <w:pBdr>
        <w:bottom w:val="single" w:sz="6" w:space="1" w:color="FFE500" w:themeColor="accent1"/>
      </w:pBdr>
      <w:spacing w:before="200" w:after="0"/>
      <w:outlineLvl w:val="4"/>
    </w:pPr>
    <w:rPr>
      <w:caps/>
      <w:color w:val="BFAB00" w:themeColor="accent1" w:themeShade="BF"/>
      <w:spacing w:val="10"/>
    </w:rPr>
  </w:style>
  <w:style w:type="paragraph" w:styleId="Nagwek6">
    <w:name w:val="heading 6"/>
    <w:basedOn w:val="Normalny"/>
    <w:next w:val="Normalny"/>
    <w:link w:val="Nagwek6Znak"/>
    <w:uiPriority w:val="9"/>
    <w:semiHidden/>
    <w:unhideWhenUsed/>
    <w:qFormat/>
    <w:rsid w:val="00661FA5"/>
    <w:pPr>
      <w:pBdr>
        <w:bottom w:val="dotted" w:sz="6" w:space="1" w:color="FFE500" w:themeColor="accent1"/>
      </w:pBdr>
      <w:spacing w:before="200" w:after="0"/>
      <w:outlineLvl w:val="5"/>
    </w:pPr>
    <w:rPr>
      <w:caps/>
      <w:color w:val="BFAB00" w:themeColor="accent1" w:themeShade="BF"/>
      <w:spacing w:val="10"/>
    </w:rPr>
  </w:style>
  <w:style w:type="paragraph" w:styleId="Nagwek7">
    <w:name w:val="heading 7"/>
    <w:basedOn w:val="Normalny"/>
    <w:next w:val="Normalny"/>
    <w:link w:val="Nagwek7Znak"/>
    <w:uiPriority w:val="9"/>
    <w:semiHidden/>
    <w:unhideWhenUsed/>
    <w:qFormat/>
    <w:rsid w:val="00661FA5"/>
    <w:pPr>
      <w:spacing w:before="200" w:after="0"/>
      <w:outlineLvl w:val="6"/>
    </w:pPr>
    <w:rPr>
      <w:caps/>
      <w:color w:val="BFAB00" w:themeColor="accent1" w:themeShade="BF"/>
      <w:spacing w:val="10"/>
    </w:rPr>
  </w:style>
  <w:style w:type="paragraph" w:styleId="Nagwek8">
    <w:name w:val="heading 8"/>
    <w:basedOn w:val="Normalny"/>
    <w:next w:val="Normalny"/>
    <w:link w:val="Nagwek8Znak"/>
    <w:uiPriority w:val="9"/>
    <w:semiHidden/>
    <w:unhideWhenUsed/>
    <w:qFormat/>
    <w:rsid w:val="00661FA5"/>
    <w:pPr>
      <w:spacing w:before="200" w:after="0"/>
      <w:outlineLvl w:val="7"/>
    </w:pPr>
    <w:rPr>
      <w:caps/>
      <w:spacing w:val="10"/>
      <w:sz w:val="18"/>
      <w:szCs w:val="18"/>
    </w:rPr>
  </w:style>
  <w:style w:type="paragraph" w:styleId="Nagwek9">
    <w:name w:val="heading 9"/>
    <w:basedOn w:val="Normalny"/>
    <w:next w:val="Normalny"/>
    <w:link w:val="Nagwek9Znak"/>
    <w:uiPriority w:val="9"/>
    <w:semiHidden/>
    <w:unhideWhenUsed/>
    <w:qFormat/>
    <w:rsid w:val="00661FA5"/>
    <w:pPr>
      <w:spacing w:before="200" w:after="0"/>
      <w:outlineLvl w:val="8"/>
    </w:pPr>
    <w:rPr>
      <w:i/>
      <w:iCs/>
      <w:caps/>
      <w:spacing w:val="10"/>
      <w:sz w:val="18"/>
      <w:szCs w:val="18"/>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paragraph" w:customStyle="1" w:styleId="Default">
    <w:name w:val="Default"/>
    <w:rsid w:val="001378CD"/>
    <w:pPr>
      <w:autoSpaceDE w:val="0"/>
      <w:autoSpaceDN w:val="0"/>
      <w:adjustRightInd w:val="0"/>
      <w:spacing w:after="0" w:line="240" w:lineRule="auto"/>
    </w:pPr>
    <w:rPr>
      <w:rFonts w:ascii="Arial" w:hAnsi="Arial" w:cs="Arial"/>
      <w:color w:val="000000"/>
      <w:sz w:val="24"/>
      <w:szCs w:val="24"/>
    </w:rPr>
  </w:style>
  <w:style w:type="paragraph" w:styleId="Akapitzlist">
    <w:name w:val="List Paragraph"/>
    <w:aliases w:val="List Paragraph compact,Normal bullet 2,Paragraphe de liste 2,Reference list,Bullet list,Numbered List,List Paragraph1,1st level - Bullet List Paragraph,Lettre d'introduction,Paragraph,Bullet EY,List Paragraph11,Normal bullet 21,List L1,L"/>
    <w:basedOn w:val="Normalny"/>
    <w:link w:val="AkapitzlistZnak"/>
    <w:uiPriority w:val="34"/>
    <w:qFormat/>
    <w:rsid w:val="00A54160"/>
    <w:pPr>
      <w:ind w:left="720"/>
      <w:contextualSpacing/>
    </w:pPr>
  </w:style>
  <w:style w:type="paragraph" w:styleId="Nagwek">
    <w:name w:val="header"/>
    <w:basedOn w:val="Normalny"/>
    <w:link w:val="NagwekZnak"/>
    <w:uiPriority w:val="99"/>
    <w:unhideWhenUsed/>
    <w:rsid w:val="003F0BF9"/>
    <w:pPr>
      <w:tabs>
        <w:tab w:val="center" w:pos="4536"/>
        <w:tab w:val="right" w:pos="9072"/>
      </w:tabs>
      <w:spacing w:after="0" w:line="240" w:lineRule="auto"/>
    </w:pPr>
  </w:style>
  <w:style w:type="character" w:customStyle="1" w:styleId="NagwekZnak">
    <w:name w:val="Nagłówek Znak"/>
    <w:basedOn w:val="Domylnaczcionkaakapitu"/>
    <w:link w:val="Nagwek"/>
    <w:uiPriority w:val="99"/>
    <w:rsid w:val="003F0BF9"/>
  </w:style>
  <w:style w:type="paragraph" w:styleId="Stopka">
    <w:name w:val="footer"/>
    <w:basedOn w:val="Normalny"/>
    <w:link w:val="StopkaZnak"/>
    <w:uiPriority w:val="99"/>
    <w:unhideWhenUsed/>
    <w:rsid w:val="003F0BF9"/>
    <w:pPr>
      <w:tabs>
        <w:tab w:val="center" w:pos="4536"/>
        <w:tab w:val="right" w:pos="9072"/>
      </w:tabs>
      <w:spacing w:after="0" w:line="240" w:lineRule="auto"/>
    </w:pPr>
  </w:style>
  <w:style w:type="character" w:customStyle="1" w:styleId="StopkaZnak">
    <w:name w:val="Stopka Znak"/>
    <w:basedOn w:val="Domylnaczcionkaakapitu"/>
    <w:link w:val="Stopka"/>
    <w:uiPriority w:val="99"/>
    <w:rsid w:val="003F0BF9"/>
  </w:style>
  <w:style w:type="character" w:customStyle="1" w:styleId="Nagwek1Znak">
    <w:name w:val="Nagłówek 1 Znak"/>
    <w:basedOn w:val="Domylnaczcionkaakapitu"/>
    <w:link w:val="Nagwek1"/>
    <w:uiPriority w:val="9"/>
    <w:rsid w:val="002B0A08"/>
    <w:rPr>
      <w:rFonts w:ascii="Lato" w:hAnsi="Lato"/>
      <w:caps/>
      <w:color w:val="000000" w:themeColor="text1"/>
      <w:spacing w:val="15"/>
      <w:sz w:val="22"/>
      <w:szCs w:val="22"/>
      <w:shd w:val="clear" w:color="auto" w:fill="FFE500" w:themeFill="accent1"/>
    </w:rPr>
  </w:style>
  <w:style w:type="character" w:customStyle="1" w:styleId="Nagwek2Znak">
    <w:name w:val="Nagłówek 2 Znak"/>
    <w:basedOn w:val="Domylnaczcionkaakapitu"/>
    <w:link w:val="Nagwek2"/>
    <w:uiPriority w:val="9"/>
    <w:rsid w:val="006255BA"/>
    <w:rPr>
      <w:rFonts w:ascii="Lato" w:hAnsi="Lato"/>
      <w:caps/>
      <w:color w:val="000000" w:themeColor="text1"/>
      <w:spacing w:val="15"/>
      <w:sz w:val="22"/>
      <w:szCs w:val="22"/>
      <w:shd w:val="clear" w:color="auto" w:fill="F8D2D0" w:themeFill="accent2" w:themeFillTint="33"/>
    </w:rPr>
  </w:style>
  <w:style w:type="character" w:customStyle="1" w:styleId="Nagwek3Znak">
    <w:name w:val="Nagłówek 3 Znak"/>
    <w:basedOn w:val="Domylnaczcionkaakapitu"/>
    <w:link w:val="Nagwek3"/>
    <w:uiPriority w:val="9"/>
    <w:rsid w:val="00661FA5"/>
    <w:rPr>
      <w:caps/>
      <w:color w:val="7F7200" w:themeColor="accent1" w:themeShade="7F"/>
      <w:spacing w:val="15"/>
    </w:rPr>
  </w:style>
  <w:style w:type="character" w:customStyle="1" w:styleId="Nagwek4Znak">
    <w:name w:val="Nagłówek 4 Znak"/>
    <w:basedOn w:val="Domylnaczcionkaakapitu"/>
    <w:link w:val="Nagwek4"/>
    <w:uiPriority w:val="9"/>
    <w:rsid w:val="00661FA5"/>
    <w:rPr>
      <w:caps/>
      <w:color w:val="BFAB00" w:themeColor="accent1" w:themeShade="BF"/>
      <w:spacing w:val="10"/>
    </w:rPr>
  </w:style>
  <w:style w:type="character" w:customStyle="1" w:styleId="Nagwek5Znak">
    <w:name w:val="Nagłówek 5 Znak"/>
    <w:basedOn w:val="Domylnaczcionkaakapitu"/>
    <w:link w:val="Nagwek5"/>
    <w:uiPriority w:val="9"/>
    <w:semiHidden/>
    <w:rsid w:val="00661FA5"/>
    <w:rPr>
      <w:caps/>
      <w:color w:val="BFAB00" w:themeColor="accent1" w:themeShade="BF"/>
      <w:spacing w:val="10"/>
    </w:rPr>
  </w:style>
  <w:style w:type="character" w:customStyle="1" w:styleId="Nagwek6Znak">
    <w:name w:val="Nagłówek 6 Znak"/>
    <w:basedOn w:val="Domylnaczcionkaakapitu"/>
    <w:link w:val="Nagwek6"/>
    <w:uiPriority w:val="9"/>
    <w:semiHidden/>
    <w:rsid w:val="00661FA5"/>
    <w:rPr>
      <w:caps/>
      <w:color w:val="BFAB00" w:themeColor="accent1" w:themeShade="BF"/>
      <w:spacing w:val="10"/>
    </w:rPr>
  </w:style>
  <w:style w:type="character" w:customStyle="1" w:styleId="Nagwek7Znak">
    <w:name w:val="Nagłówek 7 Znak"/>
    <w:basedOn w:val="Domylnaczcionkaakapitu"/>
    <w:link w:val="Nagwek7"/>
    <w:uiPriority w:val="9"/>
    <w:semiHidden/>
    <w:rsid w:val="00661FA5"/>
    <w:rPr>
      <w:caps/>
      <w:color w:val="BFAB00" w:themeColor="accent1" w:themeShade="BF"/>
      <w:spacing w:val="10"/>
    </w:rPr>
  </w:style>
  <w:style w:type="character" w:customStyle="1" w:styleId="Nagwek8Znak">
    <w:name w:val="Nagłówek 8 Znak"/>
    <w:basedOn w:val="Domylnaczcionkaakapitu"/>
    <w:link w:val="Nagwek8"/>
    <w:uiPriority w:val="9"/>
    <w:semiHidden/>
    <w:rsid w:val="00661FA5"/>
    <w:rPr>
      <w:caps/>
      <w:spacing w:val="10"/>
      <w:sz w:val="18"/>
      <w:szCs w:val="18"/>
    </w:rPr>
  </w:style>
  <w:style w:type="character" w:customStyle="1" w:styleId="Nagwek9Znak">
    <w:name w:val="Nagłówek 9 Znak"/>
    <w:basedOn w:val="Domylnaczcionkaakapitu"/>
    <w:link w:val="Nagwek9"/>
    <w:uiPriority w:val="9"/>
    <w:semiHidden/>
    <w:rsid w:val="00661FA5"/>
    <w:rPr>
      <w:i/>
      <w:iCs/>
      <w:caps/>
      <w:spacing w:val="10"/>
      <w:sz w:val="18"/>
      <w:szCs w:val="18"/>
    </w:rPr>
  </w:style>
  <w:style w:type="paragraph" w:styleId="Legenda">
    <w:name w:val="caption"/>
    <w:basedOn w:val="Normalny"/>
    <w:next w:val="Normalny"/>
    <w:uiPriority w:val="35"/>
    <w:unhideWhenUsed/>
    <w:qFormat/>
    <w:rsid w:val="001A7149"/>
    <w:pPr>
      <w:spacing w:after="0"/>
    </w:pPr>
    <w:rPr>
      <w:b/>
      <w:bCs/>
      <w:color w:val="BFAB00" w:themeColor="accent1" w:themeShade="BF"/>
      <w:sz w:val="16"/>
      <w:szCs w:val="16"/>
    </w:rPr>
  </w:style>
  <w:style w:type="paragraph" w:styleId="Tytu">
    <w:name w:val="Title"/>
    <w:basedOn w:val="Normalny"/>
    <w:next w:val="Normalny"/>
    <w:link w:val="TytuZnak"/>
    <w:uiPriority w:val="10"/>
    <w:qFormat/>
    <w:rsid w:val="00661FA5"/>
    <w:pPr>
      <w:spacing w:before="0" w:after="0"/>
    </w:pPr>
    <w:rPr>
      <w:rFonts w:asciiTheme="majorHAnsi" w:eastAsiaTheme="majorEastAsia" w:hAnsiTheme="majorHAnsi" w:cstheme="majorBidi"/>
      <w:caps/>
      <w:color w:val="FFE500" w:themeColor="accent1"/>
      <w:spacing w:val="10"/>
      <w:sz w:val="52"/>
      <w:szCs w:val="52"/>
    </w:rPr>
  </w:style>
  <w:style w:type="character" w:customStyle="1" w:styleId="TytuZnak">
    <w:name w:val="Tytuł Znak"/>
    <w:basedOn w:val="Domylnaczcionkaakapitu"/>
    <w:link w:val="Tytu"/>
    <w:uiPriority w:val="10"/>
    <w:rsid w:val="00661FA5"/>
    <w:rPr>
      <w:rFonts w:asciiTheme="majorHAnsi" w:eastAsiaTheme="majorEastAsia" w:hAnsiTheme="majorHAnsi" w:cstheme="majorBidi"/>
      <w:caps/>
      <w:color w:val="FFE500" w:themeColor="accent1"/>
      <w:spacing w:val="10"/>
      <w:sz w:val="52"/>
      <w:szCs w:val="52"/>
    </w:rPr>
  </w:style>
  <w:style w:type="paragraph" w:styleId="Podtytu">
    <w:name w:val="Subtitle"/>
    <w:basedOn w:val="Normalny"/>
    <w:next w:val="Normalny"/>
    <w:link w:val="PodtytuZnak"/>
    <w:uiPriority w:val="11"/>
    <w:qFormat/>
    <w:rsid w:val="00661FA5"/>
    <w:pPr>
      <w:spacing w:before="0" w:after="500" w:line="240" w:lineRule="auto"/>
    </w:pPr>
    <w:rPr>
      <w:caps/>
      <w:color w:val="595959" w:themeColor="text1" w:themeTint="A6"/>
      <w:spacing w:val="10"/>
      <w:sz w:val="21"/>
      <w:szCs w:val="21"/>
    </w:rPr>
  </w:style>
  <w:style w:type="character" w:customStyle="1" w:styleId="PodtytuZnak">
    <w:name w:val="Podtytuł Znak"/>
    <w:basedOn w:val="Domylnaczcionkaakapitu"/>
    <w:link w:val="Podtytu"/>
    <w:uiPriority w:val="11"/>
    <w:rsid w:val="00661FA5"/>
    <w:rPr>
      <w:caps/>
      <w:color w:val="595959" w:themeColor="text1" w:themeTint="A6"/>
      <w:spacing w:val="10"/>
      <w:sz w:val="21"/>
      <w:szCs w:val="21"/>
    </w:rPr>
  </w:style>
  <w:style w:type="character" w:styleId="Pogrubienie">
    <w:name w:val="Strong"/>
    <w:uiPriority w:val="22"/>
    <w:qFormat/>
    <w:rsid w:val="00661FA5"/>
    <w:rPr>
      <w:b/>
      <w:bCs/>
    </w:rPr>
  </w:style>
  <w:style w:type="character" w:styleId="Uwydatnienie">
    <w:name w:val="Emphasis"/>
    <w:uiPriority w:val="20"/>
    <w:qFormat/>
    <w:rsid w:val="00661FA5"/>
    <w:rPr>
      <w:caps/>
      <w:color w:val="7F7200" w:themeColor="accent1" w:themeShade="7F"/>
      <w:spacing w:val="5"/>
    </w:rPr>
  </w:style>
  <w:style w:type="paragraph" w:styleId="Bezodstpw">
    <w:name w:val="No Spacing"/>
    <w:link w:val="BezodstpwZnak"/>
    <w:uiPriority w:val="1"/>
    <w:qFormat/>
    <w:rsid w:val="00661FA5"/>
    <w:pPr>
      <w:spacing w:after="0" w:line="240" w:lineRule="auto"/>
    </w:pPr>
  </w:style>
  <w:style w:type="paragraph" w:styleId="Cytat">
    <w:name w:val="Quote"/>
    <w:basedOn w:val="Normalny"/>
    <w:next w:val="Normalny"/>
    <w:link w:val="CytatZnak"/>
    <w:uiPriority w:val="29"/>
    <w:qFormat/>
    <w:rsid w:val="00661FA5"/>
    <w:rPr>
      <w:i/>
      <w:iCs/>
      <w:sz w:val="24"/>
      <w:szCs w:val="24"/>
    </w:rPr>
  </w:style>
  <w:style w:type="character" w:customStyle="1" w:styleId="CytatZnak">
    <w:name w:val="Cytat Znak"/>
    <w:basedOn w:val="Domylnaczcionkaakapitu"/>
    <w:link w:val="Cytat"/>
    <w:uiPriority w:val="29"/>
    <w:rsid w:val="00661FA5"/>
    <w:rPr>
      <w:i/>
      <w:iCs/>
      <w:sz w:val="24"/>
      <w:szCs w:val="24"/>
    </w:rPr>
  </w:style>
  <w:style w:type="paragraph" w:styleId="Cytatintensywny">
    <w:name w:val="Intense Quote"/>
    <w:basedOn w:val="Normalny"/>
    <w:next w:val="Normalny"/>
    <w:link w:val="CytatintensywnyZnak"/>
    <w:uiPriority w:val="30"/>
    <w:qFormat/>
    <w:rsid w:val="00661FA5"/>
    <w:pPr>
      <w:spacing w:before="240" w:after="240" w:line="240" w:lineRule="auto"/>
      <w:ind w:left="1080" w:right="1080"/>
      <w:jc w:val="center"/>
    </w:pPr>
    <w:rPr>
      <w:color w:val="FFE500" w:themeColor="accent1"/>
      <w:sz w:val="24"/>
      <w:szCs w:val="24"/>
    </w:rPr>
  </w:style>
  <w:style w:type="character" w:customStyle="1" w:styleId="CytatintensywnyZnak">
    <w:name w:val="Cytat intensywny Znak"/>
    <w:basedOn w:val="Domylnaczcionkaakapitu"/>
    <w:link w:val="Cytatintensywny"/>
    <w:uiPriority w:val="30"/>
    <w:rsid w:val="00661FA5"/>
    <w:rPr>
      <w:color w:val="FFE500" w:themeColor="accent1"/>
      <w:sz w:val="24"/>
      <w:szCs w:val="24"/>
    </w:rPr>
  </w:style>
  <w:style w:type="character" w:styleId="Wyrnieniedelikatne">
    <w:name w:val="Subtle Emphasis"/>
    <w:uiPriority w:val="19"/>
    <w:qFormat/>
    <w:rsid w:val="00661FA5"/>
    <w:rPr>
      <w:i/>
      <w:iCs/>
      <w:color w:val="7F7200" w:themeColor="accent1" w:themeShade="7F"/>
    </w:rPr>
  </w:style>
  <w:style w:type="character" w:styleId="Wyrnienieintensywne">
    <w:name w:val="Intense Emphasis"/>
    <w:uiPriority w:val="21"/>
    <w:qFormat/>
    <w:rsid w:val="00661FA5"/>
    <w:rPr>
      <w:b/>
      <w:bCs/>
      <w:caps/>
      <w:color w:val="7F7200" w:themeColor="accent1" w:themeShade="7F"/>
      <w:spacing w:val="10"/>
    </w:rPr>
  </w:style>
  <w:style w:type="character" w:styleId="Odwoaniedelikatne">
    <w:name w:val="Subtle Reference"/>
    <w:uiPriority w:val="31"/>
    <w:qFormat/>
    <w:rsid w:val="00661FA5"/>
    <w:rPr>
      <w:b/>
      <w:bCs/>
      <w:color w:val="FFE500" w:themeColor="accent1"/>
    </w:rPr>
  </w:style>
  <w:style w:type="character" w:styleId="Odwoanieintensywne">
    <w:name w:val="Intense Reference"/>
    <w:uiPriority w:val="32"/>
    <w:qFormat/>
    <w:rsid w:val="00661FA5"/>
    <w:rPr>
      <w:b/>
      <w:bCs/>
      <w:i/>
      <w:iCs/>
      <w:caps/>
      <w:color w:val="FFE500" w:themeColor="accent1"/>
    </w:rPr>
  </w:style>
  <w:style w:type="character" w:styleId="Tytuksiki">
    <w:name w:val="Book Title"/>
    <w:uiPriority w:val="33"/>
    <w:qFormat/>
    <w:rsid w:val="00661FA5"/>
    <w:rPr>
      <w:b/>
      <w:bCs/>
      <w:i/>
      <w:iCs/>
      <w:spacing w:val="0"/>
    </w:rPr>
  </w:style>
  <w:style w:type="paragraph" w:styleId="Nagwekspisutreci">
    <w:name w:val="TOC Heading"/>
    <w:basedOn w:val="Nagwek1"/>
    <w:next w:val="Normalny"/>
    <w:uiPriority w:val="39"/>
    <w:unhideWhenUsed/>
    <w:qFormat/>
    <w:rsid w:val="00661FA5"/>
    <w:pPr>
      <w:outlineLvl w:val="9"/>
    </w:pPr>
  </w:style>
  <w:style w:type="character" w:customStyle="1" w:styleId="BezodstpwZnak">
    <w:name w:val="Bez odstępów Znak"/>
    <w:basedOn w:val="Domylnaczcionkaakapitu"/>
    <w:link w:val="Bezodstpw"/>
    <w:uiPriority w:val="1"/>
    <w:rsid w:val="00661FA5"/>
  </w:style>
  <w:style w:type="character" w:styleId="Odwoaniedokomentarza">
    <w:name w:val="annotation reference"/>
    <w:basedOn w:val="Domylnaczcionkaakapitu"/>
    <w:uiPriority w:val="99"/>
    <w:semiHidden/>
    <w:unhideWhenUsed/>
    <w:rsid w:val="00470D23"/>
    <w:rPr>
      <w:sz w:val="16"/>
      <w:szCs w:val="16"/>
    </w:rPr>
  </w:style>
  <w:style w:type="paragraph" w:styleId="Tekstkomentarza">
    <w:name w:val="annotation text"/>
    <w:basedOn w:val="Normalny"/>
    <w:link w:val="TekstkomentarzaZnak"/>
    <w:uiPriority w:val="99"/>
    <w:unhideWhenUsed/>
    <w:rsid w:val="00470D23"/>
    <w:pPr>
      <w:spacing w:line="240" w:lineRule="auto"/>
    </w:pPr>
  </w:style>
  <w:style w:type="character" w:customStyle="1" w:styleId="TekstkomentarzaZnak">
    <w:name w:val="Tekst komentarza Znak"/>
    <w:basedOn w:val="Domylnaczcionkaakapitu"/>
    <w:link w:val="Tekstkomentarza"/>
    <w:uiPriority w:val="99"/>
    <w:rsid w:val="00470D23"/>
    <w:rPr>
      <w:rFonts w:ascii="Lato" w:hAnsi="Lato"/>
    </w:rPr>
  </w:style>
  <w:style w:type="paragraph" w:styleId="Tematkomentarza">
    <w:name w:val="annotation subject"/>
    <w:basedOn w:val="Tekstkomentarza"/>
    <w:next w:val="Tekstkomentarza"/>
    <w:link w:val="TematkomentarzaZnak"/>
    <w:uiPriority w:val="99"/>
    <w:semiHidden/>
    <w:unhideWhenUsed/>
    <w:rsid w:val="00470D23"/>
    <w:rPr>
      <w:b/>
      <w:bCs/>
    </w:rPr>
  </w:style>
  <w:style w:type="character" w:customStyle="1" w:styleId="TematkomentarzaZnak">
    <w:name w:val="Temat komentarza Znak"/>
    <w:basedOn w:val="TekstkomentarzaZnak"/>
    <w:link w:val="Tematkomentarza"/>
    <w:uiPriority w:val="99"/>
    <w:semiHidden/>
    <w:rsid w:val="00470D23"/>
    <w:rPr>
      <w:rFonts w:ascii="Lato" w:hAnsi="Lato"/>
      <w:b/>
      <w:bCs/>
    </w:rPr>
  </w:style>
  <w:style w:type="paragraph" w:styleId="Tekstdymka">
    <w:name w:val="Balloon Text"/>
    <w:basedOn w:val="Normalny"/>
    <w:link w:val="TekstdymkaZnak"/>
    <w:uiPriority w:val="99"/>
    <w:semiHidden/>
    <w:unhideWhenUsed/>
    <w:rsid w:val="00470D23"/>
    <w:pPr>
      <w:spacing w:before="0" w:after="0" w:line="240" w:lineRule="auto"/>
    </w:pPr>
    <w:rPr>
      <w:rFonts w:ascii="Segoe UI" w:hAnsi="Segoe UI" w:cs="Segoe UI"/>
      <w:sz w:val="18"/>
      <w:szCs w:val="18"/>
    </w:rPr>
  </w:style>
  <w:style w:type="character" w:customStyle="1" w:styleId="TekstdymkaZnak">
    <w:name w:val="Tekst dymka Znak"/>
    <w:basedOn w:val="Domylnaczcionkaakapitu"/>
    <w:link w:val="Tekstdymka"/>
    <w:uiPriority w:val="99"/>
    <w:semiHidden/>
    <w:rsid w:val="00470D23"/>
    <w:rPr>
      <w:rFonts w:ascii="Segoe UI" w:hAnsi="Segoe UI" w:cs="Segoe UI"/>
      <w:sz w:val="18"/>
      <w:szCs w:val="18"/>
    </w:rPr>
  </w:style>
  <w:style w:type="table" w:styleId="Tabela-Siatka">
    <w:name w:val="Table Grid"/>
    <w:basedOn w:val="Standardowy"/>
    <w:uiPriority w:val="39"/>
    <w:rsid w:val="00CB40AC"/>
    <w:pPr>
      <w:spacing w:before="0"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asiatki4akcent1">
    <w:name w:val="Grid Table 4 Accent 1"/>
    <w:basedOn w:val="Standardowy"/>
    <w:uiPriority w:val="49"/>
    <w:rsid w:val="004A50A1"/>
    <w:pPr>
      <w:spacing w:after="0" w:line="240" w:lineRule="auto"/>
    </w:pPr>
    <w:rPr>
      <w:color w:val="000000" w:themeColor="text1"/>
    </w:rPr>
    <w:tblPr>
      <w:tblStyleRowBandSize w:val="1"/>
      <w:tblStyleColBandSize w:val="1"/>
      <w:tblBorders>
        <w:top w:val="single" w:sz="4" w:space="0" w:color="FFEF66" w:themeColor="accent1" w:themeTint="99"/>
        <w:left w:val="single" w:sz="4" w:space="0" w:color="FFEF66" w:themeColor="accent1" w:themeTint="99"/>
        <w:bottom w:val="single" w:sz="4" w:space="0" w:color="FFEF66" w:themeColor="accent1" w:themeTint="99"/>
        <w:right w:val="single" w:sz="4" w:space="0" w:color="FFEF66" w:themeColor="accent1" w:themeTint="99"/>
        <w:insideH w:val="single" w:sz="4" w:space="0" w:color="FFEF66" w:themeColor="accent1" w:themeTint="99"/>
        <w:insideV w:val="single" w:sz="4" w:space="0" w:color="FFEF66" w:themeColor="accent1" w:themeTint="99"/>
      </w:tblBorders>
    </w:tblPr>
    <w:tblStylePr w:type="firstRow">
      <w:pPr>
        <w:jc w:val="center"/>
      </w:pPr>
      <w:rPr>
        <w:b/>
        <w:bCs/>
        <w:color w:val="000000" w:themeColor="text1"/>
      </w:rPr>
      <w:tblPr/>
      <w:tcPr>
        <w:tcBorders>
          <w:top w:val="single" w:sz="4" w:space="0" w:color="FFE500" w:themeColor="accent1"/>
          <w:left w:val="single" w:sz="4" w:space="0" w:color="FFE500" w:themeColor="accent1"/>
          <w:bottom w:val="single" w:sz="4" w:space="0" w:color="FFE500" w:themeColor="accent1"/>
          <w:right w:val="single" w:sz="4" w:space="0" w:color="FFE500" w:themeColor="accent1"/>
          <w:insideH w:val="nil"/>
          <w:insideV w:val="nil"/>
        </w:tcBorders>
        <w:shd w:val="clear" w:color="auto" w:fill="FFE500" w:themeFill="accent1"/>
        <w:vAlign w:val="center"/>
      </w:tcPr>
    </w:tblStylePr>
    <w:tblStylePr w:type="lastRow">
      <w:rPr>
        <w:b/>
        <w:bCs/>
      </w:rPr>
      <w:tblPr/>
      <w:tcPr>
        <w:tcBorders>
          <w:top w:val="double" w:sz="4" w:space="0" w:color="FFE500" w:themeColor="accent1"/>
        </w:tcBorders>
      </w:tcPr>
    </w:tblStylePr>
    <w:tblStylePr w:type="firstCol">
      <w:rPr>
        <w:b/>
        <w:bCs/>
      </w:rPr>
    </w:tblStylePr>
    <w:tblStylePr w:type="lastCol">
      <w:rPr>
        <w:b/>
        <w:bCs/>
      </w:rPr>
    </w:tblStylePr>
    <w:tblStylePr w:type="band1Vert">
      <w:tblPr/>
      <w:tcPr>
        <w:shd w:val="clear" w:color="auto" w:fill="FFF9CC" w:themeFill="accent1" w:themeFillTint="33"/>
      </w:tcPr>
    </w:tblStylePr>
    <w:tblStylePr w:type="band1Horz">
      <w:tblPr/>
      <w:tcPr>
        <w:shd w:val="clear" w:color="auto" w:fill="FFF9CC" w:themeFill="accent1" w:themeFillTint="33"/>
      </w:tcPr>
    </w:tblStylePr>
  </w:style>
  <w:style w:type="table" w:styleId="Tabelasiatki4akcent2">
    <w:name w:val="Grid Table 4 Accent 2"/>
    <w:basedOn w:val="Standardowy"/>
    <w:uiPriority w:val="49"/>
    <w:rsid w:val="007D36B8"/>
    <w:pPr>
      <w:spacing w:after="0" w:line="240" w:lineRule="auto"/>
    </w:pPr>
    <w:tblPr>
      <w:tblStyleRowBandSize w:val="1"/>
      <w:tblStyleColBandSize w:val="1"/>
      <w:tblBorders>
        <w:top w:val="single" w:sz="4" w:space="0" w:color="EC7873" w:themeColor="accent2" w:themeTint="99"/>
        <w:left w:val="single" w:sz="4" w:space="0" w:color="EC7873" w:themeColor="accent2" w:themeTint="99"/>
        <w:bottom w:val="single" w:sz="4" w:space="0" w:color="EC7873" w:themeColor="accent2" w:themeTint="99"/>
        <w:right w:val="single" w:sz="4" w:space="0" w:color="EC7873" w:themeColor="accent2" w:themeTint="99"/>
        <w:insideH w:val="single" w:sz="4" w:space="0" w:color="EC7873" w:themeColor="accent2" w:themeTint="99"/>
        <w:insideV w:val="single" w:sz="4" w:space="0" w:color="EC7873" w:themeColor="accent2" w:themeTint="99"/>
      </w:tblBorders>
    </w:tblPr>
    <w:tblStylePr w:type="firstRow">
      <w:rPr>
        <w:b/>
        <w:bCs/>
        <w:color w:val="FFFFFF" w:themeColor="background1"/>
      </w:rPr>
      <w:tblPr/>
      <w:tcPr>
        <w:tcBorders>
          <w:top w:val="single" w:sz="4" w:space="0" w:color="DA251D" w:themeColor="accent2"/>
          <w:left w:val="single" w:sz="4" w:space="0" w:color="DA251D" w:themeColor="accent2"/>
          <w:bottom w:val="single" w:sz="4" w:space="0" w:color="DA251D" w:themeColor="accent2"/>
          <w:right w:val="single" w:sz="4" w:space="0" w:color="DA251D" w:themeColor="accent2"/>
          <w:insideH w:val="nil"/>
          <w:insideV w:val="nil"/>
        </w:tcBorders>
        <w:shd w:val="clear" w:color="auto" w:fill="DA251D" w:themeFill="accent2"/>
      </w:tcPr>
    </w:tblStylePr>
    <w:tblStylePr w:type="lastRow">
      <w:rPr>
        <w:b/>
        <w:bCs/>
      </w:rPr>
      <w:tblPr/>
      <w:tcPr>
        <w:tcBorders>
          <w:top w:val="double" w:sz="4" w:space="0" w:color="DA251D" w:themeColor="accent2"/>
        </w:tcBorders>
      </w:tcPr>
    </w:tblStylePr>
    <w:tblStylePr w:type="firstCol">
      <w:rPr>
        <w:b/>
        <w:bCs/>
      </w:rPr>
    </w:tblStylePr>
    <w:tblStylePr w:type="lastCol">
      <w:rPr>
        <w:b/>
        <w:bCs/>
      </w:rPr>
    </w:tblStylePr>
    <w:tblStylePr w:type="band1Vert">
      <w:tblPr/>
      <w:tcPr>
        <w:shd w:val="clear" w:color="auto" w:fill="F8D2D0" w:themeFill="accent2" w:themeFillTint="33"/>
      </w:tcPr>
    </w:tblStylePr>
    <w:tblStylePr w:type="band1Horz">
      <w:tblPr/>
      <w:tcPr>
        <w:shd w:val="clear" w:color="auto" w:fill="F8D2D0" w:themeFill="accent2" w:themeFillTint="33"/>
      </w:tcPr>
    </w:tblStylePr>
  </w:style>
  <w:style w:type="paragraph" w:styleId="NormalnyWeb">
    <w:name w:val="Normal (Web)"/>
    <w:basedOn w:val="Normalny"/>
    <w:uiPriority w:val="99"/>
    <w:semiHidden/>
    <w:unhideWhenUsed/>
    <w:rsid w:val="00A82F68"/>
    <w:pPr>
      <w:spacing w:beforeAutospacing="1" w:after="100" w:afterAutospacing="1" w:line="240" w:lineRule="auto"/>
    </w:pPr>
    <w:rPr>
      <w:rFonts w:ascii="Times New Roman" w:hAnsi="Times New Roman" w:cs="Times New Roman"/>
      <w:sz w:val="24"/>
      <w:szCs w:val="24"/>
      <w:lang w:eastAsia="pl-PL"/>
    </w:rPr>
  </w:style>
  <w:style w:type="paragraph" w:customStyle="1" w:styleId="rdo">
    <w:name w:val="źródło"/>
    <w:basedOn w:val="Normalny"/>
    <w:link w:val="rdoZnak"/>
    <w:qFormat/>
    <w:rsid w:val="00F71AFD"/>
    <w:pPr>
      <w:ind w:left="360"/>
    </w:pPr>
    <w:rPr>
      <w:i/>
      <w:sz w:val="18"/>
    </w:rPr>
  </w:style>
  <w:style w:type="paragraph" w:styleId="Tekstprzypisukocowego">
    <w:name w:val="endnote text"/>
    <w:basedOn w:val="Normalny"/>
    <w:link w:val="TekstprzypisukocowegoZnak"/>
    <w:uiPriority w:val="99"/>
    <w:semiHidden/>
    <w:unhideWhenUsed/>
    <w:rsid w:val="006431BC"/>
    <w:pPr>
      <w:spacing w:before="0" w:after="0" w:line="240" w:lineRule="auto"/>
    </w:pPr>
  </w:style>
  <w:style w:type="character" w:customStyle="1" w:styleId="rdoZnak">
    <w:name w:val="źródło Znak"/>
    <w:basedOn w:val="Domylnaczcionkaakapitu"/>
    <w:link w:val="rdo"/>
    <w:rsid w:val="00F71AFD"/>
    <w:rPr>
      <w:rFonts w:ascii="Lato" w:hAnsi="Lato"/>
      <w:i/>
      <w:sz w:val="18"/>
    </w:rPr>
  </w:style>
  <w:style w:type="character" w:customStyle="1" w:styleId="TekstprzypisukocowegoZnak">
    <w:name w:val="Tekst przypisu końcowego Znak"/>
    <w:basedOn w:val="Domylnaczcionkaakapitu"/>
    <w:link w:val="Tekstprzypisukocowego"/>
    <w:uiPriority w:val="99"/>
    <w:semiHidden/>
    <w:rsid w:val="006431BC"/>
    <w:rPr>
      <w:rFonts w:ascii="Lato" w:hAnsi="Lato"/>
    </w:rPr>
  </w:style>
  <w:style w:type="character" w:styleId="Odwoanieprzypisukocowego">
    <w:name w:val="endnote reference"/>
    <w:basedOn w:val="Domylnaczcionkaakapitu"/>
    <w:uiPriority w:val="99"/>
    <w:semiHidden/>
    <w:unhideWhenUsed/>
    <w:rsid w:val="006431BC"/>
    <w:rPr>
      <w:vertAlign w:val="superscript"/>
    </w:rPr>
  </w:style>
  <w:style w:type="paragraph" w:customStyle="1" w:styleId="normalny0">
    <w:name w:val="normalny"/>
    <w:basedOn w:val="Normalny"/>
    <w:link w:val="normalnyZnak"/>
    <w:qFormat/>
    <w:rsid w:val="00B13E60"/>
    <w:pPr>
      <w:spacing w:before="0" w:after="240" w:line="360" w:lineRule="auto"/>
      <w:jc w:val="both"/>
    </w:pPr>
    <w:rPr>
      <w:rFonts w:ascii="Times New Roman" w:eastAsia="Calibri" w:hAnsi="Times New Roman" w:cs="Times New Roman"/>
      <w:sz w:val="24"/>
      <w:szCs w:val="24"/>
      <w:lang w:eastAsia="pl-PL"/>
    </w:rPr>
  </w:style>
  <w:style w:type="character" w:customStyle="1" w:styleId="normalnyZnak">
    <w:name w:val="normalny Znak"/>
    <w:basedOn w:val="Domylnaczcionkaakapitu"/>
    <w:link w:val="normalny0"/>
    <w:locked/>
    <w:rsid w:val="00B13E60"/>
    <w:rPr>
      <w:rFonts w:ascii="Times New Roman" w:eastAsia="Calibri" w:hAnsi="Times New Roman" w:cs="Times New Roman"/>
      <w:sz w:val="24"/>
      <w:szCs w:val="24"/>
      <w:lang w:eastAsia="pl-PL"/>
    </w:rPr>
  </w:style>
  <w:style w:type="paragraph" w:styleId="Spistreci1">
    <w:name w:val="toc 1"/>
    <w:basedOn w:val="Normalny"/>
    <w:next w:val="Normalny"/>
    <w:autoRedefine/>
    <w:uiPriority w:val="39"/>
    <w:unhideWhenUsed/>
    <w:rsid w:val="003D6925"/>
    <w:pPr>
      <w:spacing w:after="100"/>
    </w:pPr>
  </w:style>
  <w:style w:type="paragraph" w:styleId="Spistreci2">
    <w:name w:val="toc 2"/>
    <w:basedOn w:val="Normalny"/>
    <w:next w:val="Normalny"/>
    <w:autoRedefine/>
    <w:uiPriority w:val="39"/>
    <w:unhideWhenUsed/>
    <w:rsid w:val="0095074B"/>
    <w:pPr>
      <w:tabs>
        <w:tab w:val="left" w:pos="880"/>
        <w:tab w:val="right" w:leader="dot" w:pos="9062"/>
      </w:tabs>
      <w:spacing w:after="100"/>
      <w:ind w:left="400"/>
    </w:pPr>
  </w:style>
  <w:style w:type="character" w:styleId="Hipercze">
    <w:name w:val="Hyperlink"/>
    <w:basedOn w:val="Domylnaczcionkaakapitu"/>
    <w:uiPriority w:val="99"/>
    <w:unhideWhenUsed/>
    <w:rsid w:val="003D6925"/>
    <w:rPr>
      <w:color w:val="CC9900" w:themeColor="hyperlink"/>
      <w:u w:val="single"/>
    </w:rPr>
  </w:style>
  <w:style w:type="paragraph" w:styleId="Spistreci3">
    <w:name w:val="toc 3"/>
    <w:basedOn w:val="Normalny"/>
    <w:next w:val="Normalny"/>
    <w:autoRedefine/>
    <w:uiPriority w:val="39"/>
    <w:unhideWhenUsed/>
    <w:rsid w:val="00E04E0D"/>
    <w:pPr>
      <w:tabs>
        <w:tab w:val="right" w:leader="dot" w:pos="9062"/>
      </w:tabs>
      <w:spacing w:after="100"/>
      <w:ind w:left="708"/>
      <w:jc w:val="both"/>
    </w:pPr>
  </w:style>
  <w:style w:type="table" w:styleId="Tabelasiatki1jasnaakcent1">
    <w:name w:val="Grid Table 1 Light Accent 1"/>
    <w:basedOn w:val="Standardowy"/>
    <w:uiPriority w:val="46"/>
    <w:rsid w:val="00355F63"/>
    <w:pPr>
      <w:spacing w:after="0" w:line="240" w:lineRule="auto"/>
    </w:pPr>
    <w:tblPr>
      <w:tblStyleRowBandSize w:val="1"/>
      <w:tblStyleColBandSize w:val="1"/>
      <w:tblBorders>
        <w:top w:val="single" w:sz="4" w:space="0" w:color="FFF499" w:themeColor="accent1" w:themeTint="66"/>
        <w:left w:val="single" w:sz="4" w:space="0" w:color="FFF499" w:themeColor="accent1" w:themeTint="66"/>
        <w:bottom w:val="single" w:sz="4" w:space="0" w:color="FFF499" w:themeColor="accent1" w:themeTint="66"/>
        <w:right w:val="single" w:sz="4" w:space="0" w:color="FFF499" w:themeColor="accent1" w:themeTint="66"/>
        <w:insideH w:val="single" w:sz="4" w:space="0" w:color="FFF499" w:themeColor="accent1" w:themeTint="66"/>
        <w:insideV w:val="single" w:sz="4" w:space="0" w:color="FFF499" w:themeColor="accent1" w:themeTint="66"/>
      </w:tblBorders>
    </w:tblPr>
    <w:tblStylePr w:type="firstRow">
      <w:rPr>
        <w:b/>
        <w:bCs/>
      </w:rPr>
      <w:tblPr/>
      <w:tcPr>
        <w:tcBorders>
          <w:bottom w:val="single" w:sz="12" w:space="0" w:color="FFEF66" w:themeColor="accent1" w:themeTint="99"/>
        </w:tcBorders>
      </w:tcPr>
    </w:tblStylePr>
    <w:tblStylePr w:type="lastRow">
      <w:rPr>
        <w:b/>
        <w:bCs/>
      </w:rPr>
      <w:tblPr/>
      <w:tcPr>
        <w:tcBorders>
          <w:top w:val="double" w:sz="2" w:space="0" w:color="FFEF66" w:themeColor="accent1" w:themeTint="99"/>
        </w:tcBorders>
      </w:tcPr>
    </w:tblStylePr>
    <w:tblStylePr w:type="firstCol">
      <w:rPr>
        <w:b/>
        <w:bCs/>
      </w:rPr>
    </w:tblStylePr>
    <w:tblStylePr w:type="lastCol">
      <w:rPr>
        <w:b/>
        <w:bCs/>
      </w:rPr>
    </w:tblStylePr>
  </w:style>
  <w:style w:type="character" w:customStyle="1" w:styleId="Nierozpoznanawzmianka1">
    <w:name w:val="Nierozpoznana wzmianka1"/>
    <w:basedOn w:val="Domylnaczcionkaakapitu"/>
    <w:uiPriority w:val="99"/>
    <w:semiHidden/>
    <w:unhideWhenUsed/>
    <w:rsid w:val="009552E1"/>
    <w:rPr>
      <w:color w:val="605E5C"/>
      <w:shd w:val="clear" w:color="auto" w:fill="E1DFDD"/>
    </w:rPr>
  </w:style>
  <w:style w:type="paragraph" w:styleId="Poprawka">
    <w:name w:val="Revision"/>
    <w:hidden/>
    <w:uiPriority w:val="99"/>
    <w:semiHidden/>
    <w:rsid w:val="000B5102"/>
    <w:pPr>
      <w:spacing w:before="0" w:after="0" w:line="240" w:lineRule="auto"/>
    </w:pPr>
    <w:rPr>
      <w:rFonts w:ascii="Lato" w:hAnsi="Lato"/>
    </w:rPr>
  </w:style>
  <w:style w:type="character" w:customStyle="1" w:styleId="AkapitzlistZnak">
    <w:name w:val="Akapit z listą Znak"/>
    <w:aliases w:val="List Paragraph compact Znak,Normal bullet 2 Znak,Paragraphe de liste 2 Znak,Reference list Znak,Bullet list Znak,Numbered List Znak,List Paragraph1 Znak,1st level - Bullet List Paragraph Znak,Lettre d'introduction Znak,Paragraph Znak"/>
    <w:link w:val="Akapitzlist"/>
    <w:uiPriority w:val="34"/>
    <w:qFormat/>
    <w:rsid w:val="00764344"/>
    <w:rPr>
      <w:rFonts w:ascii="Lato" w:hAnsi="Lato"/>
    </w:rPr>
  </w:style>
  <w:style w:type="character" w:styleId="Nierozpoznanawzmianka">
    <w:name w:val="Unresolved Mention"/>
    <w:basedOn w:val="Domylnaczcionkaakapitu"/>
    <w:uiPriority w:val="99"/>
    <w:semiHidden/>
    <w:unhideWhenUsed/>
    <w:rsid w:val="00A92684"/>
    <w:rPr>
      <w:color w:val="605E5C"/>
      <w:shd w:val="clear" w:color="auto" w:fill="E1DFDD"/>
    </w:rPr>
  </w:style>
  <w:style w:type="paragraph" w:styleId="Tekstprzypisudolnego">
    <w:name w:val="footnote text"/>
    <w:basedOn w:val="Normalny"/>
    <w:link w:val="TekstprzypisudolnegoZnak"/>
    <w:uiPriority w:val="99"/>
    <w:semiHidden/>
    <w:unhideWhenUsed/>
    <w:rsid w:val="00E0325A"/>
    <w:pPr>
      <w:spacing w:before="0" w:after="0" w:line="240" w:lineRule="auto"/>
    </w:pPr>
  </w:style>
  <w:style w:type="character" w:customStyle="1" w:styleId="TekstprzypisudolnegoZnak">
    <w:name w:val="Tekst przypisu dolnego Znak"/>
    <w:basedOn w:val="Domylnaczcionkaakapitu"/>
    <w:link w:val="Tekstprzypisudolnego"/>
    <w:uiPriority w:val="99"/>
    <w:semiHidden/>
    <w:rsid w:val="00E0325A"/>
    <w:rPr>
      <w:rFonts w:ascii="Lato" w:hAnsi="Lato"/>
    </w:rPr>
  </w:style>
  <w:style w:type="character" w:styleId="Odwoanieprzypisudolnego">
    <w:name w:val="footnote reference"/>
    <w:basedOn w:val="Domylnaczcionkaakapitu"/>
    <w:uiPriority w:val="99"/>
    <w:semiHidden/>
    <w:unhideWhenUsed/>
    <w:rsid w:val="00E0325A"/>
    <w:rPr>
      <w:vertAlign w:val="superscript"/>
    </w:rPr>
  </w:style>
  <w:style w:type="character" w:styleId="UyteHipercze">
    <w:name w:val="FollowedHyperlink"/>
    <w:basedOn w:val="Domylnaczcionkaakapitu"/>
    <w:uiPriority w:val="99"/>
    <w:semiHidden/>
    <w:unhideWhenUsed/>
    <w:rsid w:val="000637AF"/>
    <w:rPr>
      <w:color w:val="96A9A9" w:themeColor="followedHyperlink"/>
      <w:u w:val="single"/>
    </w:rPr>
  </w:style>
  <w:style w:type="paragraph" w:styleId="Spisilustracji">
    <w:name w:val="table of figures"/>
    <w:basedOn w:val="Normalny"/>
    <w:next w:val="Normalny"/>
    <w:uiPriority w:val="99"/>
    <w:unhideWhenUsed/>
    <w:rsid w:val="00525C8F"/>
    <w:pPr>
      <w:spacing w:after="0"/>
    </w:pPr>
  </w:style>
  <w:style w:type="table" w:styleId="Tabelasiatki5ciemnaakcent2">
    <w:name w:val="Grid Table 5 Dark Accent 2"/>
    <w:basedOn w:val="Standardowy"/>
    <w:uiPriority w:val="50"/>
    <w:rsid w:val="00AA25D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D2D0"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A251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A251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A251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A251D" w:themeFill="accent2"/>
      </w:tcPr>
    </w:tblStylePr>
    <w:tblStylePr w:type="band1Vert">
      <w:tblPr/>
      <w:tcPr>
        <w:shd w:val="clear" w:color="auto" w:fill="F2A5A2" w:themeFill="accent2" w:themeFillTint="66"/>
      </w:tcPr>
    </w:tblStylePr>
    <w:tblStylePr w:type="band1Horz">
      <w:tblPr/>
      <w:tcPr>
        <w:shd w:val="clear" w:color="auto" w:fill="F2A5A2" w:themeFill="accent2" w:themeFillTint="66"/>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27649358">
      <w:bodyDiv w:val="1"/>
      <w:marLeft w:val="0"/>
      <w:marRight w:val="0"/>
      <w:marTop w:val="0"/>
      <w:marBottom w:val="0"/>
      <w:divBdr>
        <w:top w:val="none" w:sz="0" w:space="0" w:color="auto"/>
        <w:left w:val="none" w:sz="0" w:space="0" w:color="auto"/>
        <w:bottom w:val="none" w:sz="0" w:space="0" w:color="auto"/>
        <w:right w:val="none" w:sz="0" w:space="0" w:color="auto"/>
      </w:divBdr>
    </w:div>
    <w:div w:id="961883851">
      <w:bodyDiv w:val="1"/>
      <w:marLeft w:val="0"/>
      <w:marRight w:val="0"/>
      <w:marTop w:val="0"/>
      <w:marBottom w:val="0"/>
      <w:divBdr>
        <w:top w:val="none" w:sz="0" w:space="0" w:color="auto"/>
        <w:left w:val="none" w:sz="0" w:space="0" w:color="auto"/>
        <w:bottom w:val="none" w:sz="0" w:space="0" w:color="auto"/>
        <w:right w:val="none" w:sz="0" w:space="0" w:color="auto"/>
      </w:divBdr>
    </w:div>
    <w:div w:id="990988456">
      <w:bodyDiv w:val="1"/>
      <w:marLeft w:val="0"/>
      <w:marRight w:val="0"/>
      <w:marTop w:val="0"/>
      <w:marBottom w:val="0"/>
      <w:divBdr>
        <w:top w:val="none" w:sz="0" w:space="0" w:color="auto"/>
        <w:left w:val="none" w:sz="0" w:space="0" w:color="auto"/>
        <w:bottom w:val="none" w:sz="0" w:space="0" w:color="auto"/>
        <w:right w:val="none" w:sz="0" w:space="0" w:color="auto"/>
      </w:divBdr>
    </w:div>
    <w:div w:id="1052122113">
      <w:bodyDiv w:val="1"/>
      <w:marLeft w:val="0"/>
      <w:marRight w:val="0"/>
      <w:marTop w:val="0"/>
      <w:marBottom w:val="0"/>
      <w:divBdr>
        <w:top w:val="none" w:sz="0" w:space="0" w:color="auto"/>
        <w:left w:val="none" w:sz="0" w:space="0" w:color="auto"/>
        <w:bottom w:val="none" w:sz="0" w:space="0" w:color="auto"/>
        <w:right w:val="none" w:sz="0" w:space="0" w:color="auto"/>
      </w:divBdr>
    </w:div>
    <w:div w:id="1076513575">
      <w:bodyDiv w:val="1"/>
      <w:marLeft w:val="0"/>
      <w:marRight w:val="0"/>
      <w:marTop w:val="0"/>
      <w:marBottom w:val="0"/>
      <w:divBdr>
        <w:top w:val="none" w:sz="0" w:space="0" w:color="auto"/>
        <w:left w:val="none" w:sz="0" w:space="0" w:color="auto"/>
        <w:bottom w:val="none" w:sz="0" w:space="0" w:color="auto"/>
        <w:right w:val="none" w:sz="0" w:space="0" w:color="auto"/>
      </w:divBdr>
    </w:div>
    <w:div w:id="1851872603">
      <w:bodyDiv w:val="1"/>
      <w:marLeft w:val="0"/>
      <w:marRight w:val="0"/>
      <w:marTop w:val="0"/>
      <w:marBottom w:val="0"/>
      <w:divBdr>
        <w:top w:val="none" w:sz="0" w:space="0" w:color="auto"/>
        <w:left w:val="none" w:sz="0" w:space="0" w:color="auto"/>
        <w:bottom w:val="none" w:sz="0" w:space="0" w:color="auto"/>
        <w:right w:val="none" w:sz="0" w:space="0" w:color="auto"/>
      </w:divBdr>
    </w:div>
    <w:div w:id="213439670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image" Target="media/image4.jpeg"/><Relationship Id="rId26" Type="http://schemas.openxmlformats.org/officeDocument/2006/relationships/chart" Target="charts/chart1.xml"/><Relationship Id="rId39" Type="http://schemas.openxmlformats.org/officeDocument/2006/relationships/diagramQuickStyle" Target="diagrams/quickStyle3.xml"/><Relationship Id="rId21" Type="http://schemas.openxmlformats.org/officeDocument/2006/relationships/footer" Target="footer1.xml"/><Relationship Id="rId34" Type="http://schemas.openxmlformats.org/officeDocument/2006/relationships/diagramQuickStyle" Target="diagrams/quickStyle2.xml"/><Relationship Id="rId42" Type="http://schemas.openxmlformats.org/officeDocument/2006/relationships/diagramData" Target="diagrams/data4.xml"/><Relationship Id="rId47" Type="http://schemas.openxmlformats.org/officeDocument/2006/relationships/fontTable" Target="fontTable.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image" Target="media/image3.png"/><Relationship Id="rId29" Type="http://schemas.openxmlformats.org/officeDocument/2006/relationships/diagramQuickStyle" Target="diagrams/quickStyl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2.xml"/><Relationship Id="rId32" Type="http://schemas.openxmlformats.org/officeDocument/2006/relationships/diagramData" Target="diagrams/data2.xml"/><Relationship Id="rId37" Type="http://schemas.openxmlformats.org/officeDocument/2006/relationships/diagramData" Target="diagrams/data3.xml"/><Relationship Id="rId40" Type="http://schemas.openxmlformats.org/officeDocument/2006/relationships/diagramColors" Target="diagrams/colors3.xml"/><Relationship Id="rId45" Type="http://schemas.openxmlformats.org/officeDocument/2006/relationships/diagramColors" Target="diagrams/colors4.xml"/><Relationship Id="rId5" Type="http://schemas.openxmlformats.org/officeDocument/2006/relationships/customXml" Target="../customXml/item5.xml"/><Relationship Id="rId15" Type="http://schemas.openxmlformats.org/officeDocument/2006/relationships/hyperlink" Target="http://www.gmina.jadow.az.pl/249,mgops" TargetMode="External"/><Relationship Id="rId23" Type="http://schemas.openxmlformats.org/officeDocument/2006/relationships/footer" Target="footer2.xml"/><Relationship Id="rId28" Type="http://schemas.openxmlformats.org/officeDocument/2006/relationships/diagramLayout" Target="diagrams/layout1.xml"/><Relationship Id="rId36" Type="http://schemas.microsoft.com/office/2007/relationships/diagramDrawing" Target="diagrams/drawing2.xml"/><Relationship Id="rId10" Type="http://schemas.openxmlformats.org/officeDocument/2006/relationships/footnotes" Target="footnotes.xml"/><Relationship Id="rId19" Type="http://schemas.openxmlformats.org/officeDocument/2006/relationships/hyperlink" Target="http://www.utila.pl" TargetMode="External"/><Relationship Id="rId31" Type="http://schemas.microsoft.com/office/2007/relationships/diagramDrawing" Target="diagrams/drawing1.xml"/><Relationship Id="rId44" Type="http://schemas.openxmlformats.org/officeDocument/2006/relationships/diagramQuickStyle" Target="diagrams/quickStyle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gmina.jadow.pl" TargetMode="External"/><Relationship Id="rId22" Type="http://schemas.openxmlformats.org/officeDocument/2006/relationships/header" Target="header1.xml"/><Relationship Id="rId27" Type="http://schemas.openxmlformats.org/officeDocument/2006/relationships/diagramData" Target="diagrams/data1.xml"/><Relationship Id="rId30" Type="http://schemas.openxmlformats.org/officeDocument/2006/relationships/diagramColors" Target="diagrams/colors1.xml"/><Relationship Id="rId35" Type="http://schemas.openxmlformats.org/officeDocument/2006/relationships/diagramColors" Target="diagrams/colors2.xml"/><Relationship Id="rId43" Type="http://schemas.openxmlformats.org/officeDocument/2006/relationships/diagramLayout" Target="diagrams/layout4.xml"/><Relationship Id="rId48" Type="http://schemas.openxmlformats.org/officeDocument/2006/relationships/theme" Target="theme/theme1.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www.mcps.com.pl" TargetMode="External"/><Relationship Id="rId25" Type="http://schemas.openxmlformats.org/officeDocument/2006/relationships/image" Target="media/image6.png"/><Relationship Id="rId33" Type="http://schemas.openxmlformats.org/officeDocument/2006/relationships/diagramLayout" Target="diagrams/layout2.xml"/><Relationship Id="rId38" Type="http://schemas.openxmlformats.org/officeDocument/2006/relationships/diagramLayout" Target="diagrams/layout3.xml"/><Relationship Id="rId46" Type="http://schemas.microsoft.com/office/2007/relationships/diagramDrawing" Target="diagrams/drawing4.xml"/><Relationship Id="rId20" Type="http://schemas.openxmlformats.org/officeDocument/2006/relationships/image" Target="media/image5.png"/><Relationship Id="rId41" Type="http://schemas.microsoft.com/office/2007/relationships/diagramDrawing" Target="diagrams/drawing3.xml"/></Relationships>
</file>

<file path=word/_rels/header1.xml.rels><?xml version="1.0" encoding="UTF-8" standalone="yes"?>
<Relationships xmlns="http://schemas.openxmlformats.org/package/2006/relationships"><Relationship Id="rId1" Type="http://schemas.openxmlformats.org/officeDocument/2006/relationships/image" Target="media/image5.png"/></Relationships>
</file>

<file path=word/charts/_rels/chart1.xml.rels><?xml version="1.0" encoding="UTF-8" standalone="yes"?>
<Relationships xmlns="http://schemas.openxmlformats.org/package/2006/relationships"><Relationship Id="rId3" Type="http://schemas.openxmlformats.org/officeDocument/2006/relationships/oleObject" Target="https://d.docs.live.net/81E931C446EB13E7/UTI/Projekty_N/P-145%20MCPS%20doradztwo/Materia&#322;y%20projektowe/Instrukcja%20LPDI/DANE%20Z%20BDL%20(tabela%201-4;%20Piramida).xlsx" TargetMode="External"/><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1"/>
          <c:order val="0"/>
          <c:tx>
            <c:strRef>
              <c:f>'Piramida - szablon'!$E$440</c:f>
              <c:strCache>
                <c:ptCount val="1"/>
                <c:pt idx="0">
                  <c:v>kobiety</c:v>
                </c:pt>
              </c:strCache>
            </c:strRef>
          </c:tx>
          <c:spPr>
            <a:solidFill>
              <a:srgbClr val="DA251D"/>
            </a:solidFill>
            <a:ln>
              <a:solidFill>
                <a:schemeClr val="tx1"/>
              </a:solidFill>
            </a:ln>
            <a:effectLst/>
          </c:spPr>
          <c:invertIfNegative val="0"/>
          <c:dLbls>
            <c:numFmt formatCode="###0;###0" sourceLinked="0"/>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Lato" panose="020F0502020204030203" pitchFamily="34" charset="0"/>
                    <a:ea typeface="Lato" panose="020F0502020204030203" pitchFamily="34" charset="0"/>
                    <a:cs typeface="Lato" panose="020F0502020204030203" pitchFamily="34" charset="0"/>
                  </a:defRPr>
                </a:pPr>
                <a:endParaRPr lang="pl-PL"/>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'Piramida - szablon'!$B$441:$B$458</c:f>
              <c:strCache>
                <c:ptCount val="18"/>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70-74</c:v>
                </c:pt>
                <c:pt idx="15">
                  <c:v>75-79</c:v>
                </c:pt>
                <c:pt idx="16">
                  <c:v>80-84</c:v>
                </c:pt>
                <c:pt idx="17">
                  <c:v>85 i więcej</c:v>
                </c:pt>
              </c:strCache>
            </c:strRef>
          </c:cat>
          <c:val>
            <c:numRef>
              <c:f>'Piramida - szablon'!$E$441:$E$458</c:f>
              <c:numCache>
                <c:formatCode>General</c:formatCode>
                <c:ptCount val="18"/>
                <c:pt idx="0">
                  <c:v>-126</c:v>
                </c:pt>
                <c:pt idx="1">
                  <c:v>-173</c:v>
                </c:pt>
                <c:pt idx="2">
                  <c:v>-197</c:v>
                </c:pt>
                <c:pt idx="3">
                  <c:v>-177</c:v>
                </c:pt>
                <c:pt idx="4">
                  <c:v>-185</c:v>
                </c:pt>
                <c:pt idx="5">
                  <c:v>-168</c:v>
                </c:pt>
                <c:pt idx="6">
                  <c:v>-189</c:v>
                </c:pt>
                <c:pt idx="7">
                  <c:v>-241</c:v>
                </c:pt>
                <c:pt idx="8">
                  <c:v>-247</c:v>
                </c:pt>
                <c:pt idx="9">
                  <c:v>-223</c:v>
                </c:pt>
                <c:pt idx="10">
                  <c:v>-233</c:v>
                </c:pt>
                <c:pt idx="11">
                  <c:v>-196</c:v>
                </c:pt>
                <c:pt idx="12">
                  <c:v>-250</c:v>
                </c:pt>
                <c:pt idx="13">
                  <c:v>-256</c:v>
                </c:pt>
                <c:pt idx="14">
                  <c:v>-246</c:v>
                </c:pt>
                <c:pt idx="15">
                  <c:v>-147</c:v>
                </c:pt>
                <c:pt idx="16">
                  <c:v>-88</c:v>
                </c:pt>
                <c:pt idx="17">
                  <c:v>-86</c:v>
                </c:pt>
              </c:numCache>
            </c:numRef>
          </c:val>
          <c:extLst>
            <c:ext xmlns:c16="http://schemas.microsoft.com/office/drawing/2014/chart" uri="{C3380CC4-5D6E-409C-BE32-E72D297353CC}">
              <c16:uniqueId val="{00000000-09AF-4676-96BB-102C1AF7A735}"/>
            </c:ext>
          </c:extLst>
        </c:ser>
        <c:ser>
          <c:idx val="0"/>
          <c:order val="1"/>
          <c:tx>
            <c:strRef>
              <c:f>'Piramida - szablon'!$C$440</c:f>
              <c:strCache>
                <c:ptCount val="1"/>
                <c:pt idx="0">
                  <c:v>mężczyźni</c:v>
                </c:pt>
              </c:strCache>
            </c:strRef>
          </c:tx>
          <c:spPr>
            <a:solidFill>
              <a:srgbClr val="FFE500"/>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Lato" panose="020F0502020204030203" pitchFamily="34" charset="0"/>
                    <a:ea typeface="Lato" panose="020F0502020204030203" pitchFamily="34" charset="0"/>
                    <a:cs typeface="Lato" panose="020F0502020204030203" pitchFamily="34" charset="0"/>
                  </a:defRPr>
                </a:pPr>
                <a:endParaRPr lang="pl-PL"/>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'Piramida - szablon'!$B$441:$B$458</c:f>
              <c:strCache>
                <c:ptCount val="18"/>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70-74</c:v>
                </c:pt>
                <c:pt idx="15">
                  <c:v>75-79</c:v>
                </c:pt>
                <c:pt idx="16">
                  <c:v>80-84</c:v>
                </c:pt>
                <c:pt idx="17">
                  <c:v>85 i więcej</c:v>
                </c:pt>
              </c:strCache>
            </c:strRef>
          </c:cat>
          <c:val>
            <c:numRef>
              <c:f>'Piramida - szablon'!$C$441:$C$458</c:f>
              <c:numCache>
                <c:formatCode>General</c:formatCode>
                <c:ptCount val="18"/>
                <c:pt idx="0">
                  <c:v>168</c:v>
                </c:pt>
                <c:pt idx="1">
                  <c:v>185</c:v>
                </c:pt>
                <c:pt idx="2">
                  <c:v>253</c:v>
                </c:pt>
                <c:pt idx="3">
                  <c:v>221</c:v>
                </c:pt>
                <c:pt idx="4">
                  <c:v>201</c:v>
                </c:pt>
                <c:pt idx="5">
                  <c:v>187</c:v>
                </c:pt>
                <c:pt idx="6">
                  <c:v>217</c:v>
                </c:pt>
                <c:pt idx="7">
                  <c:v>283</c:v>
                </c:pt>
                <c:pt idx="8">
                  <c:v>283</c:v>
                </c:pt>
                <c:pt idx="9">
                  <c:v>282</c:v>
                </c:pt>
                <c:pt idx="10">
                  <c:v>240</c:v>
                </c:pt>
                <c:pt idx="11">
                  <c:v>188</c:v>
                </c:pt>
                <c:pt idx="12">
                  <c:v>234</c:v>
                </c:pt>
                <c:pt idx="13">
                  <c:v>258</c:v>
                </c:pt>
                <c:pt idx="14">
                  <c:v>174</c:v>
                </c:pt>
                <c:pt idx="15">
                  <c:v>93</c:v>
                </c:pt>
                <c:pt idx="16">
                  <c:v>45</c:v>
                </c:pt>
                <c:pt idx="17">
                  <c:v>36</c:v>
                </c:pt>
              </c:numCache>
            </c:numRef>
          </c:val>
          <c:extLst>
            <c:ext xmlns:c16="http://schemas.microsoft.com/office/drawing/2014/chart" uri="{C3380CC4-5D6E-409C-BE32-E72D297353CC}">
              <c16:uniqueId val="{00000001-09AF-4676-96BB-102C1AF7A735}"/>
            </c:ext>
          </c:extLst>
        </c:ser>
        <c:dLbls>
          <c:showLegendKey val="0"/>
          <c:showVal val="0"/>
          <c:showCatName val="0"/>
          <c:showSerName val="0"/>
          <c:showPercent val="0"/>
          <c:showBubbleSize val="0"/>
        </c:dLbls>
        <c:gapWidth val="0"/>
        <c:overlap val="100"/>
        <c:axId val="1702405088"/>
        <c:axId val="1702407968"/>
      </c:barChart>
      <c:catAx>
        <c:axId val="1702405088"/>
        <c:scaling>
          <c:orientation val="minMax"/>
        </c:scaling>
        <c:delete val="0"/>
        <c:axPos val="l"/>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Lato" panose="020F0502020204030203" pitchFamily="34" charset="0"/>
                <a:ea typeface="Lato" panose="020F0502020204030203" pitchFamily="34" charset="0"/>
                <a:cs typeface="Lato" panose="020F0502020204030203" pitchFamily="34" charset="0"/>
              </a:defRPr>
            </a:pPr>
            <a:endParaRPr lang="pl-PL"/>
          </a:p>
        </c:txPr>
        <c:crossAx val="1702407968"/>
        <c:crosses val="autoZero"/>
        <c:auto val="1"/>
        <c:lblAlgn val="ctr"/>
        <c:lblOffset val="100"/>
        <c:noMultiLvlLbl val="0"/>
      </c:catAx>
      <c:valAx>
        <c:axId val="1702407968"/>
        <c:scaling>
          <c:orientation val="minMax"/>
        </c:scaling>
        <c:delete val="1"/>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1702405088"/>
        <c:crosses val="autoZero"/>
        <c:crossBetween val="between"/>
      </c:valAx>
      <c:spPr>
        <a:noFill/>
        <a:ln>
          <a:noFill/>
        </a:ln>
        <a:effectLst/>
      </c:spPr>
    </c:plotArea>
    <c:legend>
      <c:legendPos val="b"/>
      <c:legendEntry>
        <c:idx val="0"/>
        <c:txPr>
          <a:bodyPr rot="0" spcFirstLastPara="1" vertOverflow="ellipsis" vert="horz" wrap="square" anchor="ctr" anchorCtr="1"/>
          <a:lstStyle/>
          <a:p>
            <a:pPr>
              <a:defRPr sz="900" b="0" i="0" u="none" strike="noStrike" kern="1200" baseline="0">
                <a:solidFill>
                  <a:schemeClr val="tx1">
                    <a:lumMod val="65000"/>
                    <a:lumOff val="35000"/>
                  </a:schemeClr>
                </a:solidFill>
                <a:latin typeface="Lato" panose="020F0502020204030203" pitchFamily="34" charset="0"/>
                <a:ea typeface="Lato" panose="020F0502020204030203" pitchFamily="34" charset="0"/>
                <a:cs typeface="Lato" panose="020F0502020204030203" pitchFamily="34" charset="0"/>
              </a:defRPr>
            </a:pPr>
            <a:endParaRPr lang="pl-PL"/>
          </a:p>
        </c:txPr>
      </c:legendEntry>
      <c:legendEntry>
        <c:idx val="1"/>
        <c:txPr>
          <a:bodyPr rot="0" spcFirstLastPara="1" vertOverflow="ellipsis" vert="horz" wrap="square" anchor="ctr" anchorCtr="1"/>
          <a:lstStyle/>
          <a:p>
            <a:pPr>
              <a:defRPr sz="900" b="0" i="0" u="none" strike="noStrike" kern="1200" baseline="0">
                <a:solidFill>
                  <a:schemeClr val="tx1">
                    <a:lumMod val="65000"/>
                    <a:lumOff val="35000"/>
                  </a:schemeClr>
                </a:solidFill>
                <a:latin typeface="Lato" panose="020F0502020204030203" pitchFamily="34" charset="0"/>
                <a:ea typeface="Lato" panose="020F0502020204030203" pitchFamily="34" charset="0"/>
                <a:cs typeface="Lato" panose="020F0502020204030203" pitchFamily="34" charset="0"/>
              </a:defRPr>
            </a:pPr>
            <a:endParaRPr lang="pl-PL"/>
          </a:p>
        </c:txPr>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Lato" panose="020F0502020204030203" pitchFamily="34" charset="0"/>
              <a:ea typeface="Lato" panose="020F0502020204030203" pitchFamily="34" charset="0"/>
              <a:cs typeface="Lato" panose="020F0502020204030203" pitchFamily="34" charset="0"/>
            </a:defRPr>
          </a:pPr>
          <a:endParaRPr lang="pl-P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Lato" panose="020F0502020204030203" pitchFamily="34" charset="0"/>
          <a:ea typeface="Lato" panose="020F0502020204030203" pitchFamily="34" charset="0"/>
          <a:cs typeface="Lato" panose="020F0502020204030203" pitchFamily="34" charset="0"/>
        </a:defRPr>
      </a:pPr>
      <a:endParaRPr lang="pl-PL"/>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FFC39947-033D-4084-9338-399587100F7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pl-PL"/>
        </a:p>
      </dgm:t>
    </dgm:pt>
    <dgm:pt modelId="{A399D50C-75E1-4381-BC09-C00E896041C6}">
      <dgm:prSet phldrT="[Tekst]" custT="1"/>
      <dgm:spPr>
        <a:solidFill>
          <a:srgbClr val="DA251D"/>
        </a:solidFill>
      </dgm:spPr>
      <dgm:t>
        <a:bodyPr/>
        <a:lstStyle/>
        <a:p>
          <a:pPr algn="ctr"/>
          <a:r>
            <a:rPr lang="pl-PL" sz="1000">
              <a:latin typeface="Lato" panose="020F0502020204030203" pitchFamily="34" charset="0"/>
              <a:ea typeface="Lato" panose="020F0502020204030203" pitchFamily="34" charset="0"/>
              <a:cs typeface="Lato" panose="020F0502020204030203" pitchFamily="34" charset="0"/>
            </a:rPr>
            <a:t>Zapewnienie kompleksowego i zintegrowanego systemu usług społecznych w gminie Jadów, dostosowanego do rzeczywistych i zróżnicowanych potrzeb mieszkańców – </a:t>
          </a:r>
          <a:br>
            <a:rPr lang="pl-PL" sz="1000">
              <a:latin typeface="Lato" panose="020F0502020204030203" pitchFamily="34" charset="0"/>
              <a:ea typeface="Lato" panose="020F0502020204030203" pitchFamily="34" charset="0"/>
              <a:cs typeface="Lato" panose="020F0502020204030203" pitchFamily="34" charset="0"/>
            </a:rPr>
          </a:br>
          <a:r>
            <a:rPr lang="pl-PL" sz="1000">
              <a:latin typeface="Lato" panose="020F0502020204030203" pitchFamily="34" charset="0"/>
              <a:ea typeface="Lato" panose="020F0502020204030203" pitchFamily="34" charset="0"/>
              <a:cs typeface="Lato" panose="020F0502020204030203" pitchFamily="34" charset="0"/>
            </a:rPr>
            <a:t>ze szczególnym uwzględnieniem wsparcia dla osób niesamodzielnych, w tym osób starszych, osób z niepełnosprawnościami i w kryzysie zdrowia psychicznego, a także dla rodzin z dziećmi.</a:t>
          </a:r>
          <a:endParaRPr lang="pl-PL" sz="1000"/>
        </a:p>
      </dgm:t>
    </dgm:pt>
    <dgm:pt modelId="{31F50F6E-F3B2-4B32-A8FA-46D7504A6D26}" type="parTrans" cxnId="{F187167A-4A1D-4259-9925-DE03CC8FCA11}">
      <dgm:prSet/>
      <dgm:spPr/>
      <dgm:t>
        <a:bodyPr/>
        <a:lstStyle/>
        <a:p>
          <a:endParaRPr lang="pl-PL"/>
        </a:p>
      </dgm:t>
    </dgm:pt>
    <dgm:pt modelId="{927B435D-25A7-4140-BD5A-EE86A9F045E4}" type="sibTrans" cxnId="{F187167A-4A1D-4259-9925-DE03CC8FCA11}">
      <dgm:prSet/>
      <dgm:spPr/>
      <dgm:t>
        <a:bodyPr/>
        <a:lstStyle/>
        <a:p>
          <a:endParaRPr lang="pl-PL"/>
        </a:p>
      </dgm:t>
    </dgm:pt>
    <dgm:pt modelId="{A7C592BB-D9A3-4E59-A4CC-3BC435B0BB83}" type="pres">
      <dgm:prSet presAssocID="{FFC39947-033D-4084-9338-399587100F7A}" presName="linear" presStyleCnt="0">
        <dgm:presLayoutVars>
          <dgm:animLvl val="lvl"/>
          <dgm:resizeHandles val="exact"/>
        </dgm:presLayoutVars>
      </dgm:prSet>
      <dgm:spPr/>
    </dgm:pt>
    <dgm:pt modelId="{5D1EFA2B-9B5F-4A54-9E85-72C39E496307}" type="pres">
      <dgm:prSet presAssocID="{A399D50C-75E1-4381-BC09-C00E896041C6}" presName="parentText" presStyleLbl="node1" presStyleIdx="0" presStyleCnt="1">
        <dgm:presLayoutVars>
          <dgm:chMax val="0"/>
          <dgm:bulletEnabled val="1"/>
        </dgm:presLayoutVars>
      </dgm:prSet>
      <dgm:spPr/>
    </dgm:pt>
  </dgm:ptLst>
  <dgm:cxnLst>
    <dgm:cxn modelId="{027C682B-A3B4-4AE2-8809-7786BC1C413D}" type="presOf" srcId="{A399D50C-75E1-4381-BC09-C00E896041C6}" destId="{5D1EFA2B-9B5F-4A54-9E85-72C39E496307}" srcOrd="0" destOrd="0" presId="urn:microsoft.com/office/officeart/2005/8/layout/vList2"/>
    <dgm:cxn modelId="{F187167A-4A1D-4259-9925-DE03CC8FCA11}" srcId="{FFC39947-033D-4084-9338-399587100F7A}" destId="{A399D50C-75E1-4381-BC09-C00E896041C6}" srcOrd="0" destOrd="0" parTransId="{31F50F6E-F3B2-4B32-A8FA-46D7504A6D26}" sibTransId="{927B435D-25A7-4140-BD5A-EE86A9F045E4}"/>
    <dgm:cxn modelId="{FB6C52E9-6255-4FBC-B2AB-89DC325180D8}" type="presOf" srcId="{FFC39947-033D-4084-9338-399587100F7A}" destId="{A7C592BB-D9A3-4E59-A4CC-3BC435B0BB83}" srcOrd="0" destOrd="0" presId="urn:microsoft.com/office/officeart/2005/8/layout/vList2"/>
    <dgm:cxn modelId="{C5065385-86CA-445A-8B1C-200176304D48}" type="presParOf" srcId="{A7C592BB-D9A3-4E59-A4CC-3BC435B0BB83}" destId="{5D1EFA2B-9B5F-4A54-9E85-72C39E496307}" srcOrd="0" destOrd="0" presId="urn:microsoft.com/office/officeart/2005/8/layout/vList2"/>
  </dgm:cxnLst>
  <dgm:bg/>
  <dgm:whole/>
  <dgm:extLst>
    <a:ext uri="http://schemas.microsoft.com/office/drawing/2008/diagram">
      <dsp:dataModelExt xmlns:dsp="http://schemas.microsoft.com/office/drawing/2008/diagram" relId="rId31"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FFC39947-033D-4084-9338-399587100F7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pl-PL"/>
        </a:p>
      </dgm:t>
    </dgm:pt>
    <dgm:pt modelId="{A399D50C-75E1-4381-BC09-C00E896041C6}">
      <dgm:prSet phldrT="[Tekst]" custT="1"/>
      <dgm:spPr>
        <a:solidFill>
          <a:schemeClr val="accent2"/>
        </a:solidFill>
      </dgm:spPr>
      <dgm:t>
        <a:bodyPr/>
        <a:lstStyle/>
        <a:p>
          <a:pPr algn="l"/>
          <a:r>
            <a:rPr lang="pl-PL" sz="1050">
              <a:latin typeface="Lato" panose="020F0502020204030203" pitchFamily="34" charset="0"/>
              <a:ea typeface="Lato" panose="020F0502020204030203" pitchFamily="34" charset="0"/>
              <a:cs typeface="Lato" panose="020F0502020204030203" pitchFamily="34" charset="0"/>
            </a:rPr>
            <a:t>Osoby starsze</a:t>
          </a:r>
          <a:endParaRPr lang="pl-PL" sz="1050"/>
        </a:p>
      </dgm:t>
    </dgm:pt>
    <dgm:pt modelId="{31F50F6E-F3B2-4B32-A8FA-46D7504A6D26}" type="parTrans" cxnId="{F187167A-4A1D-4259-9925-DE03CC8FCA11}">
      <dgm:prSet/>
      <dgm:spPr/>
      <dgm:t>
        <a:bodyPr/>
        <a:lstStyle/>
        <a:p>
          <a:endParaRPr lang="pl-PL"/>
        </a:p>
      </dgm:t>
    </dgm:pt>
    <dgm:pt modelId="{927B435D-25A7-4140-BD5A-EE86A9F045E4}" type="sibTrans" cxnId="{F187167A-4A1D-4259-9925-DE03CC8FCA11}">
      <dgm:prSet/>
      <dgm:spPr/>
      <dgm:t>
        <a:bodyPr/>
        <a:lstStyle/>
        <a:p>
          <a:endParaRPr lang="pl-PL"/>
        </a:p>
      </dgm:t>
    </dgm:pt>
    <dgm:pt modelId="{A7C592BB-D9A3-4E59-A4CC-3BC435B0BB83}" type="pres">
      <dgm:prSet presAssocID="{FFC39947-033D-4084-9338-399587100F7A}" presName="linear" presStyleCnt="0">
        <dgm:presLayoutVars>
          <dgm:animLvl val="lvl"/>
          <dgm:resizeHandles val="exact"/>
        </dgm:presLayoutVars>
      </dgm:prSet>
      <dgm:spPr/>
    </dgm:pt>
    <dgm:pt modelId="{5D1EFA2B-9B5F-4A54-9E85-72C39E496307}" type="pres">
      <dgm:prSet presAssocID="{A399D50C-75E1-4381-BC09-C00E896041C6}" presName="parentText" presStyleLbl="node1" presStyleIdx="0" presStyleCnt="1">
        <dgm:presLayoutVars>
          <dgm:chMax val="0"/>
          <dgm:bulletEnabled val="1"/>
        </dgm:presLayoutVars>
      </dgm:prSet>
      <dgm:spPr/>
    </dgm:pt>
  </dgm:ptLst>
  <dgm:cxnLst>
    <dgm:cxn modelId="{027C682B-A3B4-4AE2-8809-7786BC1C413D}" type="presOf" srcId="{A399D50C-75E1-4381-BC09-C00E896041C6}" destId="{5D1EFA2B-9B5F-4A54-9E85-72C39E496307}" srcOrd="0" destOrd="0" presId="urn:microsoft.com/office/officeart/2005/8/layout/vList2"/>
    <dgm:cxn modelId="{F187167A-4A1D-4259-9925-DE03CC8FCA11}" srcId="{FFC39947-033D-4084-9338-399587100F7A}" destId="{A399D50C-75E1-4381-BC09-C00E896041C6}" srcOrd="0" destOrd="0" parTransId="{31F50F6E-F3B2-4B32-A8FA-46D7504A6D26}" sibTransId="{927B435D-25A7-4140-BD5A-EE86A9F045E4}"/>
    <dgm:cxn modelId="{FB6C52E9-6255-4FBC-B2AB-89DC325180D8}" type="presOf" srcId="{FFC39947-033D-4084-9338-399587100F7A}" destId="{A7C592BB-D9A3-4E59-A4CC-3BC435B0BB83}" srcOrd="0" destOrd="0" presId="urn:microsoft.com/office/officeart/2005/8/layout/vList2"/>
    <dgm:cxn modelId="{C5065385-86CA-445A-8B1C-200176304D48}" type="presParOf" srcId="{A7C592BB-D9A3-4E59-A4CC-3BC435B0BB83}" destId="{5D1EFA2B-9B5F-4A54-9E85-72C39E496307}" srcOrd="0" destOrd="0" presId="urn:microsoft.com/office/officeart/2005/8/layout/vList2"/>
  </dgm:cxnLst>
  <dgm:bg/>
  <dgm:whole/>
  <dgm:extLst>
    <a:ext uri="http://schemas.microsoft.com/office/drawing/2008/diagram">
      <dsp:dataModelExt xmlns:dsp="http://schemas.microsoft.com/office/drawing/2008/diagram" relId="rId36"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FFC39947-033D-4084-9338-399587100F7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pl-PL"/>
        </a:p>
      </dgm:t>
    </dgm:pt>
    <dgm:pt modelId="{A399D50C-75E1-4381-BC09-C00E896041C6}">
      <dgm:prSet phldrT="[Tekst]" custT="1"/>
      <dgm:spPr>
        <a:solidFill>
          <a:schemeClr val="accent2"/>
        </a:solidFill>
      </dgm:spPr>
      <dgm:t>
        <a:bodyPr/>
        <a:lstStyle/>
        <a:p>
          <a:pPr algn="l"/>
          <a:r>
            <a:rPr lang="pl-PL" sz="1000">
              <a:latin typeface="Lato" panose="020F0502020204030203" pitchFamily="34" charset="0"/>
              <a:ea typeface="Lato" panose="020F0502020204030203" pitchFamily="34" charset="0"/>
              <a:cs typeface="Lato" panose="020F0502020204030203" pitchFamily="34" charset="0"/>
            </a:rPr>
            <a:t>Osoby z niepełnosprawnościami i w kryzysie zdrowia psychicznego</a:t>
          </a:r>
        </a:p>
      </dgm:t>
    </dgm:pt>
    <dgm:pt modelId="{31F50F6E-F3B2-4B32-A8FA-46D7504A6D26}" type="parTrans" cxnId="{F187167A-4A1D-4259-9925-DE03CC8FCA11}">
      <dgm:prSet/>
      <dgm:spPr/>
      <dgm:t>
        <a:bodyPr/>
        <a:lstStyle/>
        <a:p>
          <a:endParaRPr lang="pl-PL"/>
        </a:p>
      </dgm:t>
    </dgm:pt>
    <dgm:pt modelId="{927B435D-25A7-4140-BD5A-EE86A9F045E4}" type="sibTrans" cxnId="{F187167A-4A1D-4259-9925-DE03CC8FCA11}">
      <dgm:prSet/>
      <dgm:spPr/>
      <dgm:t>
        <a:bodyPr/>
        <a:lstStyle/>
        <a:p>
          <a:endParaRPr lang="pl-PL"/>
        </a:p>
      </dgm:t>
    </dgm:pt>
    <dgm:pt modelId="{A7C592BB-D9A3-4E59-A4CC-3BC435B0BB83}" type="pres">
      <dgm:prSet presAssocID="{FFC39947-033D-4084-9338-399587100F7A}" presName="linear" presStyleCnt="0">
        <dgm:presLayoutVars>
          <dgm:animLvl val="lvl"/>
          <dgm:resizeHandles val="exact"/>
        </dgm:presLayoutVars>
      </dgm:prSet>
      <dgm:spPr/>
    </dgm:pt>
    <dgm:pt modelId="{5D1EFA2B-9B5F-4A54-9E85-72C39E496307}" type="pres">
      <dgm:prSet presAssocID="{A399D50C-75E1-4381-BC09-C00E896041C6}" presName="parentText" presStyleLbl="node1" presStyleIdx="0" presStyleCnt="1">
        <dgm:presLayoutVars>
          <dgm:chMax val="0"/>
          <dgm:bulletEnabled val="1"/>
        </dgm:presLayoutVars>
      </dgm:prSet>
      <dgm:spPr/>
    </dgm:pt>
  </dgm:ptLst>
  <dgm:cxnLst>
    <dgm:cxn modelId="{027C682B-A3B4-4AE2-8809-7786BC1C413D}" type="presOf" srcId="{A399D50C-75E1-4381-BC09-C00E896041C6}" destId="{5D1EFA2B-9B5F-4A54-9E85-72C39E496307}" srcOrd="0" destOrd="0" presId="urn:microsoft.com/office/officeart/2005/8/layout/vList2"/>
    <dgm:cxn modelId="{F187167A-4A1D-4259-9925-DE03CC8FCA11}" srcId="{FFC39947-033D-4084-9338-399587100F7A}" destId="{A399D50C-75E1-4381-BC09-C00E896041C6}" srcOrd="0" destOrd="0" parTransId="{31F50F6E-F3B2-4B32-A8FA-46D7504A6D26}" sibTransId="{927B435D-25A7-4140-BD5A-EE86A9F045E4}"/>
    <dgm:cxn modelId="{FB6C52E9-6255-4FBC-B2AB-89DC325180D8}" type="presOf" srcId="{FFC39947-033D-4084-9338-399587100F7A}" destId="{A7C592BB-D9A3-4E59-A4CC-3BC435B0BB83}" srcOrd="0" destOrd="0" presId="urn:microsoft.com/office/officeart/2005/8/layout/vList2"/>
    <dgm:cxn modelId="{C5065385-86CA-445A-8B1C-200176304D48}" type="presParOf" srcId="{A7C592BB-D9A3-4E59-A4CC-3BC435B0BB83}" destId="{5D1EFA2B-9B5F-4A54-9E85-72C39E496307}" srcOrd="0" destOrd="0" presId="urn:microsoft.com/office/officeart/2005/8/layout/vList2"/>
  </dgm:cxnLst>
  <dgm:bg/>
  <dgm:whole/>
  <dgm:extLst>
    <a:ext uri="http://schemas.microsoft.com/office/drawing/2008/diagram">
      <dsp:dataModelExt xmlns:dsp="http://schemas.microsoft.com/office/drawing/2008/diagram" relId="rId41"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FFC39947-033D-4084-9338-399587100F7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pl-PL"/>
        </a:p>
      </dgm:t>
    </dgm:pt>
    <dgm:pt modelId="{A399D50C-75E1-4381-BC09-C00E896041C6}">
      <dgm:prSet phldrT="[Tekst]" custT="1"/>
      <dgm:spPr>
        <a:solidFill>
          <a:schemeClr val="accent2"/>
        </a:solidFill>
      </dgm:spPr>
      <dgm:t>
        <a:bodyPr/>
        <a:lstStyle/>
        <a:p>
          <a:pPr algn="l"/>
          <a:r>
            <a:rPr lang="pl-PL" sz="1100">
              <a:latin typeface="Lato" panose="020F0502020204030203" pitchFamily="34" charset="0"/>
              <a:ea typeface="Lato" panose="020F0502020204030203" pitchFamily="34" charset="0"/>
              <a:cs typeface="Lato" panose="020F0502020204030203" pitchFamily="34" charset="0"/>
            </a:rPr>
            <a:t>Rodziny z dziećmi</a:t>
          </a:r>
        </a:p>
      </dgm:t>
    </dgm:pt>
    <dgm:pt modelId="{31F50F6E-F3B2-4B32-A8FA-46D7504A6D26}" type="parTrans" cxnId="{F187167A-4A1D-4259-9925-DE03CC8FCA11}">
      <dgm:prSet/>
      <dgm:spPr/>
      <dgm:t>
        <a:bodyPr/>
        <a:lstStyle/>
        <a:p>
          <a:endParaRPr lang="pl-PL"/>
        </a:p>
      </dgm:t>
    </dgm:pt>
    <dgm:pt modelId="{927B435D-25A7-4140-BD5A-EE86A9F045E4}" type="sibTrans" cxnId="{F187167A-4A1D-4259-9925-DE03CC8FCA11}">
      <dgm:prSet/>
      <dgm:spPr/>
      <dgm:t>
        <a:bodyPr/>
        <a:lstStyle/>
        <a:p>
          <a:endParaRPr lang="pl-PL"/>
        </a:p>
      </dgm:t>
    </dgm:pt>
    <dgm:pt modelId="{A7C592BB-D9A3-4E59-A4CC-3BC435B0BB83}" type="pres">
      <dgm:prSet presAssocID="{FFC39947-033D-4084-9338-399587100F7A}" presName="linear" presStyleCnt="0">
        <dgm:presLayoutVars>
          <dgm:animLvl val="lvl"/>
          <dgm:resizeHandles val="exact"/>
        </dgm:presLayoutVars>
      </dgm:prSet>
      <dgm:spPr/>
    </dgm:pt>
    <dgm:pt modelId="{5D1EFA2B-9B5F-4A54-9E85-72C39E496307}" type="pres">
      <dgm:prSet presAssocID="{A399D50C-75E1-4381-BC09-C00E896041C6}" presName="parentText" presStyleLbl="node1" presStyleIdx="0" presStyleCnt="1">
        <dgm:presLayoutVars>
          <dgm:chMax val="0"/>
          <dgm:bulletEnabled val="1"/>
        </dgm:presLayoutVars>
      </dgm:prSet>
      <dgm:spPr/>
    </dgm:pt>
  </dgm:ptLst>
  <dgm:cxnLst>
    <dgm:cxn modelId="{027C682B-A3B4-4AE2-8809-7786BC1C413D}" type="presOf" srcId="{A399D50C-75E1-4381-BC09-C00E896041C6}" destId="{5D1EFA2B-9B5F-4A54-9E85-72C39E496307}" srcOrd="0" destOrd="0" presId="urn:microsoft.com/office/officeart/2005/8/layout/vList2"/>
    <dgm:cxn modelId="{F187167A-4A1D-4259-9925-DE03CC8FCA11}" srcId="{FFC39947-033D-4084-9338-399587100F7A}" destId="{A399D50C-75E1-4381-BC09-C00E896041C6}" srcOrd="0" destOrd="0" parTransId="{31F50F6E-F3B2-4B32-A8FA-46D7504A6D26}" sibTransId="{927B435D-25A7-4140-BD5A-EE86A9F045E4}"/>
    <dgm:cxn modelId="{FB6C52E9-6255-4FBC-B2AB-89DC325180D8}" type="presOf" srcId="{FFC39947-033D-4084-9338-399587100F7A}" destId="{A7C592BB-D9A3-4E59-A4CC-3BC435B0BB83}" srcOrd="0" destOrd="0" presId="urn:microsoft.com/office/officeart/2005/8/layout/vList2"/>
    <dgm:cxn modelId="{C5065385-86CA-445A-8B1C-200176304D48}" type="presParOf" srcId="{A7C592BB-D9A3-4E59-A4CC-3BC435B0BB83}" destId="{5D1EFA2B-9B5F-4A54-9E85-72C39E496307}" srcOrd="0" destOrd="0" presId="urn:microsoft.com/office/officeart/2005/8/layout/vList2"/>
  </dgm:cxnLst>
  <dgm:bg/>
  <dgm:whole/>
  <dgm:extLst>
    <a:ext uri="http://schemas.microsoft.com/office/drawing/2008/diagram">
      <dsp:dataModelExt xmlns:dsp="http://schemas.microsoft.com/office/drawing/2008/diagram" relId="rId46"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EFA2B-9B5F-4A54-9E85-72C39E496307}">
      <dsp:nvSpPr>
        <dsp:cNvPr id="0" name=""/>
        <dsp:cNvSpPr/>
      </dsp:nvSpPr>
      <dsp:spPr>
        <a:xfrm>
          <a:off x="0" y="9233"/>
          <a:ext cx="5486400" cy="898560"/>
        </a:xfrm>
        <a:prstGeom prst="roundRect">
          <a:avLst/>
        </a:prstGeom>
        <a:solidFill>
          <a:srgbClr val="DA251D"/>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pl-PL" sz="1000" kern="1200">
              <a:latin typeface="Lato" panose="020F0502020204030203" pitchFamily="34" charset="0"/>
              <a:ea typeface="Lato" panose="020F0502020204030203" pitchFamily="34" charset="0"/>
              <a:cs typeface="Lato" panose="020F0502020204030203" pitchFamily="34" charset="0"/>
            </a:rPr>
            <a:t>Zapewnienie kompleksowego i zintegrowanego systemu usług społecznych w gminie Jadów, dostosowanego do rzeczywistych i zróżnicowanych potrzeb mieszkańców – </a:t>
          </a:r>
          <a:br>
            <a:rPr lang="pl-PL" sz="1000" kern="1200">
              <a:latin typeface="Lato" panose="020F0502020204030203" pitchFamily="34" charset="0"/>
              <a:ea typeface="Lato" panose="020F0502020204030203" pitchFamily="34" charset="0"/>
              <a:cs typeface="Lato" panose="020F0502020204030203" pitchFamily="34" charset="0"/>
            </a:rPr>
          </a:br>
          <a:r>
            <a:rPr lang="pl-PL" sz="1000" kern="1200">
              <a:latin typeface="Lato" panose="020F0502020204030203" pitchFamily="34" charset="0"/>
              <a:ea typeface="Lato" panose="020F0502020204030203" pitchFamily="34" charset="0"/>
              <a:cs typeface="Lato" panose="020F0502020204030203" pitchFamily="34" charset="0"/>
            </a:rPr>
            <a:t>ze szczególnym uwzględnieniem wsparcia dla osób niesamodzielnych, w tym osób starszych, osób z niepełnosprawnościami i w kryzysie zdrowia psychicznego, a także dla rodzin z dziećmi.</a:t>
          </a:r>
          <a:endParaRPr lang="pl-PL" sz="1000" kern="1200"/>
        </a:p>
      </dsp:txBody>
      <dsp:txXfrm>
        <a:off x="43864" y="53097"/>
        <a:ext cx="5398672" cy="810832"/>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EFA2B-9B5F-4A54-9E85-72C39E496307}">
      <dsp:nvSpPr>
        <dsp:cNvPr id="0" name=""/>
        <dsp:cNvSpPr/>
      </dsp:nvSpPr>
      <dsp:spPr>
        <a:xfrm>
          <a:off x="0" y="3690"/>
          <a:ext cx="5486400" cy="318240"/>
        </a:xfrm>
        <a:prstGeom prst="round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pl-PL" sz="1050" kern="1200">
              <a:latin typeface="Lato" panose="020F0502020204030203" pitchFamily="34" charset="0"/>
              <a:ea typeface="Lato" panose="020F0502020204030203" pitchFamily="34" charset="0"/>
              <a:cs typeface="Lato" panose="020F0502020204030203" pitchFamily="34" charset="0"/>
            </a:rPr>
            <a:t>Osoby starsze</a:t>
          </a:r>
          <a:endParaRPr lang="pl-PL" sz="1050" kern="1200"/>
        </a:p>
      </dsp:txBody>
      <dsp:txXfrm>
        <a:off x="15535" y="19225"/>
        <a:ext cx="5455330" cy="287170"/>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EFA2B-9B5F-4A54-9E85-72C39E496307}">
      <dsp:nvSpPr>
        <dsp:cNvPr id="0" name=""/>
        <dsp:cNvSpPr/>
      </dsp:nvSpPr>
      <dsp:spPr>
        <a:xfrm>
          <a:off x="0" y="8392"/>
          <a:ext cx="5486400" cy="411840"/>
        </a:xfrm>
        <a:prstGeom prst="round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pl-PL" sz="1000" kern="1200">
              <a:latin typeface="Lato" panose="020F0502020204030203" pitchFamily="34" charset="0"/>
              <a:ea typeface="Lato" panose="020F0502020204030203" pitchFamily="34" charset="0"/>
              <a:cs typeface="Lato" panose="020F0502020204030203" pitchFamily="34" charset="0"/>
            </a:rPr>
            <a:t>Osoby z niepełnosprawnościami i w kryzysie zdrowia psychicznego</a:t>
          </a:r>
        </a:p>
      </dsp:txBody>
      <dsp:txXfrm>
        <a:off x="20104" y="28496"/>
        <a:ext cx="5446192" cy="371632"/>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EFA2B-9B5F-4A54-9E85-72C39E496307}">
      <dsp:nvSpPr>
        <dsp:cNvPr id="0" name=""/>
        <dsp:cNvSpPr/>
      </dsp:nvSpPr>
      <dsp:spPr>
        <a:xfrm>
          <a:off x="0" y="5446"/>
          <a:ext cx="5486400" cy="561600"/>
        </a:xfrm>
        <a:prstGeom prst="round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pl-PL" sz="1100" kern="1200">
              <a:latin typeface="Lato" panose="020F0502020204030203" pitchFamily="34" charset="0"/>
              <a:ea typeface="Lato" panose="020F0502020204030203" pitchFamily="34" charset="0"/>
              <a:cs typeface="Lato" panose="020F0502020204030203" pitchFamily="34" charset="0"/>
            </a:rPr>
            <a:t>Rodziny z dziećmi</a:t>
          </a:r>
        </a:p>
      </dsp:txBody>
      <dsp:txXfrm>
        <a:off x="27415" y="32861"/>
        <a:ext cx="5431570" cy="506770"/>
      </dsp:txXfrm>
    </dsp:sp>
  </dsp:spTree>
</dsp:drawing>
</file>

<file path=word/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word/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word/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word/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Dywidenda">
  <a:themeElements>
    <a:clrScheme name="Niestandardowy 34">
      <a:dk1>
        <a:sysClr val="windowText" lastClr="000000"/>
      </a:dk1>
      <a:lt1>
        <a:sysClr val="window" lastClr="FFFFFF"/>
      </a:lt1>
      <a:dk2>
        <a:srgbClr val="696464"/>
      </a:dk2>
      <a:lt2>
        <a:srgbClr val="E9E5DC"/>
      </a:lt2>
      <a:accent1>
        <a:srgbClr val="FFE500"/>
      </a:accent1>
      <a:accent2>
        <a:srgbClr val="DA251D"/>
      </a:accent2>
      <a:accent3>
        <a:srgbClr val="E6E2E7"/>
      </a:accent3>
      <a:accent4>
        <a:srgbClr val="956251"/>
      </a:accent4>
      <a:accent5>
        <a:srgbClr val="918485"/>
      </a:accent5>
      <a:accent6>
        <a:srgbClr val="855D5D"/>
      </a:accent6>
      <a:hlink>
        <a:srgbClr val="CC9900"/>
      </a:hlink>
      <a:folHlink>
        <a:srgbClr val="96A9A9"/>
      </a:folHlink>
    </a:clrScheme>
    <a:fontScheme name="Dywidenda">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ywidenda">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2026</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kument" ma:contentTypeID="0x01010058268EE09F3D2E458A450ADBCC631B73" ma:contentTypeVersion="13" ma:contentTypeDescription="Utwórz nowy dokument." ma:contentTypeScope="" ma:versionID="53b0af2561ed513ec041b3f15e44ccfe">
  <xsd:schema xmlns:xsd="http://www.w3.org/2001/XMLSchema" xmlns:xs="http://www.w3.org/2001/XMLSchema" xmlns:p="http://schemas.microsoft.com/office/2006/metadata/properties" xmlns:ns2="1f3faab5-e27c-469e-81f3-15e9c275ac80" xmlns:ns3="f87ce535-dec4-4bd3-8836-56d38a715633" targetNamespace="http://schemas.microsoft.com/office/2006/metadata/properties" ma:root="true" ma:fieldsID="a6f40ed83062e4add52ec32d2df83b2c" ns2:_="" ns3:_="">
    <xsd:import namespace="1f3faab5-e27c-469e-81f3-15e9c275ac80"/>
    <xsd:import namespace="f87ce535-dec4-4bd3-8836-56d38a71563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f3faab5-e27c-469e-81f3-15e9c275ac8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Tagi obrazów" ma:readOnly="false" ma:fieldId="{5cf76f15-5ced-4ddc-b409-7134ff3c332f}" ma:taxonomyMulti="true" ma:sspId="0e75bdef-0391-41b9-8463-ba05fec1e077"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87ce535-dec4-4bd3-8836-56d38a715633"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382b710-a048-4773-8cdb-6c9ccfc2c6e7}" ma:internalName="TaxCatchAll" ma:showField="CatchAllData" ma:web="f87ce535-dec4-4bd3-8836-56d38a71563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f87ce535-dec4-4bd3-8836-56d38a715633" xsi:nil="true"/>
    <lcf76f155ced4ddcb4097134ff3c332f xmlns="1f3faab5-e27c-469e-81f3-15e9c275ac8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F9C86EE-B9D0-4BAB-BF37-49CF822B24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f3faab5-e27c-469e-81f3-15e9c275ac80"/>
    <ds:schemaRef ds:uri="f87ce535-dec4-4bd3-8836-56d38a71563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89AE781-7859-4B7C-9CD8-715EEF538629}">
  <ds:schemaRefs>
    <ds:schemaRef ds:uri="http://schemas.openxmlformats.org/officeDocument/2006/bibliography"/>
  </ds:schemaRefs>
</ds:datastoreItem>
</file>

<file path=customXml/itemProps4.xml><?xml version="1.0" encoding="utf-8"?>
<ds:datastoreItem xmlns:ds="http://schemas.openxmlformats.org/officeDocument/2006/customXml" ds:itemID="{6D6FE85F-EDF5-4328-95E6-F76E0359B519}">
  <ds:schemaRefs>
    <ds:schemaRef ds:uri="http://schemas.microsoft.com/sharepoint/v3/contenttype/forms"/>
  </ds:schemaRefs>
</ds:datastoreItem>
</file>

<file path=customXml/itemProps5.xml><?xml version="1.0" encoding="utf-8"?>
<ds:datastoreItem xmlns:ds="http://schemas.openxmlformats.org/officeDocument/2006/customXml" ds:itemID="{E274AF23-8B84-4A5B-8A48-DAFE6F9A2C86}">
  <ds:schemaRefs>
    <ds:schemaRef ds:uri="http://schemas.microsoft.com/office/2006/metadata/properties"/>
    <ds:schemaRef ds:uri="http://schemas.microsoft.com/office/infopath/2007/PartnerControls"/>
    <ds:schemaRef ds:uri="f87ce535-dec4-4bd3-8836-56d38a715633"/>
    <ds:schemaRef ds:uri="1f3faab5-e27c-469e-81f3-15e9c275ac80"/>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1</Pages>
  <Words>10154</Words>
  <Characters>60927</Characters>
  <Application>Microsoft Office Word</Application>
  <DocSecurity>0</DocSecurity>
  <Lines>507</Lines>
  <Paragraphs>141</Paragraphs>
  <ScaleCrop>false</ScaleCrop>
  <Company>gmina jadów</Company>
  <LinksUpToDate>false</LinksUpToDate>
  <CharactersWithSpaces>70940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Lokalny Plan Deinstytucjonalizacji i Rozwoju Usług Społecznych Gminy Jadów na lata 2026-2030</dc:title>
  <dc:subject>Gmina Jadów</dc:subject>
  <dc:creator>Kolor dokumentu zgodnie z wytycznymi JST</dc:creator>
  <cp:keywords/>
  <dc:description/>
  <cp:lastModifiedBy>Anna Lipińska</cp:lastModifiedBy>
  <cp:revision>4</cp:revision>
  <cp:lastPrinted>2026-07-02T13:59:00Z</cp:lastPrinted>
  <dcterms:created xsi:type="dcterms:W3CDTF">2026-07-01T14:28:00Z</dcterms:created>
  <dcterms:modified xsi:type="dcterms:W3CDTF">2026-07-02T14:00:00Z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0x01010058268EE09F3D2E458A450ADBCC631B73</vt:lpwstr>
  </property>
  <property fmtid="{D5CDD505-2E9C-101B-9397-08002B2CF9AE}" pid="3" name="MediaServiceImageTags">
    <vt:lpwstr/>
  </property>
</Properties>
</file>